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6"/>
  </p:notesMasterIdLst>
  <p:sldIdLst>
    <p:sldId id="372" r:id="rId2"/>
    <p:sldId id="461" r:id="rId3"/>
    <p:sldId id="273" r:id="rId4"/>
    <p:sldId id="259" r:id="rId5"/>
    <p:sldId id="275" r:id="rId6"/>
    <p:sldId id="374" r:id="rId7"/>
    <p:sldId id="278" r:id="rId8"/>
    <p:sldId id="279" r:id="rId9"/>
    <p:sldId id="375" r:id="rId10"/>
    <p:sldId id="382" r:id="rId11"/>
    <p:sldId id="380" r:id="rId12"/>
    <p:sldId id="420" r:id="rId13"/>
    <p:sldId id="681" r:id="rId14"/>
    <p:sldId id="383" r:id="rId15"/>
    <p:sldId id="680" r:id="rId16"/>
    <p:sldId id="678" r:id="rId17"/>
    <p:sldId id="774" r:id="rId18"/>
    <p:sldId id="775" r:id="rId19"/>
    <p:sldId id="776" r:id="rId20"/>
    <p:sldId id="558" r:id="rId21"/>
    <p:sldId id="754" r:id="rId22"/>
    <p:sldId id="384" r:id="rId23"/>
    <p:sldId id="777" r:id="rId24"/>
    <p:sldId id="740" r:id="rId25"/>
    <p:sldId id="741" r:id="rId26"/>
    <p:sldId id="559" r:id="rId27"/>
    <p:sldId id="755" r:id="rId28"/>
    <p:sldId id="745" r:id="rId29"/>
    <p:sldId id="757" r:id="rId30"/>
    <p:sldId id="756" r:id="rId31"/>
    <p:sldId id="560" r:id="rId32"/>
    <p:sldId id="743" r:id="rId33"/>
    <p:sldId id="419" r:id="rId34"/>
    <p:sldId id="770" r:id="rId35"/>
    <p:sldId id="562" r:id="rId36"/>
    <p:sldId id="667" r:id="rId37"/>
    <p:sldId id="595" r:id="rId38"/>
    <p:sldId id="593" r:id="rId39"/>
    <p:sldId id="421" r:id="rId40"/>
    <p:sldId id="666" r:id="rId41"/>
    <p:sldId id="669" r:id="rId42"/>
    <p:sldId id="594" r:id="rId43"/>
    <p:sldId id="746" r:id="rId44"/>
    <p:sldId id="596" r:id="rId45"/>
    <p:sldId id="758" r:id="rId46"/>
    <p:sldId id="759" r:id="rId47"/>
    <p:sldId id="760" r:id="rId48"/>
    <p:sldId id="761" r:id="rId49"/>
    <p:sldId id="762" r:id="rId50"/>
    <p:sldId id="763" r:id="rId51"/>
    <p:sldId id="765" r:id="rId52"/>
    <p:sldId id="598" r:id="rId53"/>
    <p:sldId id="670" r:id="rId54"/>
    <p:sldId id="766" r:id="rId55"/>
    <p:sldId id="767" r:id="rId56"/>
    <p:sldId id="768" r:id="rId57"/>
    <p:sldId id="592" r:id="rId58"/>
    <p:sldId id="600" r:id="rId59"/>
    <p:sldId id="468" r:id="rId60"/>
    <p:sldId id="773" r:id="rId61"/>
    <p:sldId id="772" r:id="rId62"/>
    <p:sldId id="771" r:id="rId63"/>
    <p:sldId id="778" r:id="rId64"/>
    <p:sldId id="779" r:id="rId65"/>
    <p:sldId id="780" r:id="rId66"/>
    <p:sldId id="781" r:id="rId67"/>
    <p:sldId id="604" r:id="rId68"/>
    <p:sldId id="605" r:id="rId69"/>
    <p:sldId id="603" r:id="rId70"/>
    <p:sldId id="783" r:id="rId71"/>
    <p:sldId id="483" r:id="rId72"/>
    <p:sldId id="477" r:id="rId73"/>
    <p:sldId id="785" r:id="rId74"/>
    <p:sldId id="786" r:id="rId75"/>
    <p:sldId id="479" r:id="rId76"/>
    <p:sldId id="787" r:id="rId77"/>
    <p:sldId id="788" r:id="rId78"/>
    <p:sldId id="789" r:id="rId79"/>
    <p:sldId id="790" r:id="rId80"/>
    <p:sldId id="792" r:id="rId81"/>
    <p:sldId id="791" r:id="rId82"/>
    <p:sldId id="793" r:id="rId83"/>
    <p:sldId id="795" r:id="rId84"/>
    <p:sldId id="794" r:id="rId85"/>
    <p:sldId id="796" r:id="rId86"/>
    <p:sldId id="797" r:id="rId87"/>
    <p:sldId id="798" r:id="rId88"/>
    <p:sldId id="645" r:id="rId89"/>
    <p:sldId id="663" r:id="rId90"/>
    <p:sldId id="484" r:id="rId91"/>
    <p:sldId id="487" r:id="rId92"/>
    <p:sldId id="485" r:id="rId93"/>
    <p:sldId id="480" r:id="rId94"/>
    <p:sldId id="482" r:id="rId95"/>
    <p:sldId id="799" r:id="rId96"/>
    <p:sldId id="464" r:id="rId97"/>
    <p:sldId id="488" r:id="rId98"/>
    <p:sldId id="563" r:id="rId99"/>
    <p:sldId id="665" r:id="rId100"/>
    <p:sldId id="671" r:id="rId101"/>
    <p:sldId id="801" r:id="rId102"/>
    <p:sldId id="493" r:id="rId103"/>
    <p:sldId id="489" r:id="rId104"/>
    <p:sldId id="802" r:id="rId105"/>
    <p:sldId id="491" r:id="rId106"/>
    <p:sldId id="463" r:id="rId107"/>
    <p:sldId id="806" r:id="rId108"/>
    <p:sldId id="807" r:id="rId109"/>
    <p:sldId id="810" r:id="rId110"/>
    <p:sldId id="500" r:id="rId111"/>
    <p:sldId id="495" r:id="rId112"/>
    <p:sldId id="808" r:id="rId113"/>
    <p:sldId id="809" r:id="rId114"/>
    <p:sldId id="803" r:id="rId115"/>
    <p:sldId id="467" r:id="rId116"/>
    <p:sldId id="544" r:id="rId117"/>
    <p:sldId id="545" r:id="rId118"/>
    <p:sldId id="496" r:id="rId119"/>
    <p:sldId id="546" r:id="rId120"/>
    <p:sldId id="497" r:id="rId121"/>
    <p:sldId id="465" r:id="rId122"/>
    <p:sldId id="501" r:id="rId123"/>
    <p:sldId id="646" r:id="rId124"/>
    <p:sldId id="502" r:id="rId125"/>
    <p:sldId id="505" r:id="rId126"/>
    <p:sldId id="503" r:id="rId127"/>
    <p:sldId id="565" r:id="rId128"/>
    <p:sldId id="504" r:id="rId129"/>
    <p:sldId id="673" r:id="rId130"/>
    <p:sldId id="682" r:id="rId131"/>
    <p:sldId id="726" r:id="rId132"/>
    <p:sldId id="708" r:id="rId133"/>
    <p:sldId id="731" r:id="rId134"/>
    <p:sldId id="732" r:id="rId135"/>
    <p:sldId id="729" r:id="rId136"/>
    <p:sldId id="725" r:id="rId137"/>
    <p:sldId id="709" r:id="rId138"/>
    <p:sldId id="728" r:id="rId139"/>
    <p:sldId id="683" r:id="rId140"/>
    <p:sldId id="693" r:id="rId141"/>
    <p:sldId id="691" r:id="rId142"/>
    <p:sldId id="695" r:id="rId143"/>
    <p:sldId id="730" r:id="rId144"/>
    <p:sldId id="694" r:id="rId145"/>
    <p:sldId id="322" r:id="rId146"/>
    <p:sldId id="733" r:id="rId147"/>
    <p:sldId id="702" r:id="rId148"/>
    <p:sldId id="706" r:id="rId149"/>
    <p:sldId id="705" r:id="rId150"/>
    <p:sldId id="684" r:id="rId151"/>
    <p:sldId id="686" r:id="rId152"/>
    <p:sldId id="687" r:id="rId153"/>
    <p:sldId id="688" r:id="rId154"/>
    <p:sldId id="690" r:id="rId155"/>
    <p:sldId id="529" r:id="rId156"/>
    <p:sldId id="707" r:id="rId157"/>
    <p:sldId id="711" r:id="rId158"/>
    <p:sldId id="736" r:id="rId159"/>
    <p:sldId id="712" r:id="rId160"/>
    <p:sldId id="716" r:id="rId161"/>
    <p:sldId id="734" r:id="rId162"/>
    <p:sldId id="718" r:id="rId163"/>
    <p:sldId id="713" r:id="rId164"/>
    <p:sldId id="719" r:id="rId165"/>
    <p:sldId id="720" r:id="rId166"/>
    <p:sldId id="721" r:id="rId167"/>
    <p:sldId id="722" r:id="rId168"/>
    <p:sldId id="717" r:id="rId169"/>
    <p:sldId id="536" r:id="rId170"/>
    <p:sldId id="521" r:id="rId171"/>
    <p:sldId id="738" r:id="rId172"/>
    <p:sldId id="737" r:id="rId173"/>
    <p:sldId id="748" r:id="rId174"/>
    <p:sldId id="749" r:id="rId175"/>
    <p:sldId id="750" r:id="rId176"/>
    <p:sldId id="568" r:id="rId177"/>
    <p:sldId id="567" r:id="rId178"/>
    <p:sldId id="570" r:id="rId179"/>
    <p:sldId id="574" r:id="rId180"/>
    <p:sldId id="575" r:id="rId181"/>
    <p:sldId id="576" r:id="rId182"/>
    <p:sldId id="577" r:id="rId183"/>
    <p:sldId id="579" r:id="rId184"/>
    <p:sldId id="752" r:id="rId185"/>
    <p:sldId id="580" r:id="rId186"/>
    <p:sldId id="517" r:id="rId187"/>
    <p:sldId id="518" r:id="rId188"/>
    <p:sldId id="525" r:id="rId189"/>
    <p:sldId id="566" r:id="rId190"/>
    <p:sldId id="589" r:id="rId191"/>
    <p:sldId id="751" r:id="rId192"/>
    <p:sldId id="447" r:id="rId193"/>
    <p:sldId id="585" r:id="rId194"/>
    <p:sldId id="586" r:id="rId195"/>
    <p:sldId id="584" r:id="rId196"/>
    <p:sldId id="452" r:id="rId197"/>
    <p:sldId id="270" r:id="rId198"/>
    <p:sldId id="460" r:id="rId199"/>
    <p:sldId id="590" r:id="rId200"/>
    <p:sldId id="619" r:id="rId201"/>
    <p:sldId id="606" r:id="rId202"/>
    <p:sldId id="607" r:id="rId203"/>
    <p:sldId id="608" r:id="rId204"/>
    <p:sldId id="612" r:id="rId205"/>
    <p:sldId id="609" r:id="rId206"/>
    <p:sldId id="613" r:id="rId207"/>
    <p:sldId id="614" r:id="rId208"/>
    <p:sldId id="610" r:id="rId209"/>
    <p:sldId id="615" r:id="rId210"/>
    <p:sldId id="611" r:id="rId211"/>
    <p:sldId id="616" r:id="rId212"/>
    <p:sldId id="621" r:id="rId213"/>
    <p:sldId id="617" r:id="rId214"/>
    <p:sldId id="618" r:id="rId215"/>
    <p:sldId id="623" r:id="rId216"/>
    <p:sldId id="624" r:id="rId217"/>
    <p:sldId id="622" r:id="rId218"/>
    <p:sldId id="626" r:id="rId219"/>
    <p:sldId id="628" r:id="rId220"/>
    <p:sldId id="451" r:id="rId221"/>
    <p:sldId id="513" r:id="rId222"/>
    <p:sldId id="635" r:id="rId223"/>
    <p:sldId id="636" r:id="rId224"/>
    <p:sldId id="637" r:id="rId225"/>
    <p:sldId id="638" r:id="rId226"/>
    <p:sldId id="639" r:id="rId227"/>
    <p:sldId id="642" r:id="rId228"/>
    <p:sldId id="641" r:id="rId229"/>
    <p:sldId id="648" r:id="rId230"/>
    <p:sldId id="649" r:id="rId231"/>
    <p:sldId id="650" r:id="rId232"/>
    <p:sldId id="651" r:id="rId233"/>
    <p:sldId id="652" r:id="rId234"/>
    <p:sldId id="644" r:id="rId235"/>
    <p:sldId id="653" r:id="rId236"/>
    <p:sldId id="647" r:id="rId237"/>
    <p:sldId id="654" r:id="rId238"/>
    <p:sldId id="655" r:id="rId239"/>
    <p:sldId id="656" r:id="rId240"/>
    <p:sldId id="657" r:id="rId241"/>
    <p:sldId id="658" r:id="rId242"/>
    <p:sldId id="514" r:id="rId243"/>
    <p:sldId id="661" r:id="rId244"/>
    <p:sldId id="659" r:id="rId245"/>
    <p:sldId id="662" r:id="rId246"/>
    <p:sldId id="660" r:id="rId247"/>
    <p:sldId id="634" r:id="rId248"/>
    <p:sldId id="640" r:id="rId249"/>
    <p:sldId id="455" r:id="rId250"/>
    <p:sldId id="457" r:id="rId251"/>
    <p:sldId id="458" r:id="rId252"/>
    <p:sldId id="643" r:id="rId253"/>
    <p:sldId id="459" r:id="rId254"/>
    <p:sldId id="747" r:id="rId2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44DE5-3AE5-4ADC-AAB1-EA3A9F849884}" type="datetimeFigureOut">
              <a:rPr lang="en-US" smtClean="0"/>
              <a:t>10/2/2021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C823F-1696-4A7A-BE22-D2A3888791D9}" type="slidenum">
              <a:rPr lang="en-US" smtClean="0"/>
              <a:t>‹#›</a:t>
            </a:fld>
            <a:endParaRPr lang="en-US"/>
          </a:p>
        </p:txBody>
      </p:sp>
    </p:spTree>
    <p:extLst>
      <p:ext uri="{BB962C8B-B14F-4D97-AF65-F5344CB8AC3E}">
        <p14:creationId xmlns:p14="http://schemas.microsoft.com/office/powerpoint/2010/main" val="2434088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B6BDCB-BBD2-4FF0-9289-D89178309C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64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179ea7d41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179ea7d4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208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179ea7d41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179ea7d4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65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79ea7d41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79ea7d41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265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79ea7d41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79ea7d41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74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79ea7d41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79ea7d41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4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79ea7d41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79ea7d41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14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79ea7d41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79ea7d41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56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B6BDCB-BBD2-4FF0-9289-D89178309C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933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ACB2-58A5-40A2-B611-2D24A0D362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024BF4-0409-4FE2-9454-4F5256B42D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2373AC-B778-4181-A358-625CFC26F8FD}"/>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5" name="Footer Placeholder 4">
            <a:extLst>
              <a:ext uri="{FF2B5EF4-FFF2-40B4-BE49-F238E27FC236}">
                <a16:creationId xmlns:a16="http://schemas.microsoft.com/office/drawing/2014/main" id="{DDA4E883-FDC9-4240-8038-8F24CB180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CE8E1-A8F3-49D3-B52F-C65486F2D3E2}"/>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2966534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B3DB-5E5F-47CB-9B8B-EB0FC3B23B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F943B9-BA3A-463A-BF5A-A6F718F854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1360B-1583-4FE7-A349-BA08A9D3D78A}"/>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5" name="Footer Placeholder 4">
            <a:extLst>
              <a:ext uri="{FF2B5EF4-FFF2-40B4-BE49-F238E27FC236}">
                <a16:creationId xmlns:a16="http://schemas.microsoft.com/office/drawing/2014/main" id="{5387E574-B1A2-4529-AB9F-C5E74AD6D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7BD6B2-7DEF-48BA-9AE4-0AE63C9C1A90}"/>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2385266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EF43AE-36D7-4CA6-9066-6FF6C415D5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47AC93-FF18-4ACE-8509-D9CECE60C0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05CE2D-C886-4801-B406-105491DB7A01}"/>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5" name="Footer Placeholder 4">
            <a:extLst>
              <a:ext uri="{FF2B5EF4-FFF2-40B4-BE49-F238E27FC236}">
                <a16:creationId xmlns:a16="http://schemas.microsoft.com/office/drawing/2014/main" id="{193698CE-F346-4D1C-A3F1-7073BFFDA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AAF53-D0EF-4D36-B207-CC66F367687B}"/>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676794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489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0E36-483F-45AA-A69C-7AA1952A9D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FC1565-E16D-4952-89EB-0132ED43C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B2392-DDC6-495A-B38F-F7A73280763A}"/>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5" name="Footer Placeholder 4">
            <a:extLst>
              <a:ext uri="{FF2B5EF4-FFF2-40B4-BE49-F238E27FC236}">
                <a16:creationId xmlns:a16="http://schemas.microsoft.com/office/drawing/2014/main" id="{94356C9E-68CE-4DD0-918B-02AB02531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9A421-9282-4DD2-B3CF-D968AEF5AE21}"/>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2973564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7542-1333-4276-8625-8583A2B4D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D695D7-4E86-4351-A8A9-3F7FC54D17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D4E15A-7AB0-4A2B-A9F1-2D6ACF841999}"/>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5" name="Footer Placeholder 4">
            <a:extLst>
              <a:ext uri="{FF2B5EF4-FFF2-40B4-BE49-F238E27FC236}">
                <a16:creationId xmlns:a16="http://schemas.microsoft.com/office/drawing/2014/main" id="{F24D7A7A-3558-4FDA-BE0B-607D8CA43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4C7F2-99F7-45D7-9A77-DC832265F89B}"/>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754012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8565-66DC-413E-AA3C-D24AF4C6CB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2CEB78-A4A9-4215-8A2D-E73232222C7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1581E2-9ADF-4AD9-A6A8-5C14030A77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B4555A-A093-47DB-A4DF-148766C2BF9F}"/>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6" name="Footer Placeholder 5">
            <a:extLst>
              <a:ext uri="{FF2B5EF4-FFF2-40B4-BE49-F238E27FC236}">
                <a16:creationId xmlns:a16="http://schemas.microsoft.com/office/drawing/2014/main" id="{D4704CCC-D611-4A63-9983-9CB199DBB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E7737-7E20-49CB-BAD4-F09D86C18C76}"/>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119921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37FD-91ED-49EE-88B3-F8F879B30B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A977F4-CA36-4DFF-9F60-483E42F491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E011C1-FDC3-42A9-A1B7-2335A21227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1C4BB2-0CD6-4415-A95A-FB2CA6408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A00B66-3D3F-4D7C-A87C-426C7B71E6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26A3C3-F35C-4898-90EC-807453A71E07}"/>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8" name="Footer Placeholder 7">
            <a:extLst>
              <a:ext uri="{FF2B5EF4-FFF2-40B4-BE49-F238E27FC236}">
                <a16:creationId xmlns:a16="http://schemas.microsoft.com/office/drawing/2014/main" id="{7D48774A-A957-41A9-8530-963F7A9735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16B7EE-E9EF-429D-B98D-CADA8DD9DD81}"/>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394148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6BEC-4591-4F11-9987-ADCAE82697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8679B6-1747-4855-8E49-EBDDF9A20EAE}"/>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4" name="Footer Placeholder 3">
            <a:extLst>
              <a:ext uri="{FF2B5EF4-FFF2-40B4-BE49-F238E27FC236}">
                <a16:creationId xmlns:a16="http://schemas.microsoft.com/office/drawing/2014/main" id="{2F572E27-0D86-4517-A159-6AA2D91EC4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F4176C-D7C7-4B8F-A3D1-AD9EDB532133}"/>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2187486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DBB14-EF21-405E-A87B-15F7428CA683}"/>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3" name="Footer Placeholder 2">
            <a:extLst>
              <a:ext uri="{FF2B5EF4-FFF2-40B4-BE49-F238E27FC236}">
                <a16:creationId xmlns:a16="http://schemas.microsoft.com/office/drawing/2014/main" id="{C22D8007-1AA0-4B16-B4EA-C2D50ACCC8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ACA05D-BCA7-46AC-97DA-EDD6BAD83693}"/>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209653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D67F-3A40-42C8-BF66-A0DB0F658A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C0D8A3-F2F1-4254-88FD-CC8EB3C73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2F593B-910D-4B77-A677-DE300EDAB5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8001BA-5F23-4442-BDA5-39AF34428AD3}"/>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6" name="Footer Placeholder 5">
            <a:extLst>
              <a:ext uri="{FF2B5EF4-FFF2-40B4-BE49-F238E27FC236}">
                <a16:creationId xmlns:a16="http://schemas.microsoft.com/office/drawing/2014/main" id="{F176EBA1-D333-42B7-BFD1-C39EDED39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0C3DF-4166-4703-9FD8-507179DF9213}"/>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119942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BC888-715C-4202-84F7-64EB21334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427BA6-CF30-4B84-A257-956E09B239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A0F777-2352-49D9-A809-1959FD03D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748A09-B2CB-4399-A9BF-436945D55EF3}"/>
              </a:ext>
            </a:extLst>
          </p:cNvPr>
          <p:cNvSpPr>
            <a:spLocks noGrp="1"/>
          </p:cNvSpPr>
          <p:nvPr>
            <p:ph type="dt" sz="half" idx="10"/>
          </p:nvPr>
        </p:nvSpPr>
        <p:spPr/>
        <p:txBody>
          <a:bodyPr/>
          <a:lstStyle/>
          <a:p>
            <a:fld id="{553D464C-87A5-4A3F-82FB-75108F1A9152}" type="datetimeFigureOut">
              <a:rPr lang="en-US" smtClean="0"/>
              <a:t>10/2/2021</a:t>
            </a:fld>
            <a:endParaRPr lang="en-US"/>
          </a:p>
        </p:txBody>
      </p:sp>
      <p:sp>
        <p:nvSpPr>
          <p:cNvPr id="6" name="Footer Placeholder 5">
            <a:extLst>
              <a:ext uri="{FF2B5EF4-FFF2-40B4-BE49-F238E27FC236}">
                <a16:creationId xmlns:a16="http://schemas.microsoft.com/office/drawing/2014/main" id="{8E29BDCC-A328-45C2-975B-5809303B0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B7AF6-A8DE-4FE2-AE8D-E3B7B33A065D}"/>
              </a:ext>
            </a:extLst>
          </p:cNvPr>
          <p:cNvSpPr>
            <a:spLocks noGrp="1"/>
          </p:cNvSpPr>
          <p:nvPr>
            <p:ph type="sldNum" sz="quarter" idx="12"/>
          </p:nvPr>
        </p:nvSpPr>
        <p:spPr/>
        <p:txBody>
          <a:bodyPr/>
          <a:lstStyle/>
          <a:p>
            <a:fld id="{71D89166-903D-461F-83B8-A5D50A3EA393}" type="slidenum">
              <a:rPr lang="en-US" smtClean="0"/>
              <a:t>‹#›</a:t>
            </a:fld>
            <a:endParaRPr lang="en-US"/>
          </a:p>
        </p:txBody>
      </p:sp>
    </p:spTree>
    <p:extLst>
      <p:ext uri="{BB962C8B-B14F-4D97-AF65-F5344CB8AC3E}">
        <p14:creationId xmlns:p14="http://schemas.microsoft.com/office/powerpoint/2010/main" val="114992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BF2EE-DDC4-49E4-BAF9-18793ADC7F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B5DA0A-D57D-47D1-800E-85B669D209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98440-8B96-4396-B56F-DD9F3F7913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D464C-87A5-4A3F-82FB-75108F1A9152}" type="datetimeFigureOut">
              <a:rPr lang="en-US" smtClean="0"/>
              <a:t>10/2/2021</a:t>
            </a:fld>
            <a:endParaRPr lang="en-US"/>
          </a:p>
        </p:txBody>
      </p:sp>
      <p:sp>
        <p:nvSpPr>
          <p:cNvPr id="5" name="Footer Placeholder 4">
            <a:extLst>
              <a:ext uri="{FF2B5EF4-FFF2-40B4-BE49-F238E27FC236}">
                <a16:creationId xmlns:a16="http://schemas.microsoft.com/office/drawing/2014/main" id="{54D1735D-2358-4600-9510-185F808DDF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60C76E-9E10-40D9-A1B3-07D8860865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89166-903D-461F-83B8-A5D50A3EA393}" type="slidenum">
              <a:rPr lang="en-US" smtClean="0"/>
              <a:t>‹#›</a:t>
            </a:fld>
            <a:endParaRPr lang="en-US"/>
          </a:p>
        </p:txBody>
      </p:sp>
    </p:spTree>
    <p:extLst>
      <p:ext uri="{BB962C8B-B14F-4D97-AF65-F5344CB8AC3E}">
        <p14:creationId xmlns:p14="http://schemas.microsoft.com/office/powerpoint/2010/main" val="1482619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img.huffingtonpost.com/asset/5bb7e6382200005700dd3017.jpeg?ops=scalefit_630_noupscale"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ieeexplore.ieee.org/book/6267245"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ww2.cs.uregina.ca/~dbd/cs831/notes/neural-networks/neuroevolution/" TargetMode="External"/><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ieeexplore.ieee.org/book/6267245"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arxiv.org/pdf/1905.01392.pdf"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pdf/1905.01392.pdf" TargetMode="External"/><Relationship Id="rId2" Type="http://schemas.openxmlformats.org/officeDocument/2006/relationships/hyperlink" Target="https://en.wikipedia.org/wiki/Tournament_selection"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pdf/1905.01392.pdf" TargetMode="External"/><Relationship Id="rId2" Type="http://schemas.openxmlformats.org/officeDocument/2006/relationships/hyperlink" Target="https://en.wikipedia.org/wiki/Tournament_selection"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arxiv.org/pdf/1905.01392.pdf" TargetMode="External"/><Relationship Id="rId2" Type="http://schemas.openxmlformats.org/officeDocument/2006/relationships/hyperlink" Target="https://en.wikipedia.org/wiki/Tournament_select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128.84.21.199/pdf/1802.01548v5.pdf"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arxiv.org/pdf/1905.01392.pdf" TargetMode="External"/><Relationship Id="rId2" Type="http://schemas.openxmlformats.org/officeDocument/2006/relationships/hyperlink" Target="https://en.wikipedia.org/wiki/Tournament_selection"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arxiv.org/pdf/1905.01392.pdf" TargetMode="External"/><Relationship Id="rId2" Type="http://schemas.openxmlformats.org/officeDocument/2006/relationships/hyperlink" Target="https://en.wikipedia.org/wiki/Tournament_selection"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ai.googleblog.com/2021/02/introducing-model-search-open-source.html" TargetMode="External"/><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21.xml.rels><?xml version="1.0" encoding="UTF-8" standalone="yes"?>
<Relationships xmlns="http://schemas.openxmlformats.org/package/2006/relationships"><Relationship Id="rId3" Type="http://schemas.openxmlformats.org/officeDocument/2006/relationships/hyperlink" Target="https://arxiv.org/pdf/1703.01041.pdf"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hyperlink" Target="https://arxiv.org/pdf/2008.10937.pdf"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automl.org/robustdarts/" TargetMode="External"/><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arxiv.org/pdf/1802.01548.pdf"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www.youtube.com/watch?v=U_85TaXbeIo"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fmfn/BayesianOptimization/blob/master/examples/visualization.ipynb" TargetMode="Externa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59.xml.rels><?xml version="1.0" encoding="UTF-8" standalone="yes"?>
<Relationships xmlns="http://schemas.openxmlformats.org/package/2006/relationships"><Relationship Id="rId3" Type="http://schemas.openxmlformats.org/officeDocument/2006/relationships/hyperlink" Target="https://github.com/fmfn/BayesianOptimization/blob/master/examples/visualization.ipynb" TargetMode="External"/><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hyperlink" Target="https://www.cs.toronto.edu/~rgrosse/courses/csc411_f18/tutorials/tut8_adams_slides.pdf" TargetMode="External"/><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hyperlink" Target="http://krasserm.github.io/2018/03/21/bayesian-optimization/"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1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9.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image" Target="../media/image108.gif"/><Relationship Id="rId1" Type="http://schemas.openxmlformats.org/officeDocument/2006/relationships/slideLayout" Target="../slideLayouts/slideLayout2.xml"/><Relationship Id="rId5" Type="http://schemas.openxmlformats.org/officeDocument/2006/relationships/hyperlink" Target="https://sigopt.com/blog/common-problems-in-hyperparameter-optimization" TargetMode="External"/><Relationship Id="rId4" Type="http://schemas.openxmlformats.org/officeDocument/2006/relationships/image" Target="../media/image1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openaccess.thecvf.com/content_ECCV_2018/papers/Chenxi_Liu_Progressive_Neural_Architecture_ECCV_2018_paper.pdf"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1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9.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openaccess.thecvf.com/content_ECCV_2018/papers/Chenxi_Liu_Progressive_Neural_Architecture_ECCV_2018_paper.pdf" TargetMode="External"/><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s://openaccess.thecvf.com/content_ECCV_2018/papers/Chenxi_Liu_Progressive_Neural_Architecture_ECCV_2018_paper.pdf" TargetMode="External"/><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openaccess.thecvf.com/content_ECCV_2018/papers/Chenxi_Liu_Progressive_Neural_Architecture_ECCV_2018_paper.pdf" TargetMode="External"/><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openreview.net/pdf?id=j9Rv7qdXjd"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media.neurips.cc/Conferences/NIPS2018/Slides/hutter-vanschoren-part1-2.pdf" TargetMode="Externa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pytorch.org/docs/stable/nn.html" TargetMode="External"/></Relationships>
</file>

<file path=ppt/slides/_rels/slide190.xml.rels><?xml version="1.0" encoding="UTF-8" standalone="yes"?>
<Relationships xmlns="http://schemas.openxmlformats.org/package/2006/relationships"><Relationship Id="rId3" Type="http://schemas.openxmlformats.org/officeDocument/2006/relationships/hyperlink" Target="http://www.automl.org/talks/" TargetMode="Externa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colab.research.google.com/drive/1hAvJgduKmYcXs8pF4JTu_kLGZxTrAZfo" TargetMode="External"/><Relationship Id="rId2" Type="http://schemas.openxmlformats.org/officeDocument/2006/relationships/hyperlink" Target="https://machinelearningmastery.com/what-is-bayesian-optimization/"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s://arxiv.org/abs/1705.10823"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hyperlink" Target="https://www.google.com/url?sa=i&amp;url=https%3A%2F%2Fidiotdeveloper.com%2Funet-segmentation-in-tensorflow%2F&amp;psig=AOvVaw2zgGuliEMypEiZwxKecGSp&amp;ust=1630919514697000&amp;source=images&amp;cd=vfe&amp;ved=0CAsQjRxqFwoTCKiR9I6_5_ICFQAAAAAdAAAAABAD" TargetMode="External"/><Relationship Id="rId7" Type="http://schemas.openxmlformats.org/officeDocument/2006/relationships/hyperlink" Target="https://www.google.com/url?sa=i&amp;url=https%3A%2F%2Fwww.automationinside.com%2Farticle%2Fmanufacturing-with-fanuc-robots-and-automation-drives-growth-for-noble-plastics&amp;psig=AOvVaw3lQm7MKD_UnZZbJ8aTRZ17&amp;ust=1630919011826000&amp;source=images&amp;cd=vfe&amp;ved=0CAsQjRxqFwoTCPijzKG95_ICFQAAAAAdAAAAABAb"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google.com/url?sa=i&amp;url=https%3A%2F%2Fnfinity8.com%2Fyoutube-recommendation-algorithm%2F&amp;psig=AOvVaw0A9LjjgIFbwhHWuvS7sOQT&amp;ust=1630918908693000&amp;source=images&amp;cd=vfe&amp;ved=0CAsQjRxqFwoTCKj1_J--5_ICFQAAAAAdAAAAABAD" TargetMode="External"/><Relationship Id="rId5" Type="http://schemas.openxmlformats.org/officeDocument/2006/relationships/hyperlink" Target="https://www.google.com/url?sa=i&amp;url=https%3A%2F%2Fstrategyonline.ca%2F2019%2F02%2F28%2Fdoes-alexa-or-google-win-with-marketers%2F&amp;psig=AOvVaw3ZvFSJFJqyYgiEBkTYVZ-R&amp;ust=1630919358102000&amp;source=images&amp;cd=vfe&amp;ved=0CAsQjRxqFwoTCNDI4MO-5_ICFQAAAAAdAAAAABAs" TargetMode="External"/><Relationship Id="rId4" Type="http://schemas.openxmlformats.org/officeDocument/2006/relationships/image" Target="../media/image2.png"/><Relationship Id="rId9"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2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proceedings.mlr.press/v80/pham18a.html" TargetMode="External"/><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arxiv.org/pdf/2006.02903.pdf"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https://arxiv.org/pdf/2006.02903.pdf" TargetMode="External"/><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hyperlink" Target="http://proceedings.mlr.press/v80/pham18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proceedings.mlr.press/v80/pham18a.html" TargetMode="Externa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arxiv.org/abs/1609.09106" TargetMode="External"/><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hyperlink" Target="https://openreview.net/forum?id=rydeCEhs-"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arxiv.org/abs/1609.09106" TargetMode="Externa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2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arxiv.org/abs/1609.09106" TargetMode="Externa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2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arxiv.org/abs/1609.09106" TargetMode="Externa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19.xml.rels><?xml version="1.0" encoding="UTF-8" standalone="yes"?>
<Relationships xmlns="http://schemas.openxmlformats.org/package/2006/relationships"><Relationship Id="rId3" Type="http://schemas.openxmlformats.org/officeDocument/2006/relationships/hyperlink" Target="https://arxiv.org/abs/1802.03268" TargetMode="External"/><Relationship Id="rId2" Type="http://schemas.openxmlformats.org/officeDocument/2006/relationships/hyperlink" Target="https://lilianweng.github.io/lil-log/2020/08/06/neural-architecture-search.html#parameter-sharing" TargetMode="External"/><Relationship Id="rId1" Type="http://schemas.openxmlformats.org/officeDocument/2006/relationships/slideLayout" Target="../slideLayouts/slideLayout2.xml"/><Relationship Id="rId4" Type="http://schemas.openxmlformats.org/officeDocument/2006/relationships/hyperlink" Target="https://lilianweng.github.io/lil-log/2020/08/06/neural-architecture-search.html#ENA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hyperlink" Target="https://media.neurips.cc/Conferences/NIPS2018/Slides/hutter-vanschoren-part1-2.pdf" TargetMode="External"/><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s://arxiv.org/pdf/1511.05641.pdf" TargetMode="External"/><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arxiv.org/pdf/1511.05641.pdf" TargetMode="External"/><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pytorch.org/docs/stable/nn.html" TargetMode="External"/></Relationships>
</file>

<file path=ppt/slides/_rels/slide24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4.gi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69.gif"/><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1.png"/></Relationships>
</file>

<file path=ppt/slides/_rels/slide25.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pytorch.org/docs/stable/nn.html"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www.nytimes.com/guides/business/how-to-improve-your-productivity-at-work" TargetMode="External"/><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arxiv.org/pdf/1602.07261.pdf" TargetMode="External"/><Relationship Id="rId5" Type="http://schemas.openxmlformats.org/officeDocument/2006/relationships/hyperlink" Target="https://arxiv.org/abs/1512.03385" TargetMode="External"/><Relationship Id="rId4" Type="http://schemas.openxmlformats.org/officeDocument/2006/relationships/hyperlink" Target="https://papers.nips.cc/paper/2012/file/c399862d3b9d6b76c8436e924a68c45b-Paper.pdf"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jmlr.org/papers/volume13/bergstra12a/bergstra12a.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iuTrans/NASPaper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arxiv.org/pdf/1912.06059v1.pdf"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1806.09055"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1902.07638.pdf"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902.07638.pdf"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rxiv.org/pdf/1902.07638.pdf"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902.07638.pdf"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https://www.geeksforgeeks.org/hyperparameters-optimization-methods-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google.com/imgres?imgurl=https%3A%2F%2Fcv.gluon.ai%2F_images%2Fimagenet_banner.jpeg&amp;imgrefurl=https%3A%2F%2Fcv.gluon.ai%2Fbuild%2Fexamples_datasets%2Fimagenet.html&amp;tbnid=8Fc81QuZ6ZwvhM&amp;vet=12ahUKEwjfiazY8dDyAhWSuJQKHeRYDIcQMygAegUIARDCAQ..i&amp;docid=RSrf95Enr4yldM&amp;w=750&amp;h=300&amp;q=imagenet&amp;ved=2ahUKEwjfiazY8dDyAhWSuJQKHeRYDIcQMygAegUIARDCAQ" TargetMode="External"/><Relationship Id="rId4" Type="http://schemas.openxmlformats.org/officeDocument/2006/relationships/image" Target="../media/image1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gfycat.com/"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pdf/1611.01578.pdf"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hyperlink" Target="https://arxiv.org/pdf/1611.01578.pdf" TargetMode="External"/><Relationship Id="rId5" Type="http://schemas.openxmlformats.org/officeDocument/2006/relationships/image" Target="../media/image48.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1611.01578.pdf" TargetMode="External"/><Relationship Id="rId2" Type="http://schemas.openxmlformats.org/officeDocument/2006/relationships/hyperlink" Target="https://arxiv.org/pdf/1807.11626.pdf"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google.com/url?sa=i&amp;url=http%3A%2F%2Fwww.lubingsystem.com%2Fidss.aspx%3Fiid%3D114641971-enas%2Bdeep%2Blearning%26cid%3D28&amp;psig=AOvVaw12h3NpmB68vMrNYVq-LAy0&amp;ust=1630744567629000&amp;source=images&amp;cd=vfe&amp;ved=0CAsQjRxqFwoTCIC2y8K04vICFQAAAAAdAAAAABAP" TargetMode="External"/><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iuTrans/NASPaper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pdf/1611.01578.pdf"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pdf/1807.11626.pdf"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arxiv.org/pdf/1611.01578.pdf"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arxiv.org/pdf/1611.01578.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arxiv.org/pdf/1807.11626.pdf"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pdf/1611.01578.pdf"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smartlabai.medium.com/introduction-to-neural-architecture-search-reinforcement-learning-approach-55604772f173"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4391741" y="2582820"/>
            <a:ext cx="739302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Auto ML Overviews</a:t>
            </a:r>
          </a:p>
        </p:txBody>
      </p:sp>
      <p:sp>
        <p:nvSpPr>
          <p:cNvPr id="5" name="TextBox 4">
            <a:extLst>
              <a:ext uri="{FF2B5EF4-FFF2-40B4-BE49-F238E27FC236}">
                <a16:creationId xmlns:a16="http://schemas.microsoft.com/office/drawing/2014/main" id="{45AD08D8-CE10-4387-AF6B-6BB1D777EC50}"/>
              </a:ext>
            </a:extLst>
          </p:cNvPr>
          <p:cNvSpPr txBox="1"/>
          <p:nvPr/>
        </p:nvSpPr>
        <p:spPr>
          <a:xfrm>
            <a:off x="3393033" y="2172106"/>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Tree>
    <p:extLst>
      <p:ext uri="{BB962C8B-B14F-4D97-AF65-F5344CB8AC3E}">
        <p14:creationId xmlns:p14="http://schemas.microsoft.com/office/powerpoint/2010/main" val="3903476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4391741" y="2582820"/>
            <a:ext cx="739302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NAS Techniques</a:t>
            </a:r>
          </a:p>
        </p:txBody>
      </p:sp>
      <p:sp>
        <p:nvSpPr>
          <p:cNvPr id="5" name="TextBox 4">
            <a:extLst>
              <a:ext uri="{FF2B5EF4-FFF2-40B4-BE49-F238E27FC236}">
                <a16:creationId xmlns:a16="http://schemas.microsoft.com/office/drawing/2014/main" id="{45AD08D8-CE10-4387-AF6B-6BB1D777EC50}"/>
              </a:ext>
            </a:extLst>
          </p:cNvPr>
          <p:cNvSpPr txBox="1"/>
          <p:nvPr/>
        </p:nvSpPr>
        <p:spPr>
          <a:xfrm>
            <a:off x="3393033" y="2172106"/>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Tree>
    <p:extLst>
      <p:ext uri="{BB962C8B-B14F-4D97-AF65-F5344CB8AC3E}">
        <p14:creationId xmlns:p14="http://schemas.microsoft.com/office/powerpoint/2010/main" val="19500394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6458-DAE1-485F-B0D5-982467C58C1E}"/>
              </a:ext>
            </a:extLst>
          </p:cNvPr>
          <p:cNvSpPr>
            <a:spLocks noGrp="1"/>
          </p:cNvSpPr>
          <p:nvPr>
            <p:ph type="title"/>
          </p:nvPr>
        </p:nvSpPr>
        <p:spPr/>
        <p:txBody>
          <a:bodyPr/>
          <a:lstStyle/>
          <a:p>
            <a:r>
              <a:rPr lang="en-US" dirty="0">
                <a:solidFill>
                  <a:srgbClr val="FF0000"/>
                </a:solidFill>
              </a:rPr>
              <a:t>Edit Slides for ENAS</a:t>
            </a:r>
          </a:p>
        </p:txBody>
      </p:sp>
      <p:sp>
        <p:nvSpPr>
          <p:cNvPr id="3" name="Content Placeholder 2">
            <a:extLst>
              <a:ext uri="{FF2B5EF4-FFF2-40B4-BE49-F238E27FC236}">
                <a16:creationId xmlns:a16="http://schemas.microsoft.com/office/drawing/2014/main" id="{8556C087-09C4-4D6F-A433-6DE339A5932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60524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3283-F07C-4F0D-A866-584036201BF9}"/>
              </a:ext>
            </a:extLst>
          </p:cNvPr>
          <p:cNvSpPr>
            <a:spLocks noGrp="1"/>
          </p:cNvSpPr>
          <p:nvPr>
            <p:ph type="title"/>
          </p:nvPr>
        </p:nvSpPr>
        <p:spPr>
          <a:xfrm>
            <a:off x="1073476" y="2454757"/>
            <a:ext cx="10515600" cy="1325563"/>
          </a:xfrm>
        </p:spPr>
        <p:txBody>
          <a:bodyPr/>
          <a:lstStyle/>
          <a:p>
            <a:pPr algn="ctr"/>
            <a:r>
              <a:rPr lang="en-US" dirty="0">
                <a:solidFill>
                  <a:srgbClr val="0052D6"/>
                </a:solidFill>
              </a:rPr>
              <a:t>Evolutionary Searching strategy</a:t>
            </a:r>
          </a:p>
        </p:txBody>
      </p:sp>
    </p:spTree>
    <p:extLst>
      <p:ext uri="{BB962C8B-B14F-4D97-AF65-F5344CB8AC3E}">
        <p14:creationId xmlns:p14="http://schemas.microsoft.com/office/powerpoint/2010/main" val="10534530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802E00-681D-4DF5-B474-93E6AD0C906F}"/>
              </a:ext>
            </a:extLst>
          </p:cNvPr>
          <p:cNvPicPr>
            <a:picLocks noChangeAspect="1"/>
          </p:cNvPicPr>
          <p:nvPr/>
        </p:nvPicPr>
        <p:blipFill rotWithShape="1">
          <a:blip r:embed="rId2">
            <a:extLst>
              <a:ext uri="{28A0092B-C50C-407E-A947-70E740481C1C}">
                <a14:useLocalDpi xmlns:a14="http://schemas.microsoft.com/office/drawing/2010/main" val="0"/>
              </a:ext>
            </a:extLst>
          </a:blip>
          <a:srcRect t="16371" r="1868" b="27357"/>
          <a:stretch/>
        </p:blipFill>
        <p:spPr>
          <a:xfrm>
            <a:off x="1756410" y="1238290"/>
            <a:ext cx="9024320" cy="3881120"/>
          </a:xfrm>
          <a:prstGeom prst="rect">
            <a:avLst/>
          </a:prstGeom>
        </p:spPr>
      </p:pic>
      <p:sp>
        <p:nvSpPr>
          <p:cNvPr id="7" name="TextBox 6">
            <a:hlinkClick r:id="rId3"/>
            <a:extLst>
              <a:ext uri="{FF2B5EF4-FFF2-40B4-BE49-F238E27FC236}">
                <a16:creationId xmlns:a16="http://schemas.microsoft.com/office/drawing/2014/main" id="{D6CAC113-A10E-4A49-8499-ADB445D9115D}"/>
              </a:ext>
            </a:extLst>
          </p:cNvPr>
          <p:cNvSpPr txBox="1"/>
          <p:nvPr/>
        </p:nvSpPr>
        <p:spPr>
          <a:xfrm>
            <a:off x="4537373" y="5096490"/>
            <a:ext cx="26498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Image- public domain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Access</a:t>
            </a:r>
          </a:p>
        </p:txBody>
      </p:sp>
      <p:sp>
        <p:nvSpPr>
          <p:cNvPr id="8" name="Rectangle 7">
            <a:extLst>
              <a:ext uri="{FF2B5EF4-FFF2-40B4-BE49-F238E27FC236}">
                <a16:creationId xmlns:a16="http://schemas.microsoft.com/office/drawing/2014/main" id="{4C18A85D-D210-4DE5-8CA6-8154D2542637}"/>
              </a:ext>
            </a:extLst>
          </p:cNvPr>
          <p:cNvSpPr/>
          <p:nvPr/>
        </p:nvSpPr>
        <p:spPr>
          <a:xfrm>
            <a:off x="0" y="-95443"/>
            <a:ext cx="552901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Searching Algorithm</a:t>
            </a:r>
          </a:p>
        </p:txBody>
      </p:sp>
    </p:spTree>
    <p:extLst>
      <p:ext uri="{BB962C8B-B14F-4D97-AF65-F5344CB8AC3E}">
        <p14:creationId xmlns:p14="http://schemas.microsoft.com/office/powerpoint/2010/main" val="33556884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793CCDA-ADBC-438D-B693-574798BA7492}"/>
              </a:ext>
            </a:extLst>
          </p:cNvPr>
          <p:cNvSpPr>
            <a:spLocks noGrp="1"/>
          </p:cNvSpPr>
          <p:nvPr>
            <p:ph idx="1"/>
          </p:nvPr>
        </p:nvSpPr>
        <p:spPr>
          <a:xfrm>
            <a:off x="172995" y="1207363"/>
            <a:ext cx="12208475" cy="4696287"/>
          </a:xfrm>
        </p:spPr>
        <p:txBody>
          <a:bodyPr>
            <a:normAutofit fontScale="85000" lnSpcReduction="10000"/>
          </a:bodyPr>
          <a:lstStyle/>
          <a:p>
            <a:pPr marL="0" indent="0">
              <a:lnSpc>
                <a:spcPct val="210000"/>
              </a:lnSpc>
              <a:buNone/>
            </a:pPr>
            <a:r>
              <a:rPr lang="en-US" dirty="0"/>
              <a:t>Terminology – </a:t>
            </a:r>
            <a:r>
              <a:rPr lang="en-US" b="1" dirty="0"/>
              <a:t>Evolutionary Algorithm</a:t>
            </a:r>
          </a:p>
          <a:p>
            <a:pPr marL="0" indent="0">
              <a:lnSpc>
                <a:spcPct val="210000"/>
              </a:lnSpc>
              <a:buNone/>
            </a:pPr>
            <a:r>
              <a:rPr lang="en-US" dirty="0"/>
              <a:t>1. One or more populations of individuals competing for limited resources.</a:t>
            </a:r>
          </a:p>
          <a:p>
            <a:pPr marL="0" indent="0">
              <a:lnSpc>
                <a:spcPct val="210000"/>
              </a:lnSpc>
              <a:buNone/>
            </a:pPr>
            <a:r>
              <a:rPr lang="en-US" dirty="0"/>
              <a:t>2. The notion of </a:t>
            </a:r>
            <a:r>
              <a:rPr lang="en-US" dirty="0">
                <a:solidFill>
                  <a:srgbClr val="FF0000"/>
                </a:solidFill>
              </a:rPr>
              <a:t>dynamically changing populations </a:t>
            </a:r>
            <a:r>
              <a:rPr lang="en-US" dirty="0"/>
              <a:t>due to the birth and death of individuals.</a:t>
            </a:r>
          </a:p>
          <a:p>
            <a:pPr marL="0" indent="0">
              <a:lnSpc>
                <a:spcPct val="210000"/>
              </a:lnSpc>
              <a:buNone/>
            </a:pPr>
            <a:r>
              <a:rPr lang="en-US" dirty="0"/>
              <a:t>3. A </a:t>
            </a:r>
            <a:r>
              <a:rPr lang="en-US" dirty="0">
                <a:solidFill>
                  <a:srgbClr val="FF0000"/>
                </a:solidFill>
              </a:rPr>
              <a:t>concept of fitness </a:t>
            </a:r>
            <a:r>
              <a:rPr lang="en-US" dirty="0"/>
              <a:t>which reflects the ability of an individual to survive and reproduce.</a:t>
            </a:r>
          </a:p>
          <a:p>
            <a:pPr marL="0" indent="0">
              <a:lnSpc>
                <a:spcPct val="210000"/>
              </a:lnSpc>
              <a:buNone/>
            </a:pPr>
            <a:r>
              <a:rPr lang="en-US" dirty="0"/>
              <a:t>4 A </a:t>
            </a:r>
            <a:r>
              <a:rPr lang="en-US" dirty="0">
                <a:solidFill>
                  <a:srgbClr val="FF0000"/>
                </a:solidFill>
              </a:rPr>
              <a:t>concept of variational inheritance</a:t>
            </a:r>
            <a:r>
              <a:rPr lang="en-US" dirty="0"/>
              <a:t>: Offspring closely resemble their parents, but not identical.</a:t>
            </a:r>
          </a:p>
        </p:txBody>
      </p:sp>
      <p:sp>
        <p:nvSpPr>
          <p:cNvPr id="6" name="TextBox 5">
            <a:extLst>
              <a:ext uri="{FF2B5EF4-FFF2-40B4-BE49-F238E27FC236}">
                <a16:creationId xmlns:a16="http://schemas.microsoft.com/office/drawing/2014/main" id="{813A320C-941B-414E-B7E8-81DD2C91FE5A}"/>
              </a:ext>
            </a:extLst>
          </p:cNvPr>
          <p:cNvSpPr txBox="1"/>
          <p:nvPr/>
        </p:nvSpPr>
        <p:spPr>
          <a:xfrm>
            <a:off x="2583644" y="6003691"/>
            <a:ext cx="66164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Evolutionary Computation: Unified Approach </a:t>
            </a:r>
            <a:r>
              <a:rPr kumimoji="0" lang="en-US" sz="18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Keenneth</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 A. De Jong</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9664996-AE0A-42D2-B149-0892A5211F3B}"/>
              </a:ext>
            </a:extLst>
          </p:cNvPr>
          <p:cNvSpPr/>
          <p:nvPr/>
        </p:nvSpPr>
        <p:spPr>
          <a:xfrm>
            <a:off x="0" y="-95443"/>
            <a:ext cx="552901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Searching Algorithm</a:t>
            </a:r>
          </a:p>
        </p:txBody>
      </p:sp>
    </p:spTree>
    <p:extLst>
      <p:ext uri="{BB962C8B-B14F-4D97-AF65-F5344CB8AC3E}">
        <p14:creationId xmlns:p14="http://schemas.microsoft.com/office/powerpoint/2010/main" val="20066671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A9E40A-EC15-4E7B-8AE7-9006D8143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730" y="829823"/>
            <a:ext cx="6282231" cy="4900140"/>
          </a:xfrm>
          <a:prstGeom prst="rect">
            <a:avLst/>
          </a:prstGeom>
        </p:spPr>
      </p:pic>
      <p:sp>
        <p:nvSpPr>
          <p:cNvPr id="6" name="TextBox 5">
            <a:extLst>
              <a:ext uri="{FF2B5EF4-FFF2-40B4-BE49-F238E27FC236}">
                <a16:creationId xmlns:a16="http://schemas.microsoft.com/office/drawing/2014/main" id="{0B45DA9C-9443-4C94-801A-B32AEDD28188}"/>
              </a:ext>
            </a:extLst>
          </p:cNvPr>
          <p:cNvSpPr txBox="1"/>
          <p:nvPr/>
        </p:nvSpPr>
        <p:spPr>
          <a:xfrm>
            <a:off x="2429280" y="6028177"/>
            <a:ext cx="72831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Evolutionary Algorithm Search attempt to match word using random mutations and the fitness function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image source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 name="Rectangle 6">
            <a:extLst>
              <a:ext uri="{FF2B5EF4-FFF2-40B4-BE49-F238E27FC236}">
                <a16:creationId xmlns:a16="http://schemas.microsoft.com/office/drawing/2014/main" id="{D5A0A217-7320-434F-83F8-1C4551764036}"/>
              </a:ext>
            </a:extLst>
          </p:cNvPr>
          <p:cNvSpPr/>
          <p:nvPr/>
        </p:nvSpPr>
        <p:spPr>
          <a:xfrm>
            <a:off x="0" y="-95443"/>
            <a:ext cx="552901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Searching Algorithm</a:t>
            </a:r>
          </a:p>
        </p:txBody>
      </p:sp>
    </p:spTree>
    <p:extLst>
      <p:ext uri="{BB962C8B-B14F-4D97-AF65-F5344CB8AC3E}">
        <p14:creationId xmlns:p14="http://schemas.microsoft.com/office/powerpoint/2010/main" val="4124316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436621-E573-4D66-8353-389A54CA75AB}"/>
              </a:ext>
            </a:extLst>
          </p:cNvPr>
          <p:cNvSpPr>
            <a:spLocks noGrp="1"/>
          </p:cNvSpPr>
          <p:nvPr>
            <p:ph idx="1"/>
          </p:nvPr>
        </p:nvSpPr>
        <p:spPr>
          <a:xfrm>
            <a:off x="2049482" y="478445"/>
            <a:ext cx="9882688" cy="1206824"/>
          </a:xfrm>
        </p:spPr>
        <p:txBody>
          <a:bodyPr>
            <a:normAutofit/>
          </a:bodyPr>
          <a:lstStyle/>
          <a:p>
            <a:pPr marL="0" indent="0">
              <a:lnSpc>
                <a:spcPct val="100000"/>
              </a:lnSpc>
              <a:buNone/>
            </a:pPr>
            <a:r>
              <a:rPr lang="en-US" sz="2000" b="1" dirty="0"/>
              <a:t>Randomly generate </a:t>
            </a:r>
            <a:r>
              <a:rPr lang="en-US" sz="2000" dirty="0"/>
              <a:t>the </a:t>
            </a:r>
            <a:r>
              <a:rPr lang="en-US" sz="2000" b="1" dirty="0">
                <a:solidFill>
                  <a:srgbClr val="002060"/>
                </a:solidFill>
              </a:rPr>
              <a:t>initial population of M individuals </a:t>
            </a:r>
          </a:p>
          <a:p>
            <a:pPr marL="0" indent="0" algn="ctr">
              <a:lnSpc>
                <a:spcPct val="100000"/>
              </a:lnSpc>
              <a:buNone/>
            </a:pPr>
            <a:r>
              <a:rPr lang="en-US" sz="2000" dirty="0"/>
              <a:t>(using a uniform probability distribution over the entire </a:t>
            </a:r>
            <a:r>
              <a:rPr lang="en-US" sz="2000" dirty="0" err="1"/>
              <a:t>geno</a:t>
            </a:r>
            <a:r>
              <a:rPr lang="en-US" sz="2000" dirty="0"/>
              <a:t>/</a:t>
            </a:r>
            <a:r>
              <a:rPr lang="en-US" sz="2000" dirty="0" err="1"/>
              <a:t>phenospace</a:t>
            </a:r>
            <a:r>
              <a:rPr lang="en-US" sz="2000" dirty="0"/>
              <a:t>)</a:t>
            </a:r>
          </a:p>
        </p:txBody>
      </p:sp>
      <p:sp>
        <p:nvSpPr>
          <p:cNvPr id="4" name="Rectangle 3">
            <a:extLst>
              <a:ext uri="{FF2B5EF4-FFF2-40B4-BE49-F238E27FC236}">
                <a16:creationId xmlns:a16="http://schemas.microsoft.com/office/drawing/2014/main" id="{F4FB9F2F-1BDB-49EF-89BF-3A773070A76E}"/>
              </a:ext>
            </a:extLst>
          </p:cNvPr>
          <p:cNvSpPr/>
          <p:nvPr/>
        </p:nvSpPr>
        <p:spPr>
          <a:xfrm>
            <a:off x="2049482" y="1279184"/>
            <a:ext cx="1422121"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Do Forever: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D73046E-3192-4B22-B5A8-CD7497DDAC7C}"/>
              </a:ext>
            </a:extLst>
          </p:cNvPr>
          <p:cNvSpPr/>
          <p:nvPr/>
        </p:nvSpPr>
        <p:spPr>
          <a:xfrm>
            <a:off x="2357227" y="1740849"/>
            <a:ext cx="330462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 Choose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a parent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as follows:</a:t>
            </a:r>
          </a:p>
        </p:txBody>
      </p:sp>
      <p:sp>
        <p:nvSpPr>
          <p:cNvPr id="6" name="Rectangle 5">
            <a:extLst>
              <a:ext uri="{FF2B5EF4-FFF2-40B4-BE49-F238E27FC236}">
                <a16:creationId xmlns:a16="http://schemas.microsoft.com/office/drawing/2014/main" id="{15BEF385-9EE5-41A1-B1E6-99D5E24ED692}"/>
              </a:ext>
            </a:extLst>
          </p:cNvPr>
          <p:cNvSpPr/>
          <p:nvPr/>
        </p:nvSpPr>
        <p:spPr>
          <a:xfrm>
            <a:off x="3246453" y="2181536"/>
            <a:ext cx="6616638"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Select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a parent randomly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a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Uniform probability distribution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over the current population</a:t>
            </a:r>
          </a:p>
        </p:txBody>
      </p:sp>
      <p:sp>
        <p:nvSpPr>
          <p:cNvPr id="8" name="Rectangle 7">
            <a:extLst>
              <a:ext uri="{FF2B5EF4-FFF2-40B4-BE49-F238E27FC236}">
                <a16:creationId xmlns:a16="http://schemas.microsoft.com/office/drawing/2014/main" id="{36ACAF03-2226-4F0E-9C94-3FEF6A8B9DC9}"/>
              </a:ext>
            </a:extLst>
          </p:cNvPr>
          <p:cNvSpPr/>
          <p:nvPr/>
        </p:nvSpPr>
        <p:spPr>
          <a:xfrm>
            <a:off x="2301474" y="2873776"/>
            <a:ext cx="624414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2. Use the selected parent to produce a single offspring by</a:t>
            </a:r>
          </a:p>
        </p:txBody>
      </p:sp>
      <p:sp>
        <p:nvSpPr>
          <p:cNvPr id="10" name="Rectangle 9">
            <a:extLst>
              <a:ext uri="{FF2B5EF4-FFF2-40B4-BE49-F238E27FC236}">
                <a16:creationId xmlns:a16="http://schemas.microsoft.com/office/drawing/2014/main" id="{F2291680-237B-424A-BDA4-BB99E05C6C70}"/>
              </a:ext>
            </a:extLst>
          </p:cNvPr>
          <p:cNvSpPr/>
          <p:nvPr/>
        </p:nvSpPr>
        <p:spPr>
          <a:xfrm>
            <a:off x="3015913" y="3325762"/>
            <a:ext cx="851617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Making an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identical</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 copy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parent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then probabilistically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Mutating</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to produce the offspring</a:t>
            </a:r>
          </a:p>
        </p:txBody>
      </p:sp>
      <p:sp>
        <p:nvSpPr>
          <p:cNvPr id="12" name="Rectangle 11">
            <a:extLst>
              <a:ext uri="{FF2B5EF4-FFF2-40B4-BE49-F238E27FC236}">
                <a16:creationId xmlns:a16="http://schemas.microsoft.com/office/drawing/2014/main" id="{C0C5FC6A-9896-4819-A3CC-076884F91CEA}"/>
              </a:ext>
            </a:extLst>
          </p:cNvPr>
          <p:cNvSpPr/>
          <p:nvPr/>
        </p:nvSpPr>
        <p:spPr>
          <a:xfrm>
            <a:off x="2285085" y="4054747"/>
            <a:ext cx="422519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3. Compute the </a:t>
            </a: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fitness</a:t>
            </a: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of the offspring</a:t>
            </a:r>
          </a:p>
        </p:txBody>
      </p:sp>
      <p:sp>
        <p:nvSpPr>
          <p:cNvPr id="13" name="Rectangle 12">
            <a:extLst>
              <a:ext uri="{FF2B5EF4-FFF2-40B4-BE49-F238E27FC236}">
                <a16:creationId xmlns:a16="http://schemas.microsoft.com/office/drawing/2014/main" id="{F765AF59-FB2F-4DEC-BD6F-CCD542B01786}"/>
              </a:ext>
            </a:extLst>
          </p:cNvPr>
          <p:cNvSpPr/>
          <p:nvPr/>
        </p:nvSpPr>
        <p:spPr>
          <a:xfrm>
            <a:off x="2279586" y="4531314"/>
            <a:ext cx="507247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4. Select </a:t>
            </a: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a member of the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population to die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by</a:t>
            </a:r>
          </a:p>
        </p:txBody>
      </p:sp>
      <p:sp>
        <p:nvSpPr>
          <p:cNvPr id="14" name="Rectangle 13">
            <a:extLst>
              <a:ext uri="{FF2B5EF4-FFF2-40B4-BE49-F238E27FC236}">
                <a16:creationId xmlns:a16="http://schemas.microsoft.com/office/drawing/2014/main" id="{8BD0D999-995B-4AC5-9435-1949CBF0BF20}"/>
              </a:ext>
            </a:extLst>
          </p:cNvPr>
          <p:cNvSpPr/>
          <p:nvPr/>
        </p:nvSpPr>
        <p:spPr>
          <a:xfrm>
            <a:off x="3180150" y="5055687"/>
            <a:ext cx="8187704" cy="129586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Randomly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selecting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the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current population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a uniform probability distribute candidate for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removing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keeping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either the candidate or the offspring depending on which one has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higher fitness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5" name="Rectangle 14">
            <a:extLst>
              <a:ext uri="{FF2B5EF4-FFF2-40B4-BE49-F238E27FC236}">
                <a16:creationId xmlns:a16="http://schemas.microsoft.com/office/drawing/2014/main" id="{C9EA05A6-3189-487D-99AD-052960145CE3}"/>
              </a:ext>
            </a:extLst>
          </p:cNvPr>
          <p:cNvSpPr/>
          <p:nvPr/>
        </p:nvSpPr>
        <p:spPr>
          <a:xfrm>
            <a:off x="2049482" y="6166889"/>
            <a:ext cx="94288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End Do</a:t>
            </a:r>
          </a:p>
        </p:txBody>
      </p:sp>
      <p:sp>
        <p:nvSpPr>
          <p:cNvPr id="16" name="TextBox 15">
            <a:extLst>
              <a:ext uri="{FF2B5EF4-FFF2-40B4-BE49-F238E27FC236}">
                <a16:creationId xmlns:a16="http://schemas.microsoft.com/office/drawing/2014/main" id="{BDC3935A-9835-46AD-A610-AC77EAA1BC86}"/>
              </a:ext>
            </a:extLst>
          </p:cNvPr>
          <p:cNvSpPr txBox="1"/>
          <p:nvPr/>
        </p:nvSpPr>
        <p:spPr>
          <a:xfrm>
            <a:off x="5937215" y="6475818"/>
            <a:ext cx="66164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Evolutionary Computation: Unified Approach </a:t>
            </a:r>
            <a:r>
              <a:rPr kumimoji="0" lang="en-US" sz="1800" b="0" i="0" u="none" strike="noStrike" kern="1200" cap="none" spc="0" normalizeH="0" baseline="0" noProof="0" dirty="0" err="1">
                <a:ln>
                  <a:noFill/>
                </a:ln>
                <a:solidFill>
                  <a:srgbClr val="E7E6E6">
                    <a:lumMod val="50000"/>
                  </a:srgb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Keenneth</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 A. De Jong</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A5D5872-05B9-410B-85CA-4D5379327D55}"/>
              </a:ext>
            </a:extLst>
          </p:cNvPr>
          <p:cNvSpPr/>
          <p:nvPr/>
        </p:nvSpPr>
        <p:spPr>
          <a:xfrm>
            <a:off x="0" y="-241347"/>
            <a:ext cx="552901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Searching Algorithm</a:t>
            </a:r>
          </a:p>
        </p:txBody>
      </p:sp>
    </p:spTree>
    <p:extLst>
      <p:ext uri="{BB962C8B-B14F-4D97-AF65-F5344CB8AC3E}">
        <p14:creationId xmlns:p14="http://schemas.microsoft.com/office/powerpoint/2010/main" val="2481302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038A15-D342-473F-BBC6-794C8ECC3973}"/>
              </a:ext>
            </a:extLst>
          </p:cNvPr>
          <p:cNvSpPr/>
          <p:nvPr/>
        </p:nvSpPr>
        <p:spPr>
          <a:xfrm>
            <a:off x="123716" y="-77932"/>
            <a:ext cx="507504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 Algorithm</a:t>
            </a:r>
          </a:p>
        </p:txBody>
      </p:sp>
      <p:sp>
        <p:nvSpPr>
          <p:cNvPr id="5" name="Rectangle: Rounded Corners 4">
            <a:extLst>
              <a:ext uri="{FF2B5EF4-FFF2-40B4-BE49-F238E27FC236}">
                <a16:creationId xmlns:a16="http://schemas.microsoft.com/office/drawing/2014/main" id="{88682A6D-0325-4385-A136-CFAB2C9AC7B9}"/>
              </a:ext>
            </a:extLst>
          </p:cNvPr>
          <p:cNvSpPr/>
          <p:nvPr/>
        </p:nvSpPr>
        <p:spPr>
          <a:xfrm>
            <a:off x="7263303" y="2472492"/>
            <a:ext cx="2704755" cy="119703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18" name="Arrow: Right 17">
            <a:extLst>
              <a:ext uri="{FF2B5EF4-FFF2-40B4-BE49-F238E27FC236}">
                <a16:creationId xmlns:a16="http://schemas.microsoft.com/office/drawing/2014/main" id="{03FDFC52-9BB8-4353-8F01-761851C47A7E}"/>
              </a:ext>
            </a:extLst>
          </p:cNvPr>
          <p:cNvSpPr/>
          <p:nvPr/>
        </p:nvSpPr>
        <p:spPr>
          <a:xfrm>
            <a:off x="6135733" y="3034739"/>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B0C2F84-1531-4CB7-9783-603352B984AF}"/>
              </a:ext>
            </a:extLst>
          </p:cNvPr>
          <p:cNvSpPr txBox="1"/>
          <p:nvPr/>
        </p:nvSpPr>
        <p:spPr>
          <a:xfrm>
            <a:off x="5857301" y="2642552"/>
            <a:ext cx="1868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Initialization</a:t>
            </a:r>
          </a:p>
        </p:txBody>
      </p:sp>
      <p:sp>
        <p:nvSpPr>
          <p:cNvPr id="22" name="TextBox 21">
            <a:extLst>
              <a:ext uri="{FF2B5EF4-FFF2-40B4-BE49-F238E27FC236}">
                <a16:creationId xmlns:a16="http://schemas.microsoft.com/office/drawing/2014/main" id="{4FAFAC86-AAF3-4467-97C1-040EBE7D37AB}"/>
              </a:ext>
            </a:extLst>
          </p:cNvPr>
          <p:cNvSpPr txBox="1"/>
          <p:nvPr/>
        </p:nvSpPr>
        <p:spPr>
          <a:xfrm>
            <a:off x="108813" y="1197812"/>
            <a:ext cx="106391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Randomly generate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initial population of M individuals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E4E24B26-8AEE-4BC5-AAF5-705FE0273F30}"/>
              </a:ext>
            </a:extLst>
          </p:cNvPr>
          <p:cNvSpPr/>
          <p:nvPr/>
        </p:nvSpPr>
        <p:spPr>
          <a:xfrm>
            <a:off x="6481856" y="6328686"/>
            <a:ext cx="5734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Survey on Neural Architecture Search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Wistuba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 et al 2019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2506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038A15-D342-473F-BBC6-794C8ECC3973}"/>
              </a:ext>
            </a:extLst>
          </p:cNvPr>
          <p:cNvSpPr/>
          <p:nvPr/>
        </p:nvSpPr>
        <p:spPr>
          <a:xfrm>
            <a:off x="123716" y="-77932"/>
            <a:ext cx="507504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 Algorithm</a:t>
            </a:r>
          </a:p>
        </p:txBody>
      </p:sp>
      <p:sp>
        <p:nvSpPr>
          <p:cNvPr id="5" name="Rectangle: Rounded Corners 4">
            <a:extLst>
              <a:ext uri="{FF2B5EF4-FFF2-40B4-BE49-F238E27FC236}">
                <a16:creationId xmlns:a16="http://schemas.microsoft.com/office/drawing/2014/main" id="{88682A6D-0325-4385-A136-CFAB2C9AC7B9}"/>
              </a:ext>
            </a:extLst>
          </p:cNvPr>
          <p:cNvSpPr/>
          <p:nvPr/>
        </p:nvSpPr>
        <p:spPr>
          <a:xfrm>
            <a:off x="7203141" y="2642552"/>
            <a:ext cx="1700815" cy="91449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18" name="Arrow: Right 17">
            <a:extLst>
              <a:ext uri="{FF2B5EF4-FFF2-40B4-BE49-F238E27FC236}">
                <a16:creationId xmlns:a16="http://schemas.microsoft.com/office/drawing/2014/main" id="{03FDFC52-9BB8-4353-8F01-761851C47A7E}"/>
              </a:ext>
            </a:extLst>
          </p:cNvPr>
          <p:cNvSpPr/>
          <p:nvPr/>
        </p:nvSpPr>
        <p:spPr>
          <a:xfrm>
            <a:off x="6135733" y="3034739"/>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B0C2F84-1531-4CB7-9783-603352B984AF}"/>
              </a:ext>
            </a:extLst>
          </p:cNvPr>
          <p:cNvSpPr txBox="1"/>
          <p:nvPr/>
        </p:nvSpPr>
        <p:spPr>
          <a:xfrm>
            <a:off x="5857301" y="2642552"/>
            <a:ext cx="1868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Initialization</a:t>
            </a:r>
          </a:p>
        </p:txBody>
      </p:sp>
      <p:sp>
        <p:nvSpPr>
          <p:cNvPr id="22" name="TextBox 21">
            <a:extLst>
              <a:ext uri="{FF2B5EF4-FFF2-40B4-BE49-F238E27FC236}">
                <a16:creationId xmlns:a16="http://schemas.microsoft.com/office/drawing/2014/main" id="{4FAFAC86-AAF3-4467-97C1-040EBE7D37AB}"/>
              </a:ext>
            </a:extLst>
          </p:cNvPr>
          <p:cNvSpPr txBox="1"/>
          <p:nvPr/>
        </p:nvSpPr>
        <p:spPr>
          <a:xfrm>
            <a:off x="4756" y="1194609"/>
            <a:ext cx="8520551" cy="1697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Randomly generate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initial population of M individuals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Select Parents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from the population for reproduction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Tournament selection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(Goldberg and Deb,1990)</a:t>
            </a:r>
          </a:p>
        </p:txBody>
      </p:sp>
      <p:sp>
        <p:nvSpPr>
          <p:cNvPr id="23" name="Rectangle 22">
            <a:extLst>
              <a:ext uri="{FF2B5EF4-FFF2-40B4-BE49-F238E27FC236}">
                <a16:creationId xmlns:a16="http://schemas.microsoft.com/office/drawing/2014/main" id="{E4E24B26-8AEE-4BC5-AAF5-705FE0273F30}"/>
              </a:ext>
            </a:extLst>
          </p:cNvPr>
          <p:cNvSpPr/>
          <p:nvPr/>
        </p:nvSpPr>
        <p:spPr>
          <a:xfrm>
            <a:off x="6481856" y="6313696"/>
            <a:ext cx="5734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Survey on Neural Architecture Search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Wistuba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et al 2019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482CB25-E546-DE43-8D7D-752419BFE47A}"/>
              </a:ext>
            </a:extLst>
          </p:cNvPr>
          <p:cNvSpPr/>
          <p:nvPr/>
        </p:nvSpPr>
        <p:spPr>
          <a:xfrm>
            <a:off x="9968058" y="1298734"/>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Parents</a:t>
            </a:r>
          </a:p>
        </p:txBody>
      </p:sp>
      <p:cxnSp>
        <p:nvCxnSpPr>
          <p:cNvPr id="15" name="Connector: Elbow 12">
            <a:extLst>
              <a:ext uri="{FF2B5EF4-FFF2-40B4-BE49-F238E27FC236}">
                <a16:creationId xmlns:a16="http://schemas.microsoft.com/office/drawing/2014/main" id="{A4D920BF-C0C9-CF4E-A9AF-22DC44B89C8A}"/>
              </a:ext>
            </a:extLst>
          </p:cNvPr>
          <p:cNvCxnSpPr>
            <a:cxnSpLocks/>
            <a:stCxn id="5" idx="0"/>
            <a:endCxn id="14" idx="1"/>
          </p:cNvCxnSpPr>
          <p:nvPr/>
        </p:nvCxnSpPr>
        <p:spPr>
          <a:xfrm rot="5400000" flipH="1" flipV="1">
            <a:off x="8616480" y="1290975"/>
            <a:ext cx="788646" cy="19145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D2EF3D-95B6-2442-9CBF-D1BEF9428989}"/>
              </a:ext>
            </a:extLst>
          </p:cNvPr>
          <p:cNvSpPr txBox="1"/>
          <p:nvPr/>
        </p:nvSpPr>
        <p:spPr>
          <a:xfrm>
            <a:off x="8099851" y="1484573"/>
            <a:ext cx="24982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Parent Selection</a:t>
            </a:r>
          </a:p>
        </p:txBody>
      </p:sp>
    </p:spTree>
    <p:extLst>
      <p:ext uri="{BB962C8B-B14F-4D97-AF65-F5344CB8AC3E}">
        <p14:creationId xmlns:p14="http://schemas.microsoft.com/office/powerpoint/2010/main" val="20158508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038A15-D342-473F-BBC6-794C8ECC3973}"/>
              </a:ext>
            </a:extLst>
          </p:cNvPr>
          <p:cNvSpPr/>
          <p:nvPr/>
        </p:nvSpPr>
        <p:spPr>
          <a:xfrm>
            <a:off x="123716" y="-77932"/>
            <a:ext cx="507504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 Algorithm</a:t>
            </a:r>
          </a:p>
        </p:txBody>
      </p:sp>
      <p:sp>
        <p:nvSpPr>
          <p:cNvPr id="5" name="Rectangle: Rounded Corners 4">
            <a:extLst>
              <a:ext uri="{FF2B5EF4-FFF2-40B4-BE49-F238E27FC236}">
                <a16:creationId xmlns:a16="http://schemas.microsoft.com/office/drawing/2014/main" id="{88682A6D-0325-4385-A136-CFAB2C9AC7B9}"/>
              </a:ext>
            </a:extLst>
          </p:cNvPr>
          <p:cNvSpPr/>
          <p:nvPr/>
        </p:nvSpPr>
        <p:spPr>
          <a:xfrm>
            <a:off x="7203141" y="2642552"/>
            <a:ext cx="1700815" cy="91449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18" name="Arrow: Right 17">
            <a:extLst>
              <a:ext uri="{FF2B5EF4-FFF2-40B4-BE49-F238E27FC236}">
                <a16:creationId xmlns:a16="http://schemas.microsoft.com/office/drawing/2014/main" id="{03FDFC52-9BB8-4353-8F01-761851C47A7E}"/>
              </a:ext>
            </a:extLst>
          </p:cNvPr>
          <p:cNvSpPr/>
          <p:nvPr/>
        </p:nvSpPr>
        <p:spPr>
          <a:xfrm>
            <a:off x="6135733" y="3034739"/>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B0C2F84-1531-4CB7-9783-603352B984AF}"/>
              </a:ext>
            </a:extLst>
          </p:cNvPr>
          <p:cNvSpPr txBox="1"/>
          <p:nvPr/>
        </p:nvSpPr>
        <p:spPr>
          <a:xfrm>
            <a:off x="5857301" y="2642552"/>
            <a:ext cx="1868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Initialization</a:t>
            </a:r>
          </a:p>
        </p:txBody>
      </p:sp>
      <p:sp>
        <p:nvSpPr>
          <p:cNvPr id="22" name="TextBox 21">
            <a:extLst>
              <a:ext uri="{FF2B5EF4-FFF2-40B4-BE49-F238E27FC236}">
                <a16:creationId xmlns:a16="http://schemas.microsoft.com/office/drawing/2014/main" id="{4FAFAC86-AAF3-4467-97C1-040EBE7D37AB}"/>
              </a:ext>
            </a:extLst>
          </p:cNvPr>
          <p:cNvSpPr txBox="1"/>
          <p:nvPr/>
        </p:nvSpPr>
        <p:spPr>
          <a:xfrm>
            <a:off x="4756" y="1194609"/>
            <a:ext cx="8520551" cy="1697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Randomly generate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initial population of M individuals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Select Parents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from the population for reproduction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Tournament selection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(Goldberg and Deb,1990)</a:t>
            </a:r>
          </a:p>
        </p:txBody>
      </p:sp>
      <p:sp>
        <p:nvSpPr>
          <p:cNvPr id="23" name="Rectangle 22">
            <a:extLst>
              <a:ext uri="{FF2B5EF4-FFF2-40B4-BE49-F238E27FC236}">
                <a16:creationId xmlns:a16="http://schemas.microsoft.com/office/drawing/2014/main" id="{E4E24B26-8AEE-4BC5-AAF5-705FE0273F30}"/>
              </a:ext>
            </a:extLst>
          </p:cNvPr>
          <p:cNvSpPr/>
          <p:nvPr/>
        </p:nvSpPr>
        <p:spPr>
          <a:xfrm>
            <a:off x="6481856" y="6313696"/>
            <a:ext cx="5734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Survey on Neural Architecture Search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Wistuba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et al 2019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482CB25-E546-DE43-8D7D-752419BFE47A}"/>
              </a:ext>
            </a:extLst>
          </p:cNvPr>
          <p:cNvSpPr/>
          <p:nvPr/>
        </p:nvSpPr>
        <p:spPr>
          <a:xfrm>
            <a:off x="9968058" y="1298734"/>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Parents</a:t>
            </a:r>
          </a:p>
        </p:txBody>
      </p:sp>
      <p:cxnSp>
        <p:nvCxnSpPr>
          <p:cNvPr id="15" name="Connector: Elbow 12">
            <a:extLst>
              <a:ext uri="{FF2B5EF4-FFF2-40B4-BE49-F238E27FC236}">
                <a16:creationId xmlns:a16="http://schemas.microsoft.com/office/drawing/2014/main" id="{A4D920BF-C0C9-CF4E-A9AF-22DC44B89C8A}"/>
              </a:ext>
            </a:extLst>
          </p:cNvPr>
          <p:cNvCxnSpPr>
            <a:cxnSpLocks/>
            <a:stCxn id="5" idx="0"/>
            <a:endCxn id="14" idx="1"/>
          </p:cNvCxnSpPr>
          <p:nvPr/>
        </p:nvCxnSpPr>
        <p:spPr>
          <a:xfrm rot="5400000" flipH="1" flipV="1">
            <a:off x="8616480" y="1290975"/>
            <a:ext cx="788646" cy="19145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D2EF3D-95B6-2442-9CBF-D1BEF9428989}"/>
              </a:ext>
            </a:extLst>
          </p:cNvPr>
          <p:cNvSpPr txBox="1"/>
          <p:nvPr/>
        </p:nvSpPr>
        <p:spPr>
          <a:xfrm>
            <a:off x="8099851" y="1484573"/>
            <a:ext cx="24982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Parent Selection</a:t>
            </a:r>
          </a:p>
        </p:txBody>
      </p:sp>
      <p:sp>
        <p:nvSpPr>
          <p:cNvPr id="24" name="Rectangle 23">
            <a:extLst>
              <a:ext uri="{FF2B5EF4-FFF2-40B4-BE49-F238E27FC236}">
                <a16:creationId xmlns:a16="http://schemas.microsoft.com/office/drawing/2014/main" id="{2F18E471-4E55-6948-BE8B-A0B09B1DACEA}"/>
              </a:ext>
            </a:extLst>
          </p:cNvPr>
          <p:cNvSpPr/>
          <p:nvPr/>
        </p:nvSpPr>
        <p:spPr>
          <a:xfrm>
            <a:off x="10052645" y="3615132"/>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Offspring</a:t>
            </a:r>
          </a:p>
        </p:txBody>
      </p:sp>
      <p:sp>
        <p:nvSpPr>
          <p:cNvPr id="27" name="Arrow: Down 14">
            <a:extLst>
              <a:ext uri="{FF2B5EF4-FFF2-40B4-BE49-F238E27FC236}">
                <a16:creationId xmlns:a16="http://schemas.microsoft.com/office/drawing/2014/main" id="{59F5836B-A017-244D-9746-EAE12910A2D8}"/>
              </a:ext>
            </a:extLst>
          </p:cNvPr>
          <p:cNvSpPr/>
          <p:nvPr/>
        </p:nvSpPr>
        <p:spPr>
          <a:xfrm>
            <a:off x="11638277" y="2448722"/>
            <a:ext cx="116630" cy="821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7CC01D9B-CBEC-5D4D-AC58-1E16B842B6DC}"/>
              </a:ext>
            </a:extLst>
          </p:cNvPr>
          <p:cNvSpPr txBox="1"/>
          <p:nvPr/>
        </p:nvSpPr>
        <p:spPr>
          <a:xfrm>
            <a:off x="9968058" y="2554511"/>
            <a:ext cx="17915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Recombination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&amp; Mutation</a:t>
            </a:r>
          </a:p>
        </p:txBody>
      </p:sp>
    </p:spTree>
    <p:extLst>
      <p:ext uri="{BB962C8B-B14F-4D97-AF65-F5344CB8AC3E}">
        <p14:creationId xmlns:p14="http://schemas.microsoft.com/office/powerpoint/2010/main" val="11831416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038A15-D342-473F-BBC6-794C8ECC3973}"/>
              </a:ext>
            </a:extLst>
          </p:cNvPr>
          <p:cNvSpPr/>
          <p:nvPr/>
        </p:nvSpPr>
        <p:spPr>
          <a:xfrm>
            <a:off x="123716" y="-77932"/>
            <a:ext cx="507504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 Algorithm</a:t>
            </a:r>
          </a:p>
        </p:txBody>
      </p:sp>
      <p:sp>
        <p:nvSpPr>
          <p:cNvPr id="5" name="Rectangle: Rounded Corners 4">
            <a:extLst>
              <a:ext uri="{FF2B5EF4-FFF2-40B4-BE49-F238E27FC236}">
                <a16:creationId xmlns:a16="http://schemas.microsoft.com/office/drawing/2014/main" id="{88682A6D-0325-4385-A136-CFAB2C9AC7B9}"/>
              </a:ext>
            </a:extLst>
          </p:cNvPr>
          <p:cNvSpPr/>
          <p:nvPr/>
        </p:nvSpPr>
        <p:spPr>
          <a:xfrm>
            <a:off x="7203141" y="2642552"/>
            <a:ext cx="1700815" cy="91449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18" name="Arrow: Right 17">
            <a:extLst>
              <a:ext uri="{FF2B5EF4-FFF2-40B4-BE49-F238E27FC236}">
                <a16:creationId xmlns:a16="http://schemas.microsoft.com/office/drawing/2014/main" id="{03FDFC52-9BB8-4353-8F01-761851C47A7E}"/>
              </a:ext>
            </a:extLst>
          </p:cNvPr>
          <p:cNvSpPr/>
          <p:nvPr/>
        </p:nvSpPr>
        <p:spPr>
          <a:xfrm>
            <a:off x="6135733" y="3034739"/>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B0C2F84-1531-4CB7-9783-603352B984AF}"/>
              </a:ext>
            </a:extLst>
          </p:cNvPr>
          <p:cNvSpPr txBox="1"/>
          <p:nvPr/>
        </p:nvSpPr>
        <p:spPr>
          <a:xfrm>
            <a:off x="5857301" y="2642552"/>
            <a:ext cx="1868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Initialization</a:t>
            </a:r>
          </a:p>
        </p:txBody>
      </p:sp>
      <p:sp>
        <p:nvSpPr>
          <p:cNvPr id="22" name="TextBox 21">
            <a:extLst>
              <a:ext uri="{FF2B5EF4-FFF2-40B4-BE49-F238E27FC236}">
                <a16:creationId xmlns:a16="http://schemas.microsoft.com/office/drawing/2014/main" id="{4FAFAC86-AAF3-4467-97C1-040EBE7D37AB}"/>
              </a:ext>
            </a:extLst>
          </p:cNvPr>
          <p:cNvSpPr txBox="1"/>
          <p:nvPr/>
        </p:nvSpPr>
        <p:spPr>
          <a:xfrm>
            <a:off x="4756" y="1194609"/>
            <a:ext cx="8520551" cy="1697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Randomly generate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initial population of M individuals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Select Parents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from the population for reproduction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Tournament selection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(Goldberg and Deb,1990)</a:t>
            </a:r>
          </a:p>
        </p:txBody>
      </p:sp>
      <p:sp>
        <p:nvSpPr>
          <p:cNvPr id="23" name="Rectangle 22">
            <a:extLst>
              <a:ext uri="{FF2B5EF4-FFF2-40B4-BE49-F238E27FC236}">
                <a16:creationId xmlns:a16="http://schemas.microsoft.com/office/drawing/2014/main" id="{E4E24B26-8AEE-4BC5-AAF5-705FE0273F30}"/>
              </a:ext>
            </a:extLst>
          </p:cNvPr>
          <p:cNvSpPr/>
          <p:nvPr/>
        </p:nvSpPr>
        <p:spPr>
          <a:xfrm>
            <a:off x="6481856" y="6313696"/>
            <a:ext cx="5734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Survey on Neural Architecture Search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Wistuba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et al 2019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482CB25-E546-DE43-8D7D-752419BFE47A}"/>
              </a:ext>
            </a:extLst>
          </p:cNvPr>
          <p:cNvSpPr/>
          <p:nvPr/>
        </p:nvSpPr>
        <p:spPr>
          <a:xfrm>
            <a:off x="9968058" y="1298734"/>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Parents</a:t>
            </a:r>
          </a:p>
        </p:txBody>
      </p:sp>
      <p:cxnSp>
        <p:nvCxnSpPr>
          <p:cNvPr id="15" name="Connector: Elbow 12">
            <a:extLst>
              <a:ext uri="{FF2B5EF4-FFF2-40B4-BE49-F238E27FC236}">
                <a16:creationId xmlns:a16="http://schemas.microsoft.com/office/drawing/2014/main" id="{A4D920BF-C0C9-CF4E-A9AF-22DC44B89C8A}"/>
              </a:ext>
            </a:extLst>
          </p:cNvPr>
          <p:cNvCxnSpPr>
            <a:cxnSpLocks/>
            <a:stCxn id="5" idx="0"/>
            <a:endCxn id="14" idx="1"/>
          </p:cNvCxnSpPr>
          <p:nvPr/>
        </p:nvCxnSpPr>
        <p:spPr>
          <a:xfrm rot="5400000" flipH="1" flipV="1">
            <a:off x="8616480" y="1290975"/>
            <a:ext cx="788646" cy="19145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D2EF3D-95B6-2442-9CBF-D1BEF9428989}"/>
              </a:ext>
            </a:extLst>
          </p:cNvPr>
          <p:cNvSpPr txBox="1"/>
          <p:nvPr/>
        </p:nvSpPr>
        <p:spPr>
          <a:xfrm>
            <a:off x="8099851" y="1484573"/>
            <a:ext cx="24982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Parent Selection</a:t>
            </a:r>
          </a:p>
        </p:txBody>
      </p:sp>
      <p:sp>
        <p:nvSpPr>
          <p:cNvPr id="24" name="Rectangle 23">
            <a:extLst>
              <a:ext uri="{FF2B5EF4-FFF2-40B4-BE49-F238E27FC236}">
                <a16:creationId xmlns:a16="http://schemas.microsoft.com/office/drawing/2014/main" id="{2F18E471-4E55-6948-BE8B-A0B09B1DACEA}"/>
              </a:ext>
            </a:extLst>
          </p:cNvPr>
          <p:cNvSpPr/>
          <p:nvPr/>
        </p:nvSpPr>
        <p:spPr>
          <a:xfrm>
            <a:off x="10052645" y="3615132"/>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Offspring</a:t>
            </a:r>
          </a:p>
        </p:txBody>
      </p:sp>
      <p:sp>
        <p:nvSpPr>
          <p:cNvPr id="27" name="Arrow: Down 14">
            <a:extLst>
              <a:ext uri="{FF2B5EF4-FFF2-40B4-BE49-F238E27FC236}">
                <a16:creationId xmlns:a16="http://schemas.microsoft.com/office/drawing/2014/main" id="{59F5836B-A017-244D-9746-EAE12910A2D8}"/>
              </a:ext>
            </a:extLst>
          </p:cNvPr>
          <p:cNvSpPr/>
          <p:nvPr/>
        </p:nvSpPr>
        <p:spPr>
          <a:xfrm>
            <a:off x="11638277" y="2448722"/>
            <a:ext cx="116630" cy="821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7CC01D9B-CBEC-5D4D-AC58-1E16B842B6DC}"/>
              </a:ext>
            </a:extLst>
          </p:cNvPr>
          <p:cNvSpPr txBox="1"/>
          <p:nvPr/>
        </p:nvSpPr>
        <p:spPr>
          <a:xfrm>
            <a:off x="9968058" y="2554511"/>
            <a:ext cx="17915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Recombination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&amp; Mutation</a:t>
            </a:r>
          </a:p>
        </p:txBody>
      </p:sp>
      <p:sp>
        <p:nvSpPr>
          <p:cNvPr id="17" name="TextBox 16">
            <a:extLst>
              <a:ext uri="{FF2B5EF4-FFF2-40B4-BE49-F238E27FC236}">
                <a16:creationId xmlns:a16="http://schemas.microsoft.com/office/drawing/2014/main" id="{D44B5E15-64EC-0B48-B389-410574D49513}"/>
              </a:ext>
            </a:extLst>
          </p:cNvPr>
          <p:cNvSpPr txBox="1"/>
          <p:nvPr/>
        </p:nvSpPr>
        <p:spPr>
          <a:xfrm>
            <a:off x="51993" y="2884362"/>
            <a:ext cx="6045456" cy="368222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3: Mutations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Add layers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Remove layers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Change number filters in Conv Layer</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+Add skip connection </a:t>
            </a:r>
          </a:p>
        </p:txBody>
      </p:sp>
    </p:spTree>
    <p:extLst>
      <p:ext uri="{BB962C8B-B14F-4D97-AF65-F5344CB8AC3E}">
        <p14:creationId xmlns:p14="http://schemas.microsoft.com/office/powerpoint/2010/main" val="3795176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C79083B-6E78-4F79-AC6F-491E0A58F71E}"/>
              </a:ext>
            </a:extLst>
          </p:cNvPr>
          <p:cNvPicPr>
            <a:picLocks noChangeAspect="1"/>
          </p:cNvPicPr>
          <p:nvPr/>
        </p:nvPicPr>
        <p:blipFill>
          <a:blip r:embed="rId2"/>
          <a:stretch>
            <a:fillRect/>
          </a:stretch>
        </p:blipFill>
        <p:spPr>
          <a:xfrm>
            <a:off x="2839517" y="2138241"/>
            <a:ext cx="6374364" cy="4205345"/>
          </a:xfrm>
          <a:prstGeom prst="rect">
            <a:avLst/>
          </a:prstGeom>
        </p:spPr>
      </p:pic>
      <p:sp>
        <p:nvSpPr>
          <p:cNvPr id="17" name="Title 1">
            <a:extLst>
              <a:ext uri="{FF2B5EF4-FFF2-40B4-BE49-F238E27FC236}">
                <a16:creationId xmlns:a16="http://schemas.microsoft.com/office/drawing/2014/main" id="{F5790333-DACD-4136-999E-61F7126A0EDF}"/>
              </a:ext>
            </a:extLst>
          </p:cNvPr>
          <p:cNvSpPr txBox="1">
            <a:spLocks/>
          </p:cNvSpPr>
          <p:nvPr/>
        </p:nvSpPr>
        <p:spPr>
          <a:xfrm>
            <a:off x="1157093" y="179275"/>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rgbClr val="0052D6"/>
                </a:solidFill>
                <a:effectLst/>
                <a:uLnTx/>
                <a:uFillTx/>
                <a:latin typeface="Calibri Light" panose="020F0302020204030204"/>
                <a:ea typeface="+mj-ea"/>
                <a:cs typeface="+mj-cs"/>
              </a:rPr>
              <a:t>AutoML</a:t>
            </a: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 (NAS) – Building Blocks</a:t>
            </a:r>
          </a:p>
        </p:txBody>
      </p:sp>
      <p:sp>
        <p:nvSpPr>
          <p:cNvPr id="18" name="TextBox 17">
            <a:extLst>
              <a:ext uri="{FF2B5EF4-FFF2-40B4-BE49-F238E27FC236}">
                <a16:creationId xmlns:a16="http://schemas.microsoft.com/office/drawing/2014/main" id="{0425DD14-B6AA-4A1F-8815-EFD7CA791608}"/>
              </a:ext>
            </a:extLst>
          </p:cNvPr>
          <p:cNvSpPr txBox="1"/>
          <p:nvPr/>
        </p:nvSpPr>
        <p:spPr>
          <a:xfrm>
            <a:off x="7799033" y="2575248"/>
            <a:ext cx="33494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a:ea typeface="+mn-ea"/>
                <a:cs typeface="+mn-cs"/>
              </a:rPr>
              <a:t>Search Algorithm</a:t>
            </a:r>
          </a:p>
        </p:txBody>
      </p:sp>
      <p:sp>
        <p:nvSpPr>
          <p:cNvPr id="19" name="TextBox 18">
            <a:extLst>
              <a:ext uri="{FF2B5EF4-FFF2-40B4-BE49-F238E27FC236}">
                <a16:creationId xmlns:a16="http://schemas.microsoft.com/office/drawing/2014/main" id="{A3476FF7-3C50-49FE-8A09-3BC0FF5DF658}"/>
              </a:ext>
            </a:extLst>
          </p:cNvPr>
          <p:cNvSpPr txBox="1"/>
          <p:nvPr/>
        </p:nvSpPr>
        <p:spPr>
          <a:xfrm>
            <a:off x="2127570" y="2640563"/>
            <a:ext cx="33494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a:ea typeface="+mn-ea"/>
                <a:cs typeface="+mn-cs"/>
              </a:rPr>
              <a:t>Search Space</a:t>
            </a:r>
          </a:p>
        </p:txBody>
      </p:sp>
      <p:sp>
        <p:nvSpPr>
          <p:cNvPr id="20" name="TextBox 19">
            <a:extLst>
              <a:ext uri="{FF2B5EF4-FFF2-40B4-BE49-F238E27FC236}">
                <a16:creationId xmlns:a16="http://schemas.microsoft.com/office/drawing/2014/main" id="{BBE66659-2D53-48EA-8B35-6715DEC8070A}"/>
              </a:ext>
            </a:extLst>
          </p:cNvPr>
          <p:cNvSpPr txBox="1"/>
          <p:nvPr/>
        </p:nvSpPr>
        <p:spPr>
          <a:xfrm>
            <a:off x="4740145" y="5533057"/>
            <a:ext cx="33494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a:ea typeface="+mn-ea"/>
                <a:cs typeface="+mn-cs"/>
              </a:rPr>
              <a:t>Evaluation Strategy</a:t>
            </a:r>
          </a:p>
        </p:txBody>
      </p:sp>
    </p:spTree>
    <p:extLst>
      <p:ext uri="{BB962C8B-B14F-4D97-AF65-F5344CB8AC3E}">
        <p14:creationId xmlns:p14="http://schemas.microsoft.com/office/powerpoint/2010/main" val="17842407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325F8E-8DAE-48F9-84A6-EADE6AEBD3E2}"/>
              </a:ext>
            </a:extLst>
          </p:cNvPr>
          <p:cNvSpPr/>
          <p:nvPr/>
        </p:nvSpPr>
        <p:spPr>
          <a:xfrm>
            <a:off x="136700" y="135829"/>
            <a:ext cx="3548023"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Evolutionary Search Algorithm</a:t>
            </a:r>
          </a:p>
        </p:txBody>
      </p:sp>
      <p:sp>
        <p:nvSpPr>
          <p:cNvPr id="6" name="Rectangle: Rounded Corners 5">
            <a:extLst>
              <a:ext uri="{FF2B5EF4-FFF2-40B4-BE49-F238E27FC236}">
                <a16:creationId xmlns:a16="http://schemas.microsoft.com/office/drawing/2014/main" id="{31E6686F-5F55-4DF7-B9BE-3081DB3392D9}"/>
              </a:ext>
            </a:extLst>
          </p:cNvPr>
          <p:cNvSpPr/>
          <p:nvPr/>
        </p:nvSpPr>
        <p:spPr>
          <a:xfrm>
            <a:off x="6200292" y="3021359"/>
            <a:ext cx="1558212" cy="82109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7" name="Rectangle 6">
            <a:extLst>
              <a:ext uri="{FF2B5EF4-FFF2-40B4-BE49-F238E27FC236}">
                <a16:creationId xmlns:a16="http://schemas.microsoft.com/office/drawing/2014/main" id="{577C8EEF-CC8C-4E6A-A634-549D0368CE9A}"/>
              </a:ext>
            </a:extLst>
          </p:cNvPr>
          <p:cNvSpPr/>
          <p:nvPr/>
        </p:nvSpPr>
        <p:spPr>
          <a:xfrm>
            <a:off x="9262894" y="1677541"/>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Parents</a:t>
            </a:r>
          </a:p>
        </p:txBody>
      </p:sp>
      <p:sp>
        <p:nvSpPr>
          <p:cNvPr id="8" name="Rectangle 7">
            <a:extLst>
              <a:ext uri="{FF2B5EF4-FFF2-40B4-BE49-F238E27FC236}">
                <a16:creationId xmlns:a16="http://schemas.microsoft.com/office/drawing/2014/main" id="{4E77CE6C-D1D5-41DE-BDED-1DD59FBA2F9D}"/>
              </a:ext>
            </a:extLst>
          </p:cNvPr>
          <p:cNvSpPr/>
          <p:nvPr/>
        </p:nvSpPr>
        <p:spPr>
          <a:xfrm>
            <a:off x="9338410" y="4143761"/>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Offspring</a:t>
            </a:r>
          </a:p>
        </p:txBody>
      </p:sp>
      <p:cxnSp>
        <p:nvCxnSpPr>
          <p:cNvPr id="9" name="Connector: Elbow 8">
            <a:extLst>
              <a:ext uri="{FF2B5EF4-FFF2-40B4-BE49-F238E27FC236}">
                <a16:creationId xmlns:a16="http://schemas.microsoft.com/office/drawing/2014/main" id="{3D5DF9E9-66DD-4DEB-8162-71599CE4C6FF}"/>
              </a:ext>
            </a:extLst>
          </p:cNvPr>
          <p:cNvCxnSpPr>
            <a:cxnSpLocks/>
            <a:stCxn id="8" idx="1"/>
            <a:endCxn id="6" idx="2"/>
          </p:cNvCxnSpPr>
          <p:nvPr/>
        </p:nvCxnSpPr>
        <p:spPr>
          <a:xfrm rot="10800000">
            <a:off x="6979398" y="3842453"/>
            <a:ext cx="2359012" cy="8564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2F6665EE-97CC-45E8-BE80-EE5C0BD22DA1}"/>
              </a:ext>
            </a:extLst>
          </p:cNvPr>
          <p:cNvCxnSpPr>
            <a:stCxn id="6" idx="0"/>
            <a:endCxn id="7" idx="1"/>
          </p:cNvCxnSpPr>
          <p:nvPr/>
        </p:nvCxnSpPr>
        <p:spPr>
          <a:xfrm rot="5400000" flipH="1" flipV="1">
            <a:off x="7726823" y="1485288"/>
            <a:ext cx="788646" cy="22834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Circular 10">
            <a:extLst>
              <a:ext uri="{FF2B5EF4-FFF2-40B4-BE49-F238E27FC236}">
                <a16:creationId xmlns:a16="http://schemas.microsoft.com/office/drawing/2014/main" id="{82EEFEEF-4DBA-46F7-B304-C23B6E92E96B}"/>
              </a:ext>
            </a:extLst>
          </p:cNvPr>
          <p:cNvSpPr/>
          <p:nvPr/>
        </p:nvSpPr>
        <p:spPr>
          <a:xfrm rot="5400000">
            <a:off x="7401171" y="2847471"/>
            <a:ext cx="793102" cy="119686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D9AF5340-5BD6-4EF7-A183-28589F8B8425}"/>
              </a:ext>
            </a:extLst>
          </p:cNvPr>
          <p:cNvSpPr/>
          <p:nvPr/>
        </p:nvSpPr>
        <p:spPr>
          <a:xfrm>
            <a:off x="10264475" y="2969829"/>
            <a:ext cx="116630" cy="821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DED95AF-7EB9-4B72-8187-0F7EFEEE4092}"/>
              </a:ext>
            </a:extLst>
          </p:cNvPr>
          <p:cNvSpPr txBox="1"/>
          <p:nvPr/>
        </p:nvSpPr>
        <p:spPr>
          <a:xfrm>
            <a:off x="10381105" y="3142657"/>
            <a:ext cx="17915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Recombination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&amp; Mutation</a:t>
            </a:r>
          </a:p>
        </p:txBody>
      </p:sp>
      <p:sp>
        <p:nvSpPr>
          <p:cNvPr id="14" name="TextBox 13">
            <a:extLst>
              <a:ext uri="{FF2B5EF4-FFF2-40B4-BE49-F238E27FC236}">
                <a16:creationId xmlns:a16="http://schemas.microsoft.com/office/drawing/2014/main" id="{DC3EF4E0-F750-4D8D-B356-E20ECF03A421}"/>
              </a:ext>
            </a:extLst>
          </p:cNvPr>
          <p:cNvSpPr txBox="1"/>
          <p:nvPr/>
        </p:nvSpPr>
        <p:spPr>
          <a:xfrm>
            <a:off x="8424993" y="3142657"/>
            <a:ext cx="12689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Survivor Selection</a:t>
            </a:r>
          </a:p>
        </p:txBody>
      </p:sp>
      <p:sp>
        <p:nvSpPr>
          <p:cNvPr id="15" name="Arrow: Right 14">
            <a:extLst>
              <a:ext uri="{FF2B5EF4-FFF2-40B4-BE49-F238E27FC236}">
                <a16:creationId xmlns:a16="http://schemas.microsoft.com/office/drawing/2014/main" id="{5A91D3A0-F2CA-44FA-B86A-B89B15654972}"/>
              </a:ext>
            </a:extLst>
          </p:cNvPr>
          <p:cNvSpPr/>
          <p:nvPr/>
        </p:nvSpPr>
        <p:spPr>
          <a:xfrm>
            <a:off x="5178581" y="3380376"/>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AD1946D0-E291-430D-99E0-C1E5DB17EF11}"/>
              </a:ext>
            </a:extLst>
          </p:cNvPr>
          <p:cNvSpPr txBox="1"/>
          <p:nvPr/>
        </p:nvSpPr>
        <p:spPr>
          <a:xfrm>
            <a:off x="7147017" y="1863380"/>
            <a:ext cx="2498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Parent Selection</a:t>
            </a:r>
          </a:p>
        </p:txBody>
      </p:sp>
      <p:sp>
        <p:nvSpPr>
          <p:cNvPr id="17" name="TextBox 16">
            <a:extLst>
              <a:ext uri="{FF2B5EF4-FFF2-40B4-BE49-F238E27FC236}">
                <a16:creationId xmlns:a16="http://schemas.microsoft.com/office/drawing/2014/main" id="{06BD8DD9-415E-490C-9C8F-6F583E1C756B}"/>
              </a:ext>
            </a:extLst>
          </p:cNvPr>
          <p:cNvSpPr txBox="1"/>
          <p:nvPr/>
        </p:nvSpPr>
        <p:spPr>
          <a:xfrm>
            <a:off x="7367668" y="4805502"/>
            <a:ext cx="2498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Fitness Evaluation</a:t>
            </a:r>
          </a:p>
        </p:txBody>
      </p:sp>
      <p:pic>
        <p:nvPicPr>
          <p:cNvPr id="18" name="Picture 17">
            <a:extLst>
              <a:ext uri="{FF2B5EF4-FFF2-40B4-BE49-F238E27FC236}">
                <a16:creationId xmlns:a16="http://schemas.microsoft.com/office/drawing/2014/main" id="{93B85B5B-FE7E-40B1-B893-6DC9D599BDAB}"/>
              </a:ext>
            </a:extLst>
          </p:cNvPr>
          <p:cNvPicPr>
            <a:picLocks noChangeAspect="1"/>
          </p:cNvPicPr>
          <p:nvPr/>
        </p:nvPicPr>
        <p:blipFill rotWithShape="1">
          <a:blip r:embed="rId2"/>
          <a:srcRect r="-2478" b="47332"/>
          <a:stretch/>
        </p:blipFill>
        <p:spPr>
          <a:xfrm>
            <a:off x="298455" y="1235935"/>
            <a:ext cx="4267624" cy="1733894"/>
          </a:xfrm>
          <a:prstGeom prst="rect">
            <a:avLst/>
          </a:prstGeom>
        </p:spPr>
      </p:pic>
      <p:sp>
        <p:nvSpPr>
          <p:cNvPr id="19" name="TextBox 18">
            <a:extLst>
              <a:ext uri="{FF2B5EF4-FFF2-40B4-BE49-F238E27FC236}">
                <a16:creationId xmlns:a16="http://schemas.microsoft.com/office/drawing/2014/main" id="{C5A65E9A-549B-4F29-B3C3-12983B2A3F9C}"/>
              </a:ext>
            </a:extLst>
          </p:cNvPr>
          <p:cNvSpPr txBox="1"/>
          <p:nvPr/>
        </p:nvSpPr>
        <p:spPr>
          <a:xfrm>
            <a:off x="415203" y="2914267"/>
            <a:ext cx="41644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hidden state mutation -&gt; Random choose pairwise combination &amp; rewires a random. </a:t>
            </a:r>
          </a:p>
        </p:txBody>
      </p:sp>
      <p:sp>
        <p:nvSpPr>
          <p:cNvPr id="20" name="Rectangle 19">
            <a:extLst>
              <a:ext uri="{FF2B5EF4-FFF2-40B4-BE49-F238E27FC236}">
                <a16:creationId xmlns:a16="http://schemas.microsoft.com/office/drawing/2014/main" id="{B898611B-13D7-4FC4-9156-C03814CC8E05}"/>
              </a:ext>
            </a:extLst>
          </p:cNvPr>
          <p:cNvSpPr/>
          <p:nvPr/>
        </p:nvSpPr>
        <p:spPr>
          <a:xfrm>
            <a:off x="66554" y="5850709"/>
            <a:ext cx="68164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Aging Evolution for Image Classifier Architecture Search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Real et al.2018</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4CA87FEB-49E3-48F3-8EC0-80CA556CA991}"/>
              </a:ext>
            </a:extLst>
          </p:cNvPr>
          <p:cNvPicPr>
            <a:picLocks noChangeAspect="1"/>
          </p:cNvPicPr>
          <p:nvPr/>
        </p:nvPicPr>
        <p:blipFill rotWithShape="1">
          <a:blip r:embed="rId2"/>
          <a:srcRect t="53942" b="1"/>
          <a:stretch/>
        </p:blipFill>
        <p:spPr>
          <a:xfrm>
            <a:off x="186852" y="3585454"/>
            <a:ext cx="4164437" cy="1516303"/>
          </a:xfrm>
          <a:prstGeom prst="rect">
            <a:avLst/>
          </a:prstGeom>
        </p:spPr>
      </p:pic>
      <p:sp>
        <p:nvSpPr>
          <p:cNvPr id="22" name="TextBox 21">
            <a:extLst>
              <a:ext uri="{FF2B5EF4-FFF2-40B4-BE49-F238E27FC236}">
                <a16:creationId xmlns:a16="http://schemas.microsoft.com/office/drawing/2014/main" id="{B60829B3-3113-4E75-A007-317CDDCFCCF0}"/>
              </a:ext>
            </a:extLst>
          </p:cNvPr>
          <p:cNvSpPr txBox="1"/>
          <p:nvPr/>
        </p:nvSpPr>
        <p:spPr>
          <a:xfrm>
            <a:off x="350048" y="5074794"/>
            <a:ext cx="41644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Operation state mutation -&gt; Random replaces an existing with a random one. </a:t>
            </a:r>
          </a:p>
        </p:txBody>
      </p:sp>
      <p:sp>
        <p:nvSpPr>
          <p:cNvPr id="4" name="Rectangle 3">
            <a:extLst>
              <a:ext uri="{FF2B5EF4-FFF2-40B4-BE49-F238E27FC236}">
                <a16:creationId xmlns:a16="http://schemas.microsoft.com/office/drawing/2014/main" id="{F0F354ED-384F-4D21-A0D4-6E17302576F9}"/>
              </a:ext>
            </a:extLst>
          </p:cNvPr>
          <p:cNvSpPr/>
          <p:nvPr/>
        </p:nvSpPr>
        <p:spPr>
          <a:xfrm>
            <a:off x="132783" y="822625"/>
            <a:ext cx="1024832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Step2:  Example of recombination and mutation operations to create Childs networks in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574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F354ED-384F-4D21-A0D4-6E17302576F9}"/>
              </a:ext>
            </a:extLst>
          </p:cNvPr>
          <p:cNvSpPr/>
          <p:nvPr/>
        </p:nvSpPr>
        <p:spPr>
          <a:xfrm>
            <a:off x="132783" y="822625"/>
            <a:ext cx="83141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Step2:  Apply recombination and mutation operations to create Childs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20325F8E-8DAE-48F9-84A6-EADE6AEBD3E2}"/>
              </a:ext>
            </a:extLst>
          </p:cNvPr>
          <p:cNvSpPr/>
          <p:nvPr/>
        </p:nvSpPr>
        <p:spPr>
          <a:xfrm>
            <a:off x="136700" y="135829"/>
            <a:ext cx="3548023"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Evolutionary Search Algorithm</a:t>
            </a:r>
          </a:p>
        </p:txBody>
      </p:sp>
      <p:sp>
        <p:nvSpPr>
          <p:cNvPr id="6" name="Rectangle: Rounded Corners 5">
            <a:extLst>
              <a:ext uri="{FF2B5EF4-FFF2-40B4-BE49-F238E27FC236}">
                <a16:creationId xmlns:a16="http://schemas.microsoft.com/office/drawing/2014/main" id="{31E6686F-5F55-4DF7-B9BE-3081DB3392D9}"/>
              </a:ext>
            </a:extLst>
          </p:cNvPr>
          <p:cNvSpPr/>
          <p:nvPr/>
        </p:nvSpPr>
        <p:spPr>
          <a:xfrm>
            <a:off x="6200292" y="3021359"/>
            <a:ext cx="1558212" cy="82109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7" name="Rectangle 6">
            <a:extLst>
              <a:ext uri="{FF2B5EF4-FFF2-40B4-BE49-F238E27FC236}">
                <a16:creationId xmlns:a16="http://schemas.microsoft.com/office/drawing/2014/main" id="{577C8EEF-CC8C-4E6A-A634-549D0368CE9A}"/>
              </a:ext>
            </a:extLst>
          </p:cNvPr>
          <p:cNvSpPr/>
          <p:nvPr/>
        </p:nvSpPr>
        <p:spPr>
          <a:xfrm>
            <a:off x="9262894" y="1677541"/>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Parents</a:t>
            </a:r>
          </a:p>
        </p:txBody>
      </p:sp>
      <p:sp>
        <p:nvSpPr>
          <p:cNvPr id="8" name="Rectangle 7">
            <a:extLst>
              <a:ext uri="{FF2B5EF4-FFF2-40B4-BE49-F238E27FC236}">
                <a16:creationId xmlns:a16="http://schemas.microsoft.com/office/drawing/2014/main" id="{4E77CE6C-D1D5-41DE-BDED-1DD59FBA2F9D}"/>
              </a:ext>
            </a:extLst>
          </p:cNvPr>
          <p:cNvSpPr/>
          <p:nvPr/>
        </p:nvSpPr>
        <p:spPr>
          <a:xfrm>
            <a:off x="9338410" y="4143761"/>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Offspring</a:t>
            </a:r>
          </a:p>
        </p:txBody>
      </p:sp>
      <p:cxnSp>
        <p:nvCxnSpPr>
          <p:cNvPr id="9" name="Connector: Elbow 8">
            <a:extLst>
              <a:ext uri="{FF2B5EF4-FFF2-40B4-BE49-F238E27FC236}">
                <a16:creationId xmlns:a16="http://schemas.microsoft.com/office/drawing/2014/main" id="{3D5DF9E9-66DD-4DEB-8162-71599CE4C6FF}"/>
              </a:ext>
            </a:extLst>
          </p:cNvPr>
          <p:cNvCxnSpPr>
            <a:cxnSpLocks/>
            <a:stCxn id="8" idx="1"/>
            <a:endCxn id="6" idx="2"/>
          </p:cNvCxnSpPr>
          <p:nvPr/>
        </p:nvCxnSpPr>
        <p:spPr>
          <a:xfrm rot="10800000">
            <a:off x="6979398" y="3842453"/>
            <a:ext cx="2359012" cy="8564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2F6665EE-97CC-45E8-BE80-EE5C0BD22DA1}"/>
              </a:ext>
            </a:extLst>
          </p:cNvPr>
          <p:cNvCxnSpPr>
            <a:stCxn id="6" idx="0"/>
            <a:endCxn id="7" idx="1"/>
          </p:cNvCxnSpPr>
          <p:nvPr/>
        </p:nvCxnSpPr>
        <p:spPr>
          <a:xfrm rot="5400000" flipH="1" flipV="1">
            <a:off x="7726823" y="1485288"/>
            <a:ext cx="788646" cy="22834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Circular 10">
            <a:extLst>
              <a:ext uri="{FF2B5EF4-FFF2-40B4-BE49-F238E27FC236}">
                <a16:creationId xmlns:a16="http://schemas.microsoft.com/office/drawing/2014/main" id="{82EEFEEF-4DBA-46F7-B304-C23B6E92E96B}"/>
              </a:ext>
            </a:extLst>
          </p:cNvPr>
          <p:cNvSpPr/>
          <p:nvPr/>
        </p:nvSpPr>
        <p:spPr>
          <a:xfrm rot="5400000">
            <a:off x="7401171" y="2847471"/>
            <a:ext cx="793102" cy="119686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D9AF5340-5BD6-4EF7-A183-28589F8B8425}"/>
              </a:ext>
            </a:extLst>
          </p:cNvPr>
          <p:cNvSpPr/>
          <p:nvPr/>
        </p:nvSpPr>
        <p:spPr>
          <a:xfrm>
            <a:off x="10264475" y="2969829"/>
            <a:ext cx="116630" cy="821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DED95AF-7EB9-4B72-8187-0F7EFEEE4092}"/>
              </a:ext>
            </a:extLst>
          </p:cNvPr>
          <p:cNvSpPr txBox="1"/>
          <p:nvPr/>
        </p:nvSpPr>
        <p:spPr>
          <a:xfrm>
            <a:off x="10381105" y="3142657"/>
            <a:ext cx="17915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Recombination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&amp; Mutation</a:t>
            </a:r>
          </a:p>
        </p:txBody>
      </p:sp>
      <p:sp>
        <p:nvSpPr>
          <p:cNvPr id="14" name="TextBox 13">
            <a:extLst>
              <a:ext uri="{FF2B5EF4-FFF2-40B4-BE49-F238E27FC236}">
                <a16:creationId xmlns:a16="http://schemas.microsoft.com/office/drawing/2014/main" id="{DC3EF4E0-F750-4D8D-B356-E20ECF03A421}"/>
              </a:ext>
            </a:extLst>
          </p:cNvPr>
          <p:cNvSpPr txBox="1"/>
          <p:nvPr/>
        </p:nvSpPr>
        <p:spPr>
          <a:xfrm>
            <a:off x="8424993" y="3142657"/>
            <a:ext cx="12689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Survivor Selection</a:t>
            </a:r>
          </a:p>
        </p:txBody>
      </p:sp>
      <p:sp>
        <p:nvSpPr>
          <p:cNvPr id="15" name="Arrow: Right 14">
            <a:extLst>
              <a:ext uri="{FF2B5EF4-FFF2-40B4-BE49-F238E27FC236}">
                <a16:creationId xmlns:a16="http://schemas.microsoft.com/office/drawing/2014/main" id="{5A91D3A0-F2CA-44FA-B86A-B89B15654972}"/>
              </a:ext>
            </a:extLst>
          </p:cNvPr>
          <p:cNvSpPr/>
          <p:nvPr/>
        </p:nvSpPr>
        <p:spPr>
          <a:xfrm>
            <a:off x="5178581" y="3380376"/>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AD1946D0-E291-430D-99E0-C1E5DB17EF11}"/>
              </a:ext>
            </a:extLst>
          </p:cNvPr>
          <p:cNvSpPr txBox="1"/>
          <p:nvPr/>
        </p:nvSpPr>
        <p:spPr>
          <a:xfrm>
            <a:off x="7147017" y="1863380"/>
            <a:ext cx="2498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Parent Selection</a:t>
            </a:r>
          </a:p>
        </p:txBody>
      </p:sp>
      <p:sp>
        <p:nvSpPr>
          <p:cNvPr id="17" name="TextBox 16">
            <a:extLst>
              <a:ext uri="{FF2B5EF4-FFF2-40B4-BE49-F238E27FC236}">
                <a16:creationId xmlns:a16="http://schemas.microsoft.com/office/drawing/2014/main" id="{06BD8DD9-415E-490C-9C8F-6F583E1C756B}"/>
              </a:ext>
            </a:extLst>
          </p:cNvPr>
          <p:cNvSpPr txBox="1"/>
          <p:nvPr/>
        </p:nvSpPr>
        <p:spPr>
          <a:xfrm>
            <a:off x="7367668" y="4805502"/>
            <a:ext cx="2498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Fitness Evaluation</a:t>
            </a:r>
          </a:p>
        </p:txBody>
      </p:sp>
      <p:sp>
        <p:nvSpPr>
          <p:cNvPr id="23" name="TextBox 22">
            <a:extLst>
              <a:ext uri="{FF2B5EF4-FFF2-40B4-BE49-F238E27FC236}">
                <a16:creationId xmlns:a16="http://schemas.microsoft.com/office/drawing/2014/main" id="{ECA89D91-82CE-41F6-8F00-C8D8D3082F89}"/>
              </a:ext>
            </a:extLst>
          </p:cNvPr>
          <p:cNvSpPr txBox="1"/>
          <p:nvPr/>
        </p:nvSpPr>
        <p:spPr>
          <a:xfrm>
            <a:off x="642796" y="1677541"/>
            <a:ext cx="4843604"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Mutations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Add layers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Remove layers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Change number filters in Conv Layer</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 skip connection </a:t>
            </a:r>
          </a:p>
        </p:txBody>
      </p:sp>
    </p:spTree>
    <p:extLst>
      <p:ext uri="{BB962C8B-B14F-4D97-AF65-F5344CB8AC3E}">
        <p14:creationId xmlns:p14="http://schemas.microsoft.com/office/powerpoint/2010/main" val="3136633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038A15-D342-473F-BBC6-794C8ECC3973}"/>
              </a:ext>
            </a:extLst>
          </p:cNvPr>
          <p:cNvSpPr/>
          <p:nvPr/>
        </p:nvSpPr>
        <p:spPr>
          <a:xfrm>
            <a:off x="123716" y="-77932"/>
            <a:ext cx="507504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 Algorithm</a:t>
            </a:r>
          </a:p>
        </p:txBody>
      </p:sp>
      <p:sp>
        <p:nvSpPr>
          <p:cNvPr id="5" name="Rectangle: Rounded Corners 4">
            <a:extLst>
              <a:ext uri="{FF2B5EF4-FFF2-40B4-BE49-F238E27FC236}">
                <a16:creationId xmlns:a16="http://schemas.microsoft.com/office/drawing/2014/main" id="{88682A6D-0325-4385-A136-CFAB2C9AC7B9}"/>
              </a:ext>
            </a:extLst>
          </p:cNvPr>
          <p:cNvSpPr/>
          <p:nvPr/>
        </p:nvSpPr>
        <p:spPr>
          <a:xfrm>
            <a:off x="7203141" y="2642552"/>
            <a:ext cx="1700815" cy="91449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18" name="Arrow: Right 17">
            <a:extLst>
              <a:ext uri="{FF2B5EF4-FFF2-40B4-BE49-F238E27FC236}">
                <a16:creationId xmlns:a16="http://schemas.microsoft.com/office/drawing/2014/main" id="{03FDFC52-9BB8-4353-8F01-761851C47A7E}"/>
              </a:ext>
            </a:extLst>
          </p:cNvPr>
          <p:cNvSpPr/>
          <p:nvPr/>
        </p:nvSpPr>
        <p:spPr>
          <a:xfrm>
            <a:off x="6135733" y="3034739"/>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B0C2F84-1531-4CB7-9783-603352B984AF}"/>
              </a:ext>
            </a:extLst>
          </p:cNvPr>
          <p:cNvSpPr txBox="1"/>
          <p:nvPr/>
        </p:nvSpPr>
        <p:spPr>
          <a:xfrm>
            <a:off x="5857301" y="2642552"/>
            <a:ext cx="1868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Initialization</a:t>
            </a:r>
          </a:p>
        </p:txBody>
      </p:sp>
      <p:sp>
        <p:nvSpPr>
          <p:cNvPr id="22" name="TextBox 21">
            <a:extLst>
              <a:ext uri="{FF2B5EF4-FFF2-40B4-BE49-F238E27FC236}">
                <a16:creationId xmlns:a16="http://schemas.microsoft.com/office/drawing/2014/main" id="{4FAFAC86-AAF3-4467-97C1-040EBE7D37AB}"/>
              </a:ext>
            </a:extLst>
          </p:cNvPr>
          <p:cNvSpPr txBox="1"/>
          <p:nvPr/>
        </p:nvSpPr>
        <p:spPr>
          <a:xfrm>
            <a:off x="4756" y="1194609"/>
            <a:ext cx="8520551" cy="1697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Randomly generate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initial population of M individuals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Select Parents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from the population for reproduction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Tournament selection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(Goldberg and Deb,1990)</a:t>
            </a:r>
          </a:p>
        </p:txBody>
      </p:sp>
      <p:sp>
        <p:nvSpPr>
          <p:cNvPr id="23" name="Rectangle 22">
            <a:extLst>
              <a:ext uri="{FF2B5EF4-FFF2-40B4-BE49-F238E27FC236}">
                <a16:creationId xmlns:a16="http://schemas.microsoft.com/office/drawing/2014/main" id="{E4E24B26-8AEE-4BC5-AAF5-705FE0273F30}"/>
              </a:ext>
            </a:extLst>
          </p:cNvPr>
          <p:cNvSpPr/>
          <p:nvPr/>
        </p:nvSpPr>
        <p:spPr>
          <a:xfrm>
            <a:off x="6481856" y="6313696"/>
            <a:ext cx="5734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Survey on Neural Architecture Search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Wistuba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et al 2019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482CB25-E546-DE43-8D7D-752419BFE47A}"/>
              </a:ext>
            </a:extLst>
          </p:cNvPr>
          <p:cNvSpPr/>
          <p:nvPr/>
        </p:nvSpPr>
        <p:spPr>
          <a:xfrm>
            <a:off x="9968058" y="1298734"/>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Parents</a:t>
            </a:r>
          </a:p>
        </p:txBody>
      </p:sp>
      <p:cxnSp>
        <p:nvCxnSpPr>
          <p:cNvPr id="15" name="Connector: Elbow 12">
            <a:extLst>
              <a:ext uri="{FF2B5EF4-FFF2-40B4-BE49-F238E27FC236}">
                <a16:creationId xmlns:a16="http://schemas.microsoft.com/office/drawing/2014/main" id="{A4D920BF-C0C9-CF4E-A9AF-22DC44B89C8A}"/>
              </a:ext>
            </a:extLst>
          </p:cNvPr>
          <p:cNvCxnSpPr>
            <a:cxnSpLocks/>
            <a:stCxn id="5" idx="0"/>
            <a:endCxn id="14" idx="1"/>
          </p:cNvCxnSpPr>
          <p:nvPr/>
        </p:nvCxnSpPr>
        <p:spPr>
          <a:xfrm rot="5400000" flipH="1" flipV="1">
            <a:off x="8616480" y="1290975"/>
            <a:ext cx="788646" cy="19145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D2EF3D-95B6-2442-9CBF-D1BEF9428989}"/>
              </a:ext>
            </a:extLst>
          </p:cNvPr>
          <p:cNvSpPr txBox="1"/>
          <p:nvPr/>
        </p:nvSpPr>
        <p:spPr>
          <a:xfrm>
            <a:off x="8053548" y="1424752"/>
            <a:ext cx="24982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Parent Selection</a:t>
            </a:r>
          </a:p>
        </p:txBody>
      </p:sp>
      <p:sp>
        <p:nvSpPr>
          <p:cNvPr id="24" name="Rectangle 23">
            <a:extLst>
              <a:ext uri="{FF2B5EF4-FFF2-40B4-BE49-F238E27FC236}">
                <a16:creationId xmlns:a16="http://schemas.microsoft.com/office/drawing/2014/main" id="{2F18E471-4E55-6948-BE8B-A0B09B1DACEA}"/>
              </a:ext>
            </a:extLst>
          </p:cNvPr>
          <p:cNvSpPr/>
          <p:nvPr/>
        </p:nvSpPr>
        <p:spPr>
          <a:xfrm>
            <a:off x="10052645" y="3615132"/>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Offspring</a:t>
            </a:r>
          </a:p>
        </p:txBody>
      </p:sp>
      <p:sp>
        <p:nvSpPr>
          <p:cNvPr id="27" name="Arrow: Down 14">
            <a:extLst>
              <a:ext uri="{FF2B5EF4-FFF2-40B4-BE49-F238E27FC236}">
                <a16:creationId xmlns:a16="http://schemas.microsoft.com/office/drawing/2014/main" id="{59F5836B-A017-244D-9746-EAE12910A2D8}"/>
              </a:ext>
            </a:extLst>
          </p:cNvPr>
          <p:cNvSpPr/>
          <p:nvPr/>
        </p:nvSpPr>
        <p:spPr>
          <a:xfrm>
            <a:off x="11638277" y="2448722"/>
            <a:ext cx="116630" cy="821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7CC01D9B-CBEC-5D4D-AC58-1E16B842B6DC}"/>
              </a:ext>
            </a:extLst>
          </p:cNvPr>
          <p:cNvSpPr txBox="1"/>
          <p:nvPr/>
        </p:nvSpPr>
        <p:spPr>
          <a:xfrm>
            <a:off x="9968058" y="2554511"/>
            <a:ext cx="17915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Recombination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&amp; Mutation</a:t>
            </a:r>
          </a:p>
        </p:txBody>
      </p:sp>
      <p:cxnSp>
        <p:nvCxnSpPr>
          <p:cNvPr id="20" name="Connector: Elbow 8">
            <a:extLst>
              <a:ext uri="{FF2B5EF4-FFF2-40B4-BE49-F238E27FC236}">
                <a16:creationId xmlns:a16="http://schemas.microsoft.com/office/drawing/2014/main" id="{D0AF18F6-CC16-7745-8846-0157490A9BAE}"/>
              </a:ext>
            </a:extLst>
          </p:cNvPr>
          <p:cNvCxnSpPr>
            <a:cxnSpLocks/>
            <a:endCxn id="5" idx="2"/>
          </p:cNvCxnSpPr>
          <p:nvPr/>
        </p:nvCxnSpPr>
        <p:spPr>
          <a:xfrm rot="10800000">
            <a:off x="8053549" y="3557044"/>
            <a:ext cx="2017044" cy="728436"/>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F1E633-EBC9-5F49-885B-29467ECF6FD3}"/>
              </a:ext>
            </a:extLst>
          </p:cNvPr>
          <p:cNvSpPr txBox="1"/>
          <p:nvPr/>
        </p:nvSpPr>
        <p:spPr>
          <a:xfrm>
            <a:off x="7993386" y="4262680"/>
            <a:ext cx="24982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Fitness Evaluation</a:t>
            </a:r>
          </a:p>
        </p:txBody>
      </p:sp>
    </p:spTree>
    <p:extLst>
      <p:ext uri="{BB962C8B-B14F-4D97-AF65-F5344CB8AC3E}">
        <p14:creationId xmlns:p14="http://schemas.microsoft.com/office/powerpoint/2010/main" val="10359377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038A15-D342-473F-BBC6-794C8ECC3973}"/>
              </a:ext>
            </a:extLst>
          </p:cNvPr>
          <p:cNvSpPr/>
          <p:nvPr/>
        </p:nvSpPr>
        <p:spPr>
          <a:xfrm>
            <a:off x="123716" y="-77932"/>
            <a:ext cx="507504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 Algorithm</a:t>
            </a:r>
          </a:p>
        </p:txBody>
      </p:sp>
      <p:sp>
        <p:nvSpPr>
          <p:cNvPr id="5" name="Rectangle: Rounded Corners 4">
            <a:extLst>
              <a:ext uri="{FF2B5EF4-FFF2-40B4-BE49-F238E27FC236}">
                <a16:creationId xmlns:a16="http://schemas.microsoft.com/office/drawing/2014/main" id="{88682A6D-0325-4385-A136-CFAB2C9AC7B9}"/>
              </a:ext>
            </a:extLst>
          </p:cNvPr>
          <p:cNvSpPr/>
          <p:nvPr/>
        </p:nvSpPr>
        <p:spPr>
          <a:xfrm>
            <a:off x="7203141" y="2642552"/>
            <a:ext cx="1700815" cy="91449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18" name="Arrow: Right 17">
            <a:extLst>
              <a:ext uri="{FF2B5EF4-FFF2-40B4-BE49-F238E27FC236}">
                <a16:creationId xmlns:a16="http://schemas.microsoft.com/office/drawing/2014/main" id="{03FDFC52-9BB8-4353-8F01-761851C47A7E}"/>
              </a:ext>
            </a:extLst>
          </p:cNvPr>
          <p:cNvSpPr/>
          <p:nvPr/>
        </p:nvSpPr>
        <p:spPr>
          <a:xfrm>
            <a:off x="6135733" y="3034739"/>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B0C2F84-1531-4CB7-9783-603352B984AF}"/>
              </a:ext>
            </a:extLst>
          </p:cNvPr>
          <p:cNvSpPr txBox="1"/>
          <p:nvPr/>
        </p:nvSpPr>
        <p:spPr>
          <a:xfrm>
            <a:off x="5857301" y="2642552"/>
            <a:ext cx="1868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Initialization</a:t>
            </a:r>
          </a:p>
        </p:txBody>
      </p:sp>
      <p:sp>
        <p:nvSpPr>
          <p:cNvPr id="22" name="TextBox 21">
            <a:extLst>
              <a:ext uri="{FF2B5EF4-FFF2-40B4-BE49-F238E27FC236}">
                <a16:creationId xmlns:a16="http://schemas.microsoft.com/office/drawing/2014/main" id="{4FAFAC86-AAF3-4467-97C1-040EBE7D37AB}"/>
              </a:ext>
            </a:extLst>
          </p:cNvPr>
          <p:cNvSpPr txBox="1"/>
          <p:nvPr/>
        </p:nvSpPr>
        <p:spPr>
          <a:xfrm>
            <a:off x="4756" y="1194609"/>
            <a:ext cx="8520551" cy="1697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Randomly generate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initial population of M individuals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Select Parents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from the population for reproduction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Tournament selection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(Goldberg and Deb,1990)</a:t>
            </a:r>
          </a:p>
        </p:txBody>
      </p:sp>
      <p:sp>
        <p:nvSpPr>
          <p:cNvPr id="23" name="Rectangle 22">
            <a:extLst>
              <a:ext uri="{FF2B5EF4-FFF2-40B4-BE49-F238E27FC236}">
                <a16:creationId xmlns:a16="http://schemas.microsoft.com/office/drawing/2014/main" id="{E4E24B26-8AEE-4BC5-AAF5-705FE0273F30}"/>
              </a:ext>
            </a:extLst>
          </p:cNvPr>
          <p:cNvSpPr/>
          <p:nvPr/>
        </p:nvSpPr>
        <p:spPr>
          <a:xfrm>
            <a:off x="6481856" y="6313696"/>
            <a:ext cx="5734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Survey on Neural Architecture Search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Wistuba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et al 2019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482CB25-E546-DE43-8D7D-752419BFE47A}"/>
              </a:ext>
            </a:extLst>
          </p:cNvPr>
          <p:cNvSpPr/>
          <p:nvPr/>
        </p:nvSpPr>
        <p:spPr>
          <a:xfrm>
            <a:off x="9968058" y="1298734"/>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Parents</a:t>
            </a:r>
          </a:p>
        </p:txBody>
      </p:sp>
      <p:cxnSp>
        <p:nvCxnSpPr>
          <p:cNvPr id="15" name="Connector: Elbow 12">
            <a:extLst>
              <a:ext uri="{FF2B5EF4-FFF2-40B4-BE49-F238E27FC236}">
                <a16:creationId xmlns:a16="http://schemas.microsoft.com/office/drawing/2014/main" id="{A4D920BF-C0C9-CF4E-A9AF-22DC44B89C8A}"/>
              </a:ext>
            </a:extLst>
          </p:cNvPr>
          <p:cNvCxnSpPr>
            <a:cxnSpLocks/>
            <a:stCxn id="5" idx="0"/>
            <a:endCxn id="14" idx="1"/>
          </p:cNvCxnSpPr>
          <p:nvPr/>
        </p:nvCxnSpPr>
        <p:spPr>
          <a:xfrm rot="5400000" flipH="1" flipV="1">
            <a:off x="8616480" y="1290975"/>
            <a:ext cx="788646" cy="19145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D2EF3D-95B6-2442-9CBF-D1BEF9428989}"/>
              </a:ext>
            </a:extLst>
          </p:cNvPr>
          <p:cNvSpPr txBox="1"/>
          <p:nvPr/>
        </p:nvSpPr>
        <p:spPr>
          <a:xfrm>
            <a:off x="8053548" y="1424752"/>
            <a:ext cx="24982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Parent Selection</a:t>
            </a:r>
          </a:p>
        </p:txBody>
      </p:sp>
      <p:sp>
        <p:nvSpPr>
          <p:cNvPr id="24" name="Rectangle 23">
            <a:extLst>
              <a:ext uri="{FF2B5EF4-FFF2-40B4-BE49-F238E27FC236}">
                <a16:creationId xmlns:a16="http://schemas.microsoft.com/office/drawing/2014/main" id="{2F18E471-4E55-6948-BE8B-A0B09B1DACEA}"/>
              </a:ext>
            </a:extLst>
          </p:cNvPr>
          <p:cNvSpPr/>
          <p:nvPr/>
        </p:nvSpPr>
        <p:spPr>
          <a:xfrm>
            <a:off x="10052645" y="3615132"/>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Offspring</a:t>
            </a:r>
          </a:p>
        </p:txBody>
      </p:sp>
      <p:sp>
        <p:nvSpPr>
          <p:cNvPr id="27" name="Arrow: Down 14">
            <a:extLst>
              <a:ext uri="{FF2B5EF4-FFF2-40B4-BE49-F238E27FC236}">
                <a16:creationId xmlns:a16="http://schemas.microsoft.com/office/drawing/2014/main" id="{59F5836B-A017-244D-9746-EAE12910A2D8}"/>
              </a:ext>
            </a:extLst>
          </p:cNvPr>
          <p:cNvSpPr/>
          <p:nvPr/>
        </p:nvSpPr>
        <p:spPr>
          <a:xfrm>
            <a:off x="11638277" y="2448722"/>
            <a:ext cx="116630" cy="821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7CC01D9B-CBEC-5D4D-AC58-1E16B842B6DC}"/>
              </a:ext>
            </a:extLst>
          </p:cNvPr>
          <p:cNvSpPr txBox="1"/>
          <p:nvPr/>
        </p:nvSpPr>
        <p:spPr>
          <a:xfrm>
            <a:off x="9968058" y="2554511"/>
            <a:ext cx="17915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Recombination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&amp; Mutation</a:t>
            </a:r>
          </a:p>
        </p:txBody>
      </p:sp>
      <p:cxnSp>
        <p:nvCxnSpPr>
          <p:cNvPr id="20" name="Connector: Elbow 8">
            <a:extLst>
              <a:ext uri="{FF2B5EF4-FFF2-40B4-BE49-F238E27FC236}">
                <a16:creationId xmlns:a16="http://schemas.microsoft.com/office/drawing/2014/main" id="{D0AF18F6-CC16-7745-8846-0157490A9BAE}"/>
              </a:ext>
            </a:extLst>
          </p:cNvPr>
          <p:cNvCxnSpPr>
            <a:cxnSpLocks/>
            <a:endCxn id="5" idx="2"/>
          </p:cNvCxnSpPr>
          <p:nvPr/>
        </p:nvCxnSpPr>
        <p:spPr>
          <a:xfrm rot="10800000">
            <a:off x="8053549" y="3557044"/>
            <a:ext cx="2017044" cy="728436"/>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CF1E633-EBC9-5F49-885B-29467ECF6FD3}"/>
              </a:ext>
            </a:extLst>
          </p:cNvPr>
          <p:cNvSpPr txBox="1"/>
          <p:nvPr/>
        </p:nvSpPr>
        <p:spPr>
          <a:xfrm>
            <a:off x="7993386" y="4262680"/>
            <a:ext cx="24982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Fitness Evaluation</a:t>
            </a:r>
          </a:p>
        </p:txBody>
      </p:sp>
      <p:sp>
        <p:nvSpPr>
          <p:cNvPr id="33" name="Arrow: Circular 13">
            <a:extLst>
              <a:ext uri="{FF2B5EF4-FFF2-40B4-BE49-F238E27FC236}">
                <a16:creationId xmlns:a16="http://schemas.microsoft.com/office/drawing/2014/main" id="{98362300-25C4-F24F-8D58-7CCE6CFD55E4}"/>
              </a:ext>
            </a:extLst>
          </p:cNvPr>
          <p:cNvSpPr/>
          <p:nvPr/>
        </p:nvSpPr>
        <p:spPr>
          <a:xfrm rot="5400000">
            <a:off x="8674587" y="2458194"/>
            <a:ext cx="793102" cy="119686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BF8FFF7D-9B08-1844-8F7D-8710A6A2F777}"/>
              </a:ext>
            </a:extLst>
          </p:cNvPr>
          <p:cNvSpPr txBox="1"/>
          <p:nvPr/>
        </p:nvSpPr>
        <p:spPr>
          <a:xfrm>
            <a:off x="8783681" y="3413000"/>
            <a:ext cx="12689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Survivor Selection</a:t>
            </a:r>
          </a:p>
        </p:txBody>
      </p:sp>
    </p:spTree>
    <p:extLst>
      <p:ext uri="{BB962C8B-B14F-4D97-AF65-F5344CB8AC3E}">
        <p14:creationId xmlns:p14="http://schemas.microsoft.com/office/powerpoint/2010/main" val="6299340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E417FC-44BD-48F7-BD41-D5EDCD56F16D}"/>
              </a:ext>
            </a:extLst>
          </p:cNvPr>
          <p:cNvSpPr/>
          <p:nvPr/>
        </p:nvSpPr>
        <p:spPr>
          <a:xfrm>
            <a:off x="0" y="-204186"/>
            <a:ext cx="552901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Searching Algorithm</a:t>
            </a:r>
          </a:p>
        </p:txBody>
      </p:sp>
      <p:pic>
        <p:nvPicPr>
          <p:cNvPr id="6" name="Picture 5">
            <a:extLst>
              <a:ext uri="{FF2B5EF4-FFF2-40B4-BE49-F238E27FC236}">
                <a16:creationId xmlns:a16="http://schemas.microsoft.com/office/drawing/2014/main" id="{8EE222DF-D295-47AA-961A-CCBFFDAB6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1903" y="1379094"/>
            <a:ext cx="7890097" cy="4278755"/>
          </a:xfrm>
          <a:prstGeom prst="rect">
            <a:avLst/>
          </a:prstGeom>
        </p:spPr>
      </p:pic>
      <p:sp>
        <p:nvSpPr>
          <p:cNvPr id="7" name="TextBox 6">
            <a:extLst>
              <a:ext uri="{FF2B5EF4-FFF2-40B4-BE49-F238E27FC236}">
                <a16:creationId xmlns:a16="http://schemas.microsoft.com/office/drawing/2014/main" id="{827A5996-791D-47C4-A399-28989AD1C7F8}"/>
              </a:ext>
            </a:extLst>
          </p:cNvPr>
          <p:cNvSpPr txBox="1"/>
          <p:nvPr/>
        </p:nvSpPr>
        <p:spPr>
          <a:xfrm>
            <a:off x="4826834" y="5797118"/>
            <a:ext cx="644780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Genetic algorithm 2 design parameters (x, y). The objective is to minimize the function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Z(x, y) =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x.sin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y.cos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8680696-D035-4A2A-B7A2-66DD0B1A40E8}"/>
              </a:ext>
            </a:extLst>
          </p:cNvPr>
          <p:cNvSpPr/>
          <p:nvPr/>
        </p:nvSpPr>
        <p:spPr>
          <a:xfrm>
            <a:off x="0" y="839109"/>
            <a:ext cx="4306640" cy="59093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Population: group of individuals.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Generation: a reset of the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Individuals (= chromosomes): one possible solution to the problem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parameters (= genes): the parameters 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optimise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Each individual is defined by a list of its design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Objective function (= fitness function): the function 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minimise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space: set of all the possible design parameters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Objective space: set of all the objective function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Parents: individuals belonging to an older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Offspring: individual belonging to a younger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Crossover: it consists in combining the genes of two parents to create an offspring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Mutation: it consists in altering a few genes of a parent to create an offspring.</a:t>
            </a:r>
          </a:p>
        </p:txBody>
      </p:sp>
    </p:spTree>
    <p:extLst>
      <p:ext uri="{BB962C8B-B14F-4D97-AF65-F5344CB8AC3E}">
        <p14:creationId xmlns:p14="http://schemas.microsoft.com/office/powerpoint/2010/main" val="22907956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796356-D17F-4D0C-98AC-AEF7459330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3817" y="232497"/>
            <a:ext cx="2668555" cy="5337110"/>
          </a:xfrm>
        </p:spPr>
      </p:pic>
      <p:sp>
        <p:nvSpPr>
          <p:cNvPr id="6" name="Rectangle 5">
            <a:extLst>
              <a:ext uri="{FF2B5EF4-FFF2-40B4-BE49-F238E27FC236}">
                <a16:creationId xmlns:a16="http://schemas.microsoft.com/office/drawing/2014/main" id="{6867B0FD-7CC6-4883-A2A0-C96AAB4F14B9}"/>
              </a:ext>
            </a:extLst>
          </p:cNvPr>
          <p:cNvSpPr/>
          <p:nvPr/>
        </p:nvSpPr>
        <p:spPr>
          <a:xfrm>
            <a:off x="1259173" y="5777124"/>
            <a:ext cx="10528363"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The evolution of a network Each color represents a different type of architecture block. The final network is formed via mutations of high performing candidate networks, in this case adding depth. (</a:t>
            </a:r>
            <a:r>
              <a:rPr kumimoji="0" lang="en-US" sz="1800" b="0" i="1"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hlinkClick r:id="rId3"/>
              </a:rPr>
              <a:t>image Link</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CC1778F-D36F-4982-A379-17D051235514}"/>
              </a:ext>
            </a:extLst>
          </p:cNvPr>
          <p:cNvSpPr/>
          <p:nvPr/>
        </p:nvSpPr>
        <p:spPr>
          <a:xfrm>
            <a:off x="0" y="-95443"/>
            <a:ext cx="552901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3. Evolutionary Searching Algorithm</a:t>
            </a:r>
          </a:p>
        </p:txBody>
      </p:sp>
    </p:spTree>
    <p:extLst>
      <p:ext uri="{BB962C8B-B14F-4D97-AF65-F5344CB8AC3E}">
        <p14:creationId xmlns:p14="http://schemas.microsoft.com/office/powerpoint/2010/main" val="17943901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2963-4E4D-4C66-B87A-5295FC66175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B5F87B4-DE53-4274-90C6-F849912818FD}"/>
              </a:ext>
            </a:extLst>
          </p:cNvPr>
          <p:cNvPicPr>
            <a:picLocks noGrp="1" noChangeAspect="1"/>
          </p:cNvPicPr>
          <p:nvPr>
            <p:ph idx="1"/>
          </p:nvPr>
        </p:nvPicPr>
        <p:blipFill>
          <a:blip r:embed="rId2"/>
          <a:stretch>
            <a:fillRect/>
          </a:stretch>
        </p:blipFill>
        <p:spPr>
          <a:xfrm>
            <a:off x="2112709" y="1825625"/>
            <a:ext cx="7966582" cy="4351338"/>
          </a:xfrm>
          <a:prstGeom prst="rect">
            <a:avLst/>
          </a:prstGeom>
        </p:spPr>
      </p:pic>
    </p:spTree>
    <p:extLst>
      <p:ext uri="{BB962C8B-B14F-4D97-AF65-F5344CB8AC3E}">
        <p14:creationId xmlns:p14="http://schemas.microsoft.com/office/powerpoint/2010/main" val="12860726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43BC-7D9A-492A-A9B0-97D06C4B2B8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8BE2E03-66F8-4C3F-A1F0-9258D6A39922}"/>
              </a:ext>
            </a:extLst>
          </p:cNvPr>
          <p:cNvPicPr>
            <a:picLocks noChangeAspect="1"/>
          </p:cNvPicPr>
          <p:nvPr/>
        </p:nvPicPr>
        <p:blipFill>
          <a:blip r:embed="rId2"/>
          <a:stretch>
            <a:fillRect/>
          </a:stretch>
        </p:blipFill>
        <p:spPr>
          <a:xfrm>
            <a:off x="1481137" y="1071562"/>
            <a:ext cx="9229725" cy="4714875"/>
          </a:xfrm>
          <a:prstGeom prst="rect">
            <a:avLst/>
          </a:prstGeom>
        </p:spPr>
      </p:pic>
    </p:spTree>
    <p:extLst>
      <p:ext uri="{BB962C8B-B14F-4D97-AF65-F5344CB8AC3E}">
        <p14:creationId xmlns:p14="http://schemas.microsoft.com/office/powerpoint/2010/main" val="23770394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9BE3C4-F8EA-4375-B307-09550C536EB2}"/>
              </a:ext>
            </a:extLst>
          </p:cNvPr>
          <p:cNvSpPr/>
          <p:nvPr/>
        </p:nvSpPr>
        <p:spPr>
          <a:xfrm>
            <a:off x="105624" y="595327"/>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Step3: Evaluate the fitness of the new individuals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01466E9-9DFB-4ED5-8DE5-0486FA064A8E}"/>
              </a:ext>
            </a:extLst>
          </p:cNvPr>
          <p:cNvSpPr/>
          <p:nvPr/>
        </p:nvSpPr>
        <p:spPr>
          <a:xfrm>
            <a:off x="136700" y="135829"/>
            <a:ext cx="3548023"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Evolutionary Search Algorithm</a:t>
            </a:r>
          </a:p>
        </p:txBody>
      </p:sp>
      <p:sp>
        <p:nvSpPr>
          <p:cNvPr id="6" name="Rectangle: Rounded Corners 5">
            <a:extLst>
              <a:ext uri="{FF2B5EF4-FFF2-40B4-BE49-F238E27FC236}">
                <a16:creationId xmlns:a16="http://schemas.microsoft.com/office/drawing/2014/main" id="{02BB6EFE-3606-44EA-9089-4B505B82715B}"/>
              </a:ext>
            </a:extLst>
          </p:cNvPr>
          <p:cNvSpPr/>
          <p:nvPr/>
        </p:nvSpPr>
        <p:spPr>
          <a:xfrm>
            <a:off x="6200292" y="3021359"/>
            <a:ext cx="1558212" cy="82109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7" name="Rectangle 6">
            <a:extLst>
              <a:ext uri="{FF2B5EF4-FFF2-40B4-BE49-F238E27FC236}">
                <a16:creationId xmlns:a16="http://schemas.microsoft.com/office/drawing/2014/main" id="{ACCEE8C9-F62C-42AA-AE32-C36558A179F8}"/>
              </a:ext>
            </a:extLst>
          </p:cNvPr>
          <p:cNvSpPr/>
          <p:nvPr/>
        </p:nvSpPr>
        <p:spPr>
          <a:xfrm>
            <a:off x="9262894" y="1677541"/>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Parents</a:t>
            </a:r>
          </a:p>
        </p:txBody>
      </p:sp>
      <p:sp>
        <p:nvSpPr>
          <p:cNvPr id="8" name="Rectangle 7">
            <a:extLst>
              <a:ext uri="{FF2B5EF4-FFF2-40B4-BE49-F238E27FC236}">
                <a16:creationId xmlns:a16="http://schemas.microsoft.com/office/drawing/2014/main" id="{13974711-49A0-41E5-92C2-4CCE8C917664}"/>
              </a:ext>
            </a:extLst>
          </p:cNvPr>
          <p:cNvSpPr/>
          <p:nvPr/>
        </p:nvSpPr>
        <p:spPr>
          <a:xfrm>
            <a:off x="9338410" y="4143761"/>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Offspring</a:t>
            </a:r>
          </a:p>
        </p:txBody>
      </p:sp>
      <p:cxnSp>
        <p:nvCxnSpPr>
          <p:cNvPr id="9" name="Connector: Elbow 8">
            <a:extLst>
              <a:ext uri="{FF2B5EF4-FFF2-40B4-BE49-F238E27FC236}">
                <a16:creationId xmlns:a16="http://schemas.microsoft.com/office/drawing/2014/main" id="{79AECCBB-A82E-4C41-83B5-146FFAB4B145}"/>
              </a:ext>
            </a:extLst>
          </p:cNvPr>
          <p:cNvCxnSpPr>
            <a:cxnSpLocks/>
            <a:stCxn id="8" idx="1"/>
            <a:endCxn id="6" idx="2"/>
          </p:cNvCxnSpPr>
          <p:nvPr/>
        </p:nvCxnSpPr>
        <p:spPr>
          <a:xfrm rot="10800000">
            <a:off x="6979398" y="3842453"/>
            <a:ext cx="2359012" cy="8564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1F000E0A-C155-47FD-80E7-820E98728151}"/>
              </a:ext>
            </a:extLst>
          </p:cNvPr>
          <p:cNvCxnSpPr>
            <a:stCxn id="6" idx="0"/>
            <a:endCxn id="7" idx="1"/>
          </p:cNvCxnSpPr>
          <p:nvPr/>
        </p:nvCxnSpPr>
        <p:spPr>
          <a:xfrm rot="5400000" flipH="1" flipV="1">
            <a:off x="7726823" y="1485288"/>
            <a:ext cx="788646" cy="22834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Circular 10">
            <a:extLst>
              <a:ext uri="{FF2B5EF4-FFF2-40B4-BE49-F238E27FC236}">
                <a16:creationId xmlns:a16="http://schemas.microsoft.com/office/drawing/2014/main" id="{66E62192-174F-45F2-957C-73745092E7B1}"/>
              </a:ext>
            </a:extLst>
          </p:cNvPr>
          <p:cNvSpPr/>
          <p:nvPr/>
        </p:nvSpPr>
        <p:spPr>
          <a:xfrm rot="5400000">
            <a:off x="7401171" y="2847471"/>
            <a:ext cx="793102" cy="119686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9E869F57-EFAB-45CE-8E56-9668823AEDAE}"/>
              </a:ext>
            </a:extLst>
          </p:cNvPr>
          <p:cNvSpPr/>
          <p:nvPr/>
        </p:nvSpPr>
        <p:spPr>
          <a:xfrm>
            <a:off x="10264475" y="2969829"/>
            <a:ext cx="116630" cy="821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816808A-4C37-46BE-B007-A6CBB7C2956B}"/>
              </a:ext>
            </a:extLst>
          </p:cNvPr>
          <p:cNvSpPr txBox="1"/>
          <p:nvPr/>
        </p:nvSpPr>
        <p:spPr>
          <a:xfrm>
            <a:off x="8424993" y="3142657"/>
            <a:ext cx="12689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Survivor Selection</a:t>
            </a:r>
          </a:p>
        </p:txBody>
      </p:sp>
      <p:sp>
        <p:nvSpPr>
          <p:cNvPr id="14" name="Arrow: Right 13">
            <a:extLst>
              <a:ext uri="{FF2B5EF4-FFF2-40B4-BE49-F238E27FC236}">
                <a16:creationId xmlns:a16="http://schemas.microsoft.com/office/drawing/2014/main" id="{F32623C2-AF86-4E6F-9893-0A89C6284C3A}"/>
              </a:ext>
            </a:extLst>
          </p:cNvPr>
          <p:cNvSpPr/>
          <p:nvPr/>
        </p:nvSpPr>
        <p:spPr>
          <a:xfrm>
            <a:off x="5178581" y="3380376"/>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F03F72E-E77B-4464-A7AB-3172D17A15FA}"/>
              </a:ext>
            </a:extLst>
          </p:cNvPr>
          <p:cNvSpPr txBox="1"/>
          <p:nvPr/>
        </p:nvSpPr>
        <p:spPr>
          <a:xfrm>
            <a:off x="7147017" y="1863380"/>
            <a:ext cx="2498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Parent Selection</a:t>
            </a:r>
          </a:p>
        </p:txBody>
      </p:sp>
      <p:sp>
        <p:nvSpPr>
          <p:cNvPr id="16" name="TextBox 15">
            <a:extLst>
              <a:ext uri="{FF2B5EF4-FFF2-40B4-BE49-F238E27FC236}">
                <a16:creationId xmlns:a16="http://schemas.microsoft.com/office/drawing/2014/main" id="{222EE13D-BC7A-4BE3-B3B7-C7319C87AFF4}"/>
              </a:ext>
            </a:extLst>
          </p:cNvPr>
          <p:cNvSpPr txBox="1"/>
          <p:nvPr/>
        </p:nvSpPr>
        <p:spPr>
          <a:xfrm>
            <a:off x="7367668" y="4805502"/>
            <a:ext cx="2498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Fitness Evaluation</a:t>
            </a:r>
          </a:p>
        </p:txBody>
      </p:sp>
      <p:pic>
        <p:nvPicPr>
          <p:cNvPr id="17" name="Picture 16">
            <a:extLst>
              <a:ext uri="{FF2B5EF4-FFF2-40B4-BE49-F238E27FC236}">
                <a16:creationId xmlns:a16="http://schemas.microsoft.com/office/drawing/2014/main" id="{56D15848-BDDD-4A4C-93B1-A754448CCA34}"/>
              </a:ext>
            </a:extLst>
          </p:cNvPr>
          <p:cNvPicPr>
            <a:picLocks noChangeAspect="1"/>
          </p:cNvPicPr>
          <p:nvPr/>
        </p:nvPicPr>
        <p:blipFill>
          <a:blip r:embed="rId2"/>
          <a:stretch>
            <a:fillRect/>
          </a:stretch>
        </p:blipFill>
        <p:spPr>
          <a:xfrm>
            <a:off x="41180" y="2569327"/>
            <a:ext cx="1779198" cy="957378"/>
          </a:xfrm>
          <a:prstGeom prst="rect">
            <a:avLst/>
          </a:prstGeom>
        </p:spPr>
      </p:pic>
      <p:sp>
        <p:nvSpPr>
          <p:cNvPr id="18" name="TextBox 17">
            <a:extLst>
              <a:ext uri="{FF2B5EF4-FFF2-40B4-BE49-F238E27FC236}">
                <a16:creationId xmlns:a16="http://schemas.microsoft.com/office/drawing/2014/main" id="{DC4EE1F9-5393-445C-9489-5B1D43DEED97}"/>
              </a:ext>
            </a:extLst>
          </p:cNvPr>
          <p:cNvSpPr txBox="1"/>
          <p:nvPr/>
        </p:nvSpPr>
        <p:spPr>
          <a:xfrm>
            <a:off x="2601857" y="4452596"/>
            <a:ext cx="31980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Evaluate Performance (Metrics)</a:t>
            </a:r>
          </a:p>
        </p:txBody>
      </p:sp>
      <p:pic>
        <p:nvPicPr>
          <p:cNvPr id="19" name="Picture 18">
            <a:extLst>
              <a:ext uri="{FF2B5EF4-FFF2-40B4-BE49-F238E27FC236}">
                <a16:creationId xmlns:a16="http://schemas.microsoft.com/office/drawing/2014/main" id="{F3D38AB8-1BA7-481F-AD51-E94F26DC7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540" y="1874883"/>
            <a:ext cx="4028492" cy="2432202"/>
          </a:xfrm>
          <a:prstGeom prst="rect">
            <a:avLst/>
          </a:prstGeom>
        </p:spPr>
      </p:pic>
      <p:sp>
        <p:nvSpPr>
          <p:cNvPr id="20" name="Arrow: Right 19">
            <a:extLst>
              <a:ext uri="{FF2B5EF4-FFF2-40B4-BE49-F238E27FC236}">
                <a16:creationId xmlns:a16="http://schemas.microsoft.com/office/drawing/2014/main" id="{36DBC137-82A0-4629-8373-8B919EEC1652}"/>
              </a:ext>
            </a:extLst>
          </p:cNvPr>
          <p:cNvSpPr/>
          <p:nvPr/>
        </p:nvSpPr>
        <p:spPr>
          <a:xfrm>
            <a:off x="1663208" y="2969829"/>
            <a:ext cx="495005" cy="172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1299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6E3E-39F8-4B94-AC0F-3512FB3279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930A1B5-5726-4AF0-A579-58F1F6F5704E}"/>
              </a:ext>
            </a:extLst>
          </p:cNvPr>
          <p:cNvPicPr>
            <a:picLocks noChangeAspect="1"/>
          </p:cNvPicPr>
          <p:nvPr/>
        </p:nvPicPr>
        <p:blipFill>
          <a:blip r:embed="rId2"/>
          <a:stretch>
            <a:fillRect/>
          </a:stretch>
        </p:blipFill>
        <p:spPr>
          <a:xfrm>
            <a:off x="419100" y="1269352"/>
            <a:ext cx="10934700" cy="4991100"/>
          </a:xfrm>
          <a:prstGeom prst="rect">
            <a:avLst/>
          </a:prstGeom>
        </p:spPr>
      </p:pic>
    </p:spTree>
    <p:extLst>
      <p:ext uri="{BB962C8B-B14F-4D97-AF65-F5344CB8AC3E}">
        <p14:creationId xmlns:p14="http://schemas.microsoft.com/office/powerpoint/2010/main" val="216978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594750-6809-4183-9698-7E2EC243C8E9}"/>
              </a:ext>
            </a:extLst>
          </p:cNvPr>
          <p:cNvSpPr txBox="1">
            <a:spLocks/>
          </p:cNvSpPr>
          <p:nvPr/>
        </p:nvSpPr>
        <p:spPr>
          <a:xfrm>
            <a:off x="592589" y="699796"/>
            <a:ext cx="10515600" cy="69856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5" name="TextBox 4">
            <a:extLst>
              <a:ext uri="{FF2B5EF4-FFF2-40B4-BE49-F238E27FC236}">
                <a16:creationId xmlns:a16="http://schemas.microsoft.com/office/drawing/2014/main" id="{7F4CF1FB-8CA6-4DC1-90C4-2624C17F502C}"/>
              </a:ext>
            </a:extLst>
          </p:cNvPr>
          <p:cNvSpPr txBox="1"/>
          <p:nvPr/>
        </p:nvSpPr>
        <p:spPr>
          <a:xfrm>
            <a:off x="3329004" y="1941882"/>
            <a:ext cx="7597143" cy="3418756"/>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Sequential Layer-Wise Operations</a:t>
            </a:r>
          </a:p>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Hierarchical Branches- Connections operations</a:t>
            </a:r>
          </a:p>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Cell- Based Operations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4.    Others</a:t>
            </a:r>
          </a:p>
        </p:txBody>
      </p:sp>
    </p:spTree>
    <p:extLst>
      <p:ext uri="{BB962C8B-B14F-4D97-AF65-F5344CB8AC3E}">
        <p14:creationId xmlns:p14="http://schemas.microsoft.com/office/powerpoint/2010/main" val="23074497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DF49C2-68A6-4E2A-B7EC-D80504C5F3A9}"/>
              </a:ext>
            </a:extLst>
          </p:cNvPr>
          <p:cNvSpPr/>
          <p:nvPr/>
        </p:nvSpPr>
        <p:spPr>
          <a:xfrm>
            <a:off x="0" y="655043"/>
            <a:ext cx="45154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Step4: Select the survivors of the population</a:t>
            </a:r>
          </a:p>
        </p:txBody>
      </p:sp>
      <p:sp>
        <p:nvSpPr>
          <p:cNvPr id="5" name="Rectangle 4">
            <a:extLst>
              <a:ext uri="{FF2B5EF4-FFF2-40B4-BE49-F238E27FC236}">
                <a16:creationId xmlns:a16="http://schemas.microsoft.com/office/drawing/2014/main" id="{C2678304-DEFD-4A44-B8DE-F0E0904F8786}"/>
              </a:ext>
            </a:extLst>
          </p:cNvPr>
          <p:cNvSpPr/>
          <p:nvPr/>
        </p:nvSpPr>
        <p:spPr>
          <a:xfrm>
            <a:off x="136700" y="135829"/>
            <a:ext cx="3548023"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Evolutionary Search Algorithm</a:t>
            </a:r>
          </a:p>
        </p:txBody>
      </p:sp>
      <p:sp>
        <p:nvSpPr>
          <p:cNvPr id="6" name="Rectangle: Rounded Corners 5">
            <a:extLst>
              <a:ext uri="{FF2B5EF4-FFF2-40B4-BE49-F238E27FC236}">
                <a16:creationId xmlns:a16="http://schemas.microsoft.com/office/drawing/2014/main" id="{F3A8CCC2-7A34-462F-84F9-DA26118347B6}"/>
              </a:ext>
            </a:extLst>
          </p:cNvPr>
          <p:cNvSpPr/>
          <p:nvPr/>
        </p:nvSpPr>
        <p:spPr>
          <a:xfrm>
            <a:off x="6978890" y="3003252"/>
            <a:ext cx="1558212" cy="82109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Population</a:t>
            </a:r>
          </a:p>
        </p:txBody>
      </p:sp>
      <p:sp>
        <p:nvSpPr>
          <p:cNvPr id="7" name="Rectangle 6">
            <a:extLst>
              <a:ext uri="{FF2B5EF4-FFF2-40B4-BE49-F238E27FC236}">
                <a16:creationId xmlns:a16="http://schemas.microsoft.com/office/drawing/2014/main" id="{1CB5D5CF-AC81-4B62-B317-07F94AE3049E}"/>
              </a:ext>
            </a:extLst>
          </p:cNvPr>
          <p:cNvSpPr/>
          <p:nvPr/>
        </p:nvSpPr>
        <p:spPr>
          <a:xfrm>
            <a:off x="10041492" y="1659434"/>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Parents</a:t>
            </a:r>
          </a:p>
        </p:txBody>
      </p:sp>
      <p:sp>
        <p:nvSpPr>
          <p:cNvPr id="8" name="Rectangle 7">
            <a:extLst>
              <a:ext uri="{FF2B5EF4-FFF2-40B4-BE49-F238E27FC236}">
                <a16:creationId xmlns:a16="http://schemas.microsoft.com/office/drawing/2014/main" id="{49B39F41-5910-4FAD-81F6-BA246D15A17D}"/>
              </a:ext>
            </a:extLst>
          </p:cNvPr>
          <p:cNvSpPr/>
          <p:nvPr/>
        </p:nvSpPr>
        <p:spPr>
          <a:xfrm>
            <a:off x="10117008" y="4125654"/>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Offspring</a:t>
            </a:r>
          </a:p>
        </p:txBody>
      </p:sp>
      <p:cxnSp>
        <p:nvCxnSpPr>
          <p:cNvPr id="9" name="Connector: Elbow 8">
            <a:extLst>
              <a:ext uri="{FF2B5EF4-FFF2-40B4-BE49-F238E27FC236}">
                <a16:creationId xmlns:a16="http://schemas.microsoft.com/office/drawing/2014/main" id="{6CB09DA5-274C-48AB-88BD-07084C2A724E}"/>
              </a:ext>
            </a:extLst>
          </p:cNvPr>
          <p:cNvCxnSpPr>
            <a:cxnSpLocks/>
            <a:stCxn id="8" idx="1"/>
            <a:endCxn id="6" idx="2"/>
          </p:cNvCxnSpPr>
          <p:nvPr/>
        </p:nvCxnSpPr>
        <p:spPr>
          <a:xfrm rot="10800000">
            <a:off x="7757996" y="3824346"/>
            <a:ext cx="2359012" cy="8564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D796DA55-0EDD-4C34-A67C-3802BC8F607E}"/>
              </a:ext>
            </a:extLst>
          </p:cNvPr>
          <p:cNvCxnSpPr>
            <a:stCxn id="6" idx="0"/>
            <a:endCxn id="7" idx="1"/>
          </p:cNvCxnSpPr>
          <p:nvPr/>
        </p:nvCxnSpPr>
        <p:spPr>
          <a:xfrm rot="5400000" flipH="1" flipV="1">
            <a:off x="8505421" y="1467181"/>
            <a:ext cx="788646" cy="22834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Circular 10">
            <a:extLst>
              <a:ext uri="{FF2B5EF4-FFF2-40B4-BE49-F238E27FC236}">
                <a16:creationId xmlns:a16="http://schemas.microsoft.com/office/drawing/2014/main" id="{09FD60B1-2485-435C-935E-A9F9249C02D1}"/>
              </a:ext>
            </a:extLst>
          </p:cNvPr>
          <p:cNvSpPr/>
          <p:nvPr/>
        </p:nvSpPr>
        <p:spPr>
          <a:xfrm rot="5400000">
            <a:off x="8179769" y="2829364"/>
            <a:ext cx="793102" cy="119686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DCEEFE6F-696F-459E-A52F-C39C89D5008E}"/>
              </a:ext>
            </a:extLst>
          </p:cNvPr>
          <p:cNvSpPr/>
          <p:nvPr/>
        </p:nvSpPr>
        <p:spPr>
          <a:xfrm>
            <a:off x="11043073" y="2951722"/>
            <a:ext cx="116630" cy="821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F764211-0B9D-4AFD-A417-67FD4A72D464}"/>
              </a:ext>
            </a:extLst>
          </p:cNvPr>
          <p:cNvSpPr txBox="1"/>
          <p:nvPr/>
        </p:nvSpPr>
        <p:spPr>
          <a:xfrm>
            <a:off x="9203591" y="3124550"/>
            <a:ext cx="12689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Survivor Selection</a:t>
            </a:r>
          </a:p>
        </p:txBody>
      </p:sp>
      <p:sp>
        <p:nvSpPr>
          <p:cNvPr id="14" name="Arrow: Right 13">
            <a:extLst>
              <a:ext uri="{FF2B5EF4-FFF2-40B4-BE49-F238E27FC236}">
                <a16:creationId xmlns:a16="http://schemas.microsoft.com/office/drawing/2014/main" id="{F96526F6-3EC7-4C22-B148-25152826205E}"/>
              </a:ext>
            </a:extLst>
          </p:cNvPr>
          <p:cNvSpPr/>
          <p:nvPr/>
        </p:nvSpPr>
        <p:spPr>
          <a:xfrm>
            <a:off x="5957179" y="3362269"/>
            <a:ext cx="856811" cy="16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F129547-4A27-400E-ADA3-E25A86F7C559}"/>
              </a:ext>
            </a:extLst>
          </p:cNvPr>
          <p:cNvSpPr txBox="1"/>
          <p:nvPr/>
        </p:nvSpPr>
        <p:spPr>
          <a:xfrm>
            <a:off x="7925615" y="1845273"/>
            <a:ext cx="2498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Parent Selection</a:t>
            </a:r>
          </a:p>
        </p:txBody>
      </p:sp>
      <p:sp>
        <p:nvSpPr>
          <p:cNvPr id="16" name="TextBox 15">
            <a:extLst>
              <a:ext uri="{FF2B5EF4-FFF2-40B4-BE49-F238E27FC236}">
                <a16:creationId xmlns:a16="http://schemas.microsoft.com/office/drawing/2014/main" id="{6C993782-5576-46DC-A005-A1B50D7F92D6}"/>
              </a:ext>
            </a:extLst>
          </p:cNvPr>
          <p:cNvSpPr txBox="1"/>
          <p:nvPr/>
        </p:nvSpPr>
        <p:spPr>
          <a:xfrm>
            <a:off x="8146266" y="4787395"/>
            <a:ext cx="24982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Fitness Evaluation</a:t>
            </a:r>
          </a:p>
        </p:txBody>
      </p:sp>
      <p:pic>
        <p:nvPicPr>
          <p:cNvPr id="17" name="Picture 16">
            <a:extLst>
              <a:ext uri="{FF2B5EF4-FFF2-40B4-BE49-F238E27FC236}">
                <a16:creationId xmlns:a16="http://schemas.microsoft.com/office/drawing/2014/main" id="{0A6F3741-FBC5-4A66-8F7C-AD69B117695E}"/>
              </a:ext>
            </a:extLst>
          </p:cNvPr>
          <p:cNvPicPr>
            <a:picLocks noChangeAspect="1"/>
          </p:cNvPicPr>
          <p:nvPr/>
        </p:nvPicPr>
        <p:blipFill>
          <a:blip r:embed="rId2"/>
          <a:stretch>
            <a:fillRect/>
          </a:stretch>
        </p:blipFill>
        <p:spPr>
          <a:xfrm>
            <a:off x="569358" y="1845273"/>
            <a:ext cx="498951" cy="751432"/>
          </a:xfrm>
          <a:prstGeom prst="rect">
            <a:avLst/>
          </a:prstGeom>
        </p:spPr>
      </p:pic>
      <p:pic>
        <p:nvPicPr>
          <p:cNvPr id="18" name="Picture 17">
            <a:extLst>
              <a:ext uri="{FF2B5EF4-FFF2-40B4-BE49-F238E27FC236}">
                <a16:creationId xmlns:a16="http://schemas.microsoft.com/office/drawing/2014/main" id="{1A8A4F66-A7B1-4E95-B2B1-E631806B80DA}"/>
              </a:ext>
            </a:extLst>
          </p:cNvPr>
          <p:cNvPicPr>
            <a:picLocks noChangeAspect="1"/>
          </p:cNvPicPr>
          <p:nvPr/>
        </p:nvPicPr>
        <p:blipFill>
          <a:blip r:embed="rId3"/>
          <a:stretch>
            <a:fillRect/>
          </a:stretch>
        </p:blipFill>
        <p:spPr>
          <a:xfrm>
            <a:off x="1316454" y="1857497"/>
            <a:ext cx="903317" cy="751432"/>
          </a:xfrm>
          <a:prstGeom prst="rect">
            <a:avLst/>
          </a:prstGeom>
        </p:spPr>
      </p:pic>
      <p:pic>
        <p:nvPicPr>
          <p:cNvPr id="19" name="Picture 18">
            <a:extLst>
              <a:ext uri="{FF2B5EF4-FFF2-40B4-BE49-F238E27FC236}">
                <a16:creationId xmlns:a16="http://schemas.microsoft.com/office/drawing/2014/main" id="{CFE7FF94-7D86-4DEB-AC5C-55A45AAACEC0}"/>
              </a:ext>
            </a:extLst>
          </p:cNvPr>
          <p:cNvPicPr>
            <a:picLocks noChangeAspect="1"/>
          </p:cNvPicPr>
          <p:nvPr/>
        </p:nvPicPr>
        <p:blipFill>
          <a:blip r:embed="rId4"/>
          <a:stretch>
            <a:fillRect/>
          </a:stretch>
        </p:blipFill>
        <p:spPr>
          <a:xfrm>
            <a:off x="2219771" y="1857497"/>
            <a:ext cx="1348063" cy="751432"/>
          </a:xfrm>
          <a:prstGeom prst="rect">
            <a:avLst/>
          </a:prstGeom>
        </p:spPr>
      </p:pic>
      <p:pic>
        <p:nvPicPr>
          <p:cNvPr id="20" name="Picture 19">
            <a:extLst>
              <a:ext uri="{FF2B5EF4-FFF2-40B4-BE49-F238E27FC236}">
                <a16:creationId xmlns:a16="http://schemas.microsoft.com/office/drawing/2014/main" id="{A911B0EC-6B4E-465C-B6A7-87926AE27EA7}"/>
              </a:ext>
            </a:extLst>
          </p:cNvPr>
          <p:cNvPicPr>
            <a:picLocks noChangeAspect="1"/>
          </p:cNvPicPr>
          <p:nvPr/>
        </p:nvPicPr>
        <p:blipFill>
          <a:blip r:embed="rId5"/>
          <a:stretch>
            <a:fillRect/>
          </a:stretch>
        </p:blipFill>
        <p:spPr>
          <a:xfrm>
            <a:off x="3931737" y="1857497"/>
            <a:ext cx="1178861" cy="788646"/>
          </a:xfrm>
          <a:prstGeom prst="rect">
            <a:avLst/>
          </a:prstGeom>
        </p:spPr>
      </p:pic>
      <p:sp>
        <p:nvSpPr>
          <p:cNvPr id="21" name="Arrow: Right 20">
            <a:extLst>
              <a:ext uri="{FF2B5EF4-FFF2-40B4-BE49-F238E27FC236}">
                <a16:creationId xmlns:a16="http://schemas.microsoft.com/office/drawing/2014/main" id="{3D95C5BE-4284-4F4F-B115-569BBEE43494}"/>
              </a:ext>
            </a:extLst>
          </p:cNvPr>
          <p:cNvSpPr/>
          <p:nvPr/>
        </p:nvSpPr>
        <p:spPr>
          <a:xfrm>
            <a:off x="569358" y="2764048"/>
            <a:ext cx="4395344" cy="121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41C17208-1FD7-4AD1-8CD4-4E70F789FA54}"/>
              </a:ext>
            </a:extLst>
          </p:cNvPr>
          <p:cNvSpPr txBox="1"/>
          <p:nvPr/>
        </p:nvSpPr>
        <p:spPr>
          <a:xfrm>
            <a:off x="2264124" y="2885346"/>
            <a:ext cx="19392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cxnSp>
        <p:nvCxnSpPr>
          <p:cNvPr id="24" name="Straight Arrow Connector 23">
            <a:extLst>
              <a:ext uri="{FF2B5EF4-FFF2-40B4-BE49-F238E27FC236}">
                <a16:creationId xmlns:a16="http://schemas.microsoft.com/office/drawing/2014/main" id="{D063EB3E-27FF-4379-83FF-DE30247B736D}"/>
              </a:ext>
            </a:extLst>
          </p:cNvPr>
          <p:cNvCxnSpPr/>
          <p:nvPr/>
        </p:nvCxnSpPr>
        <p:spPr>
          <a:xfrm>
            <a:off x="851026" y="1659434"/>
            <a:ext cx="366437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FE2555-6215-4181-BB27-CFF46B15DC6E}"/>
              </a:ext>
            </a:extLst>
          </p:cNvPr>
          <p:cNvSpPr txBox="1"/>
          <p:nvPr/>
        </p:nvSpPr>
        <p:spPr>
          <a:xfrm>
            <a:off x="1204111" y="1299156"/>
            <a:ext cx="32230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population increased</a:t>
            </a:r>
          </a:p>
        </p:txBody>
      </p:sp>
      <p:sp>
        <p:nvSpPr>
          <p:cNvPr id="26" name="TextBox 25">
            <a:extLst>
              <a:ext uri="{FF2B5EF4-FFF2-40B4-BE49-F238E27FC236}">
                <a16:creationId xmlns:a16="http://schemas.microsoft.com/office/drawing/2014/main" id="{20B67548-45AF-4F47-90B1-C7A1080900EE}"/>
              </a:ext>
            </a:extLst>
          </p:cNvPr>
          <p:cNvSpPr txBox="1"/>
          <p:nvPr/>
        </p:nvSpPr>
        <p:spPr>
          <a:xfrm>
            <a:off x="398352" y="3528372"/>
            <a:ext cx="451540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 Different Policy to select the network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Tournament selection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fitness prop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elitist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Youngest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all</a:t>
            </a:r>
          </a:p>
        </p:txBody>
      </p:sp>
    </p:spTree>
    <p:extLst>
      <p:ext uri="{BB962C8B-B14F-4D97-AF65-F5344CB8AC3E}">
        <p14:creationId xmlns:p14="http://schemas.microsoft.com/office/powerpoint/2010/main" val="32161871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75031-0D66-450B-8C0A-4C7DE4991C5E}"/>
              </a:ext>
            </a:extLst>
          </p:cNvPr>
          <p:cNvPicPr>
            <a:picLocks noChangeAspect="1"/>
          </p:cNvPicPr>
          <p:nvPr/>
        </p:nvPicPr>
        <p:blipFill>
          <a:blip r:embed="rId2"/>
          <a:stretch>
            <a:fillRect/>
          </a:stretch>
        </p:blipFill>
        <p:spPr>
          <a:xfrm>
            <a:off x="2935852" y="739473"/>
            <a:ext cx="9106544" cy="4794412"/>
          </a:xfrm>
          <a:prstGeom prst="rect">
            <a:avLst/>
          </a:prstGeom>
        </p:spPr>
      </p:pic>
      <p:sp>
        <p:nvSpPr>
          <p:cNvPr id="5" name="Rectangle 4">
            <a:extLst>
              <a:ext uri="{FF2B5EF4-FFF2-40B4-BE49-F238E27FC236}">
                <a16:creationId xmlns:a16="http://schemas.microsoft.com/office/drawing/2014/main" id="{875544CB-8D6B-4185-A06E-0147D93D1ABA}"/>
              </a:ext>
            </a:extLst>
          </p:cNvPr>
          <p:cNvSpPr/>
          <p:nvPr/>
        </p:nvSpPr>
        <p:spPr>
          <a:xfrm>
            <a:off x="113882" y="0"/>
            <a:ext cx="8854412"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Evolutionary Search Algorithm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dataset and  paper name explain Tournament selection</a:t>
            </a:r>
          </a:p>
        </p:txBody>
      </p:sp>
      <p:sp>
        <p:nvSpPr>
          <p:cNvPr id="6" name="Rectangle 5">
            <a:extLst>
              <a:ext uri="{FF2B5EF4-FFF2-40B4-BE49-F238E27FC236}">
                <a16:creationId xmlns:a16="http://schemas.microsoft.com/office/drawing/2014/main" id="{8AAF2480-97A6-4908-8A11-DBF4826AA230}"/>
              </a:ext>
            </a:extLst>
          </p:cNvPr>
          <p:cNvSpPr/>
          <p:nvPr/>
        </p:nvSpPr>
        <p:spPr>
          <a:xfrm>
            <a:off x="5839417" y="5749195"/>
            <a:ext cx="54649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Large-Scale Evolution of Image Classifiers Real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et al.2017</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6068398-1CE5-4649-820B-F5C1B2E3C00F}"/>
              </a:ext>
            </a:extLst>
          </p:cNvPr>
          <p:cNvSpPr txBox="1"/>
          <p:nvPr/>
        </p:nvSpPr>
        <p:spPr>
          <a:xfrm>
            <a:off x="316871" y="2374140"/>
            <a:ext cx="391109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Tournament selection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fitness prop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elitist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Youngest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all</a:t>
            </a:r>
          </a:p>
        </p:txBody>
      </p:sp>
    </p:spTree>
    <p:extLst>
      <p:ext uri="{BB962C8B-B14F-4D97-AF65-F5344CB8AC3E}">
        <p14:creationId xmlns:p14="http://schemas.microsoft.com/office/powerpoint/2010/main" val="31501026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8331D-2B41-461B-ADF6-4AF7A64933D8}"/>
              </a:ext>
            </a:extLst>
          </p:cNvPr>
          <p:cNvPicPr>
            <a:picLocks noChangeAspect="1"/>
          </p:cNvPicPr>
          <p:nvPr/>
        </p:nvPicPr>
        <p:blipFill>
          <a:blip r:embed="rId2"/>
          <a:stretch>
            <a:fillRect/>
          </a:stretch>
        </p:blipFill>
        <p:spPr>
          <a:xfrm>
            <a:off x="632046" y="1068128"/>
            <a:ext cx="4618965" cy="4789464"/>
          </a:xfrm>
          <a:prstGeom prst="rect">
            <a:avLst/>
          </a:prstGeom>
        </p:spPr>
      </p:pic>
      <p:pic>
        <p:nvPicPr>
          <p:cNvPr id="5" name="Picture 4">
            <a:extLst>
              <a:ext uri="{FF2B5EF4-FFF2-40B4-BE49-F238E27FC236}">
                <a16:creationId xmlns:a16="http://schemas.microsoft.com/office/drawing/2014/main" id="{D33226C2-269F-4F93-A589-52B312B1B5F1}"/>
              </a:ext>
            </a:extLst>
          </p:cNvPr>
          <p:cNvPicPr>
            <a:picLocks noChangeAspect="1"/>
          </p:cNvPicPr>
          <p:nvPr/>
        </p:nvPicPr>
        <p:blipFill>
          <a:blip r:embed="rId3"/>
          <a:stretch>
            <a:fillRect/>
          </a:stretch>
        </p:blipFill>
        <p:spPr>
          <a:xfrm>
            <a:off x="5851886" y="1258879"/>
            <a:ext cx="6080582" cy="4340241"/>
          </a:xfrm>
          <a:prstGeom prst="rect">
            <a:avLst/>
          </a:prstGeom>
        </p:spPr>
      </p:pic>
      <p:sp>
        <p:nvSpPr>
          <p:cNvPr id="6" name="Rectangle 5">
            <a:extLst>
              <a:ext uri="{FF2B5EF4-FFF2-40B4-BE49-F238E27FC236}">
                <a16:creationId xmlns:a16="http://schemas.microsoft.com/office/drawing/2014/main" id="{E656DC3E-0CC0-4E35-A44D-D5CEAC2A348B}"/>
              </a:ext>
            </a:extLst>
          </p:cNvPr>
          <p:cNvSpPr/>
          <p:nvPr/>
        </p:nvSpPr>
        <p:spPr>
          <a:xfrm>
            <a:off x="3684277" y="6114283"/>
            <a:ext cx="39643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Applications of Existing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Algorithms.</a:t>
            </a:r>
          </a:p>
        </p:txBody>
      </p:sp>
      <p:sp>
        <p:nvSpPr>
          <p:cNvPr id="7" name="Rectangle 6">
            <a:extLst>
              <a:ext uri="{FF2B5EF4-FFF2-40B4-BE49-F238E27FC236}">
                <a16:creationId xmlns:a16="http://schemas.microsoft.com/office/drawing/2014/main" id="{A1C26E4F-B71E-44A4-B3DE-43AB6630C893}"/>
              </a:ext>
            </a:extLst>
          </p:cNvPr>
          <p:cNvSpPr/>
          <p:nvPr/>
        </p:nvSpPr>
        <p:spPr>
          <a:xfrm>
            <a:off x="2350884" y="189719"/>
            <a:ext cx="958158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Survey on Evolutionary Neural Architecture Search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Liu et al. 2021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0399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9638-4A9D-4C5E-9E0C-80391263282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EA109B9-646D-4416-9D55-64E14891C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241" y="627676"/>
            <a:ext cx="6224803" cy="4668602"/>
          </a:xfrm>
          <a:prstGeom prst="rect">
            <a:avLst/>
          </a:prstGeom>
        </p:spPr>
      </p:pic>
      <p:sp>
        <p:nvSpPr>
          <p:cNvPr id="6" name="TextBox 5">
            <a:extLst>
              <a:ext uri="{FF2B5EF4-FFF2-40B4-BE49-F238E27FC236}">
                <a16:creationId xmlns:a16="http://schemas.microsoft.com/office/drawing/2014/main" id="{C9960DDC-F748-4B4E-94A9-B582B198DA04}"/>
              </a:ext>
            </a:extLst>
          </p:cNvPr>
          <p:cNvSpPr txBox="1"/>
          <p:nvPr/>
        </p:nvSpPr>
        <p:spPr>
          <a:xfrm>
            <a:off x="4635374" y="5676523"/>
            <a:ext cx="47626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Source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Link access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1332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4F8A6B-0C84-4518-AA88-F4DD7A2F3C19}"/>
              </a:ext>
            </a:extLst>
          </p:cNvPr>
          <p:cNvPicPr>
            <a:picLocks noChangeAspect="1"/>
          </p:cNvPicPr>
          <p:nvPr/>
        </p:nvPicPr>
        <p:blipFill>
          <a:blip r:embed="rId2"/>
          <a:stretch>
            <a:fillRect/>
          </a:stretch>
        </p:blipFill>
        <p:spPr>
          <a:xfrm>
            <a:off x="905346" y="92333"/>
            <a:ext cx="10818891" cy="5402483"/>
          </a:xfrm>
          <a:prstGeom prst="rect">
            <a:avLst/>
          </a:prstGeom>
        </p:spPr>
      </p:pic>
      <p:sp>
        <p:nvSpPr>
          <p:cNvPr id="6" name="Rectangle 5">
            <a:extLst>
              <a:ext uri="{FF2B5EF4-FFF2-40B4-BE49-F238E27FC236}">
                <a16:creationId xmlns:a16="http://schemas.microsoft.com/office/drawing/2014/main" id="{96B163B0-EB35-4860-B50F-E89D409CEB7A}"/>
              </a:ext>
            </a:extLst>
          </p:cNvPr>
          <p:cNvSpPr/>
          <p:nvPr/>
        </p:nvSpPr>
        <p:spPr>
          <a:xfrm>
            <a:off x="253496" y="5934670"/>
            <a:ext cx="1193850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Figure : Architectures of overall model and cells. From left to right: outline of the overall model [54] and diagrams for the cell architectures discovered by evolution: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AmoebaNet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AmoebaNet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 and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AmoebaNet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 The three normal cells are on the top row and the three reduction cells are on the bottom row</a:t>
            </a:r>
          </a:p>
        </p:txBody>
      </p:sp>
      <p:sp>
        <p:nvSpPr>
          <p:cNvPr id="7" name="Rectangle 6">
            <a:extLst>
              <a:ext uri="{FF2B5EF4-FFF2-40B4-BE49-F238E27FC236}">
                <a16:creationId xmlns:a16="http://schemas.microsoft.com/office/drawing/2014/main" id="{82B98AC5-086A-48CF-A998-015A579C8703}"/>
              </a:ext>
            </a:extLst>
          </p:cNvPr>
          <p:cNvSpPr/>
          <p:nvPr/>
        </p:nvSpPr>
        <p:spPr>
          <a:xfrm>
            <a:off x="4864830" y="5494816"/>
            <a:ext cx="74308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Regularized Evolution for Image Classifier Architecture Search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Real et al. 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4646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D51E-D3F7-466D-8020-3A01DEC7DA07}"/>
              </a:ext>
            </a:extLst>
          </p:cNvPr>
          <p:cNvSpPr>
            <a:spLocks noGrp="1"/>
          </p:cNvSpPr>
          <p:nvPr>
            <p:ph type="title"/>
          </p:nvPr>
        </p:nvSpPr>
        <p:spPr/>
        <p:txBody>
          <a:bodyPr/>
          <a:lstStyle/>
          <a:p>
            <a:r>
              <a:rPr lang="en-US" dirty="0"/>
              <a:t>Evolutionary computation </a:t>
            </a:r>
            <a:r>
              <a:rPr lang="en-US" dirty="0" err="1"/>
              <a:t>Requirment</a:t>
            </a:r>
            <a:endParaRPr lang="en-US" dirty="0"/>
          </a:p>
        </p:txBody>
      </p:sp>
      <p:pic>
        <p:nvPicPr>
          <p:cNvPr id="4" name="Picture 3">
            <a:extLst>
              <a:ext uri="{FF2B5EF4-FFF2-40B4-BE49-F238E27FC236}">
                <a16:creationId xmlns:a16="http://schemas.microsoft.com/office/drawing/2014/main" id="{8A1C0D31-DE9F-4CB7-B383-8BE5BD6B975D}"/>
              </a:ext>
            </a:extLst>
          </p:cNvPr>
          <p:cNvPicPr>
            <a:picLocks noChangeAspect="1"/>
          </p:cNvPicPr>
          <p:nvPr/>
        </p:nvPicPr>
        <p:blipFill>
          <a:blip r:embed="rId2"/>
          <a:stretch>
            <a:fillRect/>
          </a:stretch>
        </p:blipFill>
        <p:spPr>
          <a:xfrm>
            <a:off x="1074576" y="1618924"/>
            <a:ext cx="10279224" cy="4768794"/>
          </a:xfrm>
          <a:prstGeom prst="rect">
            <a:avLst/>
          </a:prstGeom>
        </p:spPr>
      </p:pic>
    </p:spTree>
    <p:extLst>
      <p:ext uri="{BB962C8B-B14F-4D97-AF65-F5344CB8AC3E}">
        <p14:creationId xmlns:p14="http://schemas.microsoft.com/office/powerpoint/2010/main" val="6874149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E2564-732E-4CC5-A5D8-03C73C86A54B}"/>
              </a:ext>
            </a:extLst>
          </p:cNvPr>
          <p:cNvSpPr>
            <a:spLocks noGrp="1"/>
          </p:cNvSpPr>
          <p:nvPr>
            <p:ph type="title"/>
          </p:nvPr>
        </p:nvSpPr>
        <p:spPr/>
        <p:txBody>
          <a:bodyPr>
            <a:normAutofit fontScale="90000"/>
          </a:bodyPr>
          <a:lstStyle/>
          <a:p>
            <a:r>
              <a:rPr lang="en-US" dirty="0"/>
              <a:t>Comparing benchmark (Random Search – Reinforcement learning – Evolutionary so search method</a:t>
            </a:r>
          </a:p>
        </p:txBody>
      </p:sp>
      <p:pic>
        <p:nvPicPr>
          <p:cNvPr id="4" name="Picture 3">
            <a:extLst>
              <a:ext uri="{FF2B5EF4-FFF2-40B4-BE49-F238E27FC236}">
                <a16:creationId xmlns:a16="http://schemas.microsoft.com/office/drawing/2014/main" id="{3568267F-A690-42F2-8A43-079800C779A8}"/>
              </a:ext>
            </a:extLst>
          </p:cNvPr>
          <p:cNvPicPr>
            <a:picLocks noChangeAspect="1"/>
          </p:cNvPicPr>
          <p:nvPr/>
        </p:nvPicPr>
        <p:blipFill>
          <a:blip r:embed="rId2"/>
          <a:stretch>
            <a:fillRect/>
          </a:stretch>
        </p:blipFill>
        <p:spPr>
          <a:xfrm>
            <a:off x="2920481" y="1987649"/>
            <a:ext cx="6055568" cy="3840520"/>
          </a:xfrm>
          <a:prstGeom prst="rect">
            <a:avLst/>
          </a:prstGeom>
        </p:spPr>
      </p:pic>
    </p:spTree>
    <p:extLst>
      <p:ext uri="{BB962C8B-B14F-4D97-AF65-F5344CB8AC3E}">
        <p14:creationId xmlns:p14="http://schemas.microsoft.com/office/powerpoint/2010/main" val="11669986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5645-09C5-4EBC-BB70-ED7A91822FB3}"/>
              </a:ext>
            </a:extLst>
          </p:cNvPr>
          <p:cNvSpPr>
            <a:spLocks noGrp="1"/>
          </p:cNvSpPr>
          <p:nvPr>
            <p:ph type="title"/>
          </p:nvPr>
        </p:nvSpPr>
        <p:spPr>
          <a:xfrm>
            <a:off x="838200" y="2669786"/>
            <a:ext cx="10515600" cy="1325563"/>
          </a:xfrm>
        </p:spPr>
        <p:txBody>
          <a:bodyPr/>
          <a:lstStyle/>
          <a:p>
            <a:pPr algn="ctr"/>
            <a:r>
              <a:rPr lang="en-US" dirty="0"/>
              <a:t>Working and Evaluating with all Candidates in my </a:t>
            </a:r>
            <a:r>
              <a:rPr lang="en-US" b="1" dirty="0">
                <a:solidFill>
                  <a:srgbClr val="FF0000"/>
                </a:solidFill>
              </a:rPr>
              <a:t>Search spaces Define Above</a:t>
            </a:r>
          </a:p>
        </p:txBody>
      </p:sp>
    </p:spTree>
    <p:extLst>
      <p:ext uri="{BB962C8B-B14F-4D97-AF65-F5344CB8AC3E}">
        <p14:creationId xmlns:p14="http://schemas.microsoft.com/office/powerpoint/2010/main" val="27169414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1D369-6E43-43D4-9C32-9A443054341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3A52E5B-D497-41EA-BE1E-FD683ECE3487}"/>
              </a:ext>
            </a:extLst>
          </p:cNvPr>
          <p:cNvPicPr>
            <a:picLocks noChangeAspect="1"/>
          </p:cNvPicPr>
          <p:nvPr/>
        </p:nvPicPr>
        <p:blipFill>
          <a:blip r:embed="rId2"/>
          <a:stretch>
            <a:fillRect/>
          </a:stretch>
        </p:blipFill>
        <p:spPr>
          <a:xfrm>
            <a:off x="1178560" y="1606049"/>
            <a:ext cx="10048966" cy="4886826"/>
          </a:xfrm>
          <a:prstGeom prst="rect">
            <a:avLst/>
          </a:prstGeom>
        </p:spPr>
      </p:pic>
    </p:spTree>
    <p:extLst>
      <p:ext uri="{BB962C8B-B14F-4D97-AF65-F5344CB8AC3E}">
        <p14:creationId xmlns:p14="http://schemas.microsoft.com/office/powerpoint/2010/main" val="23408143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B4DF-7C4E-4C2D-8A24-702586685646}"/>
              </a:ext>
            </a:extLst>
          </p:cNvPr>
          <p:cNvSpPr>
            <a:spLocks noGrp="1"/>
          </p:cNvSpPr>
          <p:nvPr>
            <p:ph type="title"/>
          </p:nvPr>
        </p:nvSpPr>
        <p:spPr>
          <a:xfrm>
            <a:off x="702398" y="2592278"/>
            <a:ext cx="10515600" cy="1325563"/>
          </a:xfrm>
        </p:spPr>
        <p:txBody>
          <a:bodyPr/>
          <a:lstStyle/>
          <a:p>
            <a:pPr algn="ctr"/>
            <a:r>
              <a:rPr lang="en-US" dirty="0"/>
              <a:t>Bayesian Optimization</a:t>
            </a:r>
          </a:p>
        </p:txBody>
      </p:sp>
    </p:spTree>
    <p:extLst>
      <p:ext uri="{BB962C8B-B14F-4D97-AF65-F5344CB8AC3E}">
        <p14:creationId xmlns:p14="http://schemas.microsoft.com/office/powerpoint/2010/main" val="3957477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06B4D5-BC26-4D55-870D-E7FFE84F2EEE}"/>
              </a:ext>
            </a:extLst>
          </p:cNvPr>
          <p:cNvSpPr txBox="1"/>
          <p:nvPr/>
        </p:nvSpPr>
        <p:spPr>
          <a:xfrm>
            <a:off x="2820264" y="2844225"/>
            <a:ext cx="723813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panose="020F0502020204030204"/>
                <a:ea typeface="+mn-ea"/>
                <a:cs typeface="+mn-cs"/>
              </a:rPr>
              <a:t>1. Sequential Layers-Wise Operations</a:t>
            </a:r>
          </a:p>
        </p:txBody>
      </p:sp>
    </p:spTree>
    <p:extLst>
      <p:ext uri="{BB962C8B-B14F-4D97-AF65-F5344CB8AC3E}">
        <p14:creationId xmlns:p14="http://schemas.microsoft.com/office/powerpoint/2010/main" val="27715258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03B8-6B7B-47CF-BEFE-1EABC7E82A16}"/>
              </a:ext>
            </a:extLst>
          </p:cNvPr>
          <p:cNvSpPr>
            <a:spLocks noGrp="1"/>
          </p:cNvSpPr>
          <p:nvPr>
            <p:ph type="title"/>
          </p:nvPr>
        </p:nvSpPr>
        <p:spPr>
          <a:xfrm>
            <a:off x="306155" y="0"/>
            <a:ext cx="10515600" cy="1325563"/>
          </a:xfrm>
        </p:spPr>
        <p:txBody>
          <a:bodyPr/>
          <a:lstStyle/>
          <a:p>
            <a:r>
              <a:rPr lang="en-US" dirty="0"/>
              <a:t>Bayesian Optimization</a:t>
            </a:r>
          </a:p>
        </p:txBody>
      </p:sp>
      <p:sp>
        <p:nvSpPr>
          <p:cNvPr id="3" name="Content Placeholder 2">
            <a:extLst>
              <a:ext uri="{FF2B5EF4-FFF2-40B4-BE49-F238E27FC236}">
                <a16:creationId xmlns:a16="http://schemas.microsoft.com/office/drawing/2014/main" id="{6B09BC0C-B873-4812-BD35-508CC0D066E6}"/>
              </a:ext>
            </a:extLst>
          </p:cNvPr>
          <p:cNvSpPr>
            <a:spLocks noGrp="1"/>
          </p:cNvSpPr>
          <p:nvPr>
            <p:ph idx="1"/>
          </p:nvPr>
        </p:nvSpPr>
        <p:spPr>
          <a:xfrm>
            <a:off x="216837" y="1371508"/>
            <a:ext cx="11758326" cy="4701059"/>
          </a:xfrm>
        </p:spPr>
        <p:txBody>
          <a:bodyPr>
            <a:normAutofit/>
          </a:bodyPr>
          <a:lstStyle/>
          <a:p>
            <a:pPr marL="0" indent="0">
              <a:buNone/>
            </a:pPr>
            <a:r>
              <a:rPr lang="en-US" dirty="0"/>
              <a:t>Terminology</a:t>
            </a:r>
          </a:p>
          <a:p>
            <a:pPr marL="0" indent="0">
              <a:lnSpc>
                <a:spcPct val="150000"/>
              </a:lnSpc>
              <a:buNone/>
            </a:pPr>
            <a:r>
              <a:rPr lang="en-US" dirty="0"/>
              <a:t>Bayesian Optimization is </a:t>
            </a:r>
            <a:r>
              <a:rPr lang="en-US" b="1" dirty="0"/>
              <a:t>sequential model-base optimization -&gt; </a:t>
            </a:r>
            <a:r>
              <a:rPr lang="en-US" dirty="0"/>
              <a:t>The result from the previous iterations to decide the next hyperparameter values candidate. </a:t>
            </a:r>
          </a:p>
          <a:p>
            <a:pPr marL="0" indent="0">
              <a:lnSpc>
                <a:spcPct val="150000"/>
              </a:lnSpc>
              <a:buNone/>
            </a:pPr>
            <a:r>
              <a:rPr lang="en-US" dirty="0"/>
              <a:t> -&gt; Instead </a:t>
            </a:r>
            <a:r>
              <a:rPr lang="en-US" b="1" dirty="0"/>
              <a:t>Blindly searching </a:t>
            </a:r>
            <a:r>
              <a:rPr lang="en-US" dirty="0"/>
              <a:t>the hyperparameter in search space like (Random Search, Grid Search)-&gt; This method use prior knowledge to pick the next set hyperparameter values, which will improve the model performance. </a:t>
            </a:r>
          </a:p>
          <a:p>
            <a:pPr marL="0" indent="0">
              <a:lnSpc>
                <a:spcPct val="150000"/>
              </a:lnSpc>
              <a:buNone/>
            </a:pPr>
            <a:r>
              <a:rPr lang="en-US" dirty="0"/>
              <a:t>-&gt; Iteratively repeat this process until we reach optimal value.</a:t>
            </a:r>
          </a:p>
        </p:txBody>
      </p:sp>
    </p:spTree>
    <p:extLst>
      <p:ext uri="{BB962C8B-B14F-4D97-AF65-F5344CB8AC3E}">
        <p14:creationId xmlns:p14="http://schemas.microsoft.com/office/powerpoint/2010/main" val="28697076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C9CAF1B-4457-45D2-BEA7-C987D0799956}"/>
              </a:ext>
            </a:extLst>
          </p:cNvPr>
          <p:cNvSpPr/>
          <p:nvPr/>
        </p:nvSpPr>
        <p:spPr>
          <a:xfrm>
            <a:off x="488887" y="1421394"/>
            <a:ext cx="3720974" cy="419175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16CA187-3678-476A-96B4-51F3C854B9E0}"/>
              </a:ext>
            </a:extLst>
          </p:cNvPr>
          <p:cNvSpPr/>
          <p:nvPr/>
        </p:nvSpPr>
        <p:spPr>
          <a:xfrm>
            <a:off x="1403287" y="341315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5B61BD42-F75D-4B8A-9DA3-B2F3DE39B5EC}"/>
              </a:ext>
            </a:extLst>
          </p:cNvPr>
          <p:cNvCxnSpPr/>
          <p:nvPr/>
        </p:nvCxnSpPr>
        <p:spPr>
          <a:xfrm flipV="1">
            <a:off x="1493821" y="2869949"/>
            <a:ext cx="289712" cy="46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307E7D-2E8F-4CF5-88BC-235951E960DB}"/>
              </a:ext>
            </a:extLst>
          </p:cNvPr>
          <p:cNvCxnSpPr/>
          <p:nvPr/>
        </p:nvCxnSpPr>
        <p:spPr>
          <a:xfrm>
            <a:off x="1584356" y="3605542"/>
            <a:ext cx="39835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0CF403-4C4F-4EBD-B21A-0D55DD0726E7}"/>
              </a:ext>
            </a:extLst>
          </p:cNvPr>
          <p:cNvCxnSpPr/>
          <p:nvPr/>
        </p:nvCxnSpPr>
        <p:spPr>
          <a:xfrm flipH="1">
            <a:off x="1149790" y="3621386"/>
            <a:ext cx="253497" cy="67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DB51D0-23D9-4D9C-BF0D-8A5A9DB26800}"/>
              </a:ext>
            </a:extLst>
          </p:cNvPr>
          <p:cNvCxnSpPr>
            <a:cxnSpLocks/>
          </p:cNvCxnSpPr>
          <p:nvPr/>
        </p:nvCxnSpPr>
        <p:spPr>
          <a:xfrm flipV="1">
            <a:off x="1665838" y="3309608"/>
            <a:ext cx="633742" cy="13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FC48654-9339-4D1F-8F1A-57BF3F75CBD6}"/>
              </a:ext>
            </a:extLst>
          </p:cNvPr>
          <p:cNvSpPr/>
          <p:nvPr/>
        </p:nvSpPr>
        <p:spPr>
          <a:xfrm>
            <a:off x="1951022" y="266567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9AA654FE-B326-4ED2-85E7-063F3AC09C97}"/>
              </a:ext>
            </a:extLst>
          </p:cNvPr>
          <p:cNvSpPr/>
          <p:nvPr/>
        </p:nvSpPr>
        <p:spPr>
          <a:xfrm>
            <a:off x="4517679" y="3573288"/>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558DD2D4-711A-446F-A949-9176E31DCE1A}"/>
              </a:ext>
            </a:extLst>
          </p:cNvPr>
          <p:cNvSpPr txBox="1"/>
          <p:nvPr/>
        </p:nvSpPr>
        <p:spPr>
          <a:xfrm>
            <a:off x="1493821" y="4589720"/>
            <a:ext cx="14530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Search Space</a:t>
            </a:r>
          </a:p>
        </p:txBody>
      </p:sp>
      <p:sp>
        <p:nvSpPr>
          <p:cNvPr id="19" name="Title 1">
            <a:extLst>
              <a:ext uri="{FF2B5EF4-FFF2-40B4-BE49-F238E27FC236}">
                <a16:creationId xmlns:a16="http://schemas.microsoft.com/office/drawing/2014/main" id="{52D803AA-61EE-45F3-8D9D-2296D5C85648}"/>
              </a:ext>
            </a:extLst>
          </p:cNvPr>
          <p:cNvSpPr>
            <a:spLocks noGrp="1"/>
          </p:cNvSpPr>
          <p:nvPr>
            <p:ph type="title"/>
          </p:nvPr>
        </p:nvSpPr>
        <p:spPr>
          <a:xfrm>
            <a:off x="306155" y="1"/>
            <a:ext cx="10515600" cy="746910"/>
          </a:xfrm>
        </p:spPr>
        <p:txBody>
          <a:bodyPr/>
          <a:lstStyle/>
          <a:p>
            <a:pPr algn="ctr"/>
            <a:r>
              <a:rPr lang="en-US" dirty="0"/>
              <a:t>Bayesian Optimization Concept</a:t>
            </a:r>
          </a:p>
        </p:txBody>
      </p:sp>
      <p:sp>
        <p:nvSpPr>
          <p:cNvPr id="21" name="Rectangle: Rounded Corners 20">
            <a:extLst>
              <a:ext uri="{FF2B5EF4-FFF2-40B4-BE49-F238E27FC236}">
                <a16:creationId xmlns:a16="http://schemas.microsoft.com/office/drawing/2014/main" id="{5256D197-D943-4230-A449-32282B639012}"/>
              </a:ext>
            </a:extLst>
          </p:cNvPr>
          <p:cNvSpPr/>
          <p:nvPr/>
        </p:nvSpPr>
        <p:spPr>
          <a:xfrm>
            <a:off x="6085438" y="3003116"/>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Tree>
    <p:extLst>
      <p:ext uri="{BB962C8B-B14F-4D97-AF65-F5344CB8AC3E}">
        <p14:creationId xmlns:p14="http://schemas.microsoft.com/office/powerpoint/2010/main" val="1376217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C9CAF1B-4457-45D2-BEA7-C987D0799956}"/>
              </a:ext>
            </a:extLst>
          </p:cNvPr>
          <p:cNvSpPr/>
          <p:nvPr/>
        </p:nvSpPr>
        <p:spPr>
          <a:xfrm>
            <a:off x="488887" y="1421394"/>
            <a:ext cx="3720974" cy="419175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16CA187-3678-476A-96B4-51F3C854B9E0}"/>
              </a:ext>
            </a:extLst>
          </p:cNvPr>
          <p:cNvSpPr/>
          <p:nvPr/>
        </p:nvSpPr>
        <p:spPr>
          <a:xfrm>
            <a:off x="1403287" y="341315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5B61BD42-F75D-4B8A-9DA3-B2F3DE39B5EC}"/>
              </a:ext>
            </a:extLst>
          </p:cNvPr>
          <p:cNvCxnSpPr/>
          <p:nvPr/>
        </p:nvCxnSpPr>
        <p:spPr>
          <a:xfrm flipV="1">
            <a:off x="1493821" y="2869949"/>
            <a:ext cx="289712" cy="46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307E7D-2E8F-4CF5-88BC-235951E960DB}"/>
              </a:ext>
            </a:extLst>
          </p:cNvPr>
          <p:cNvCxnSpPr/>
          <p:nvPr/>
        </p:nvCxnSpPr>
        <p:spPr>
          <a:xfrm>
            <a:off x="1584356" y="3605542"/>
            <a:ext cx="39835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0CF403-4C4F-4EBD-B21A-0D55DD0726E7}"/>
              </a:ext>
            </a:extLst>
          </p:cNvPr>
          <p:cNvCxnSpPr/>
          <p:nvPr/>
        </p:nvCxnSpPr>
        <p:spPr>
          <a:xfrm flipH="1">
            <a:off x="1149790" y="3621386"/>
            <a:ext cx="253497" cy="67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DB51D0-23D9-4D9C-BF0D-8A5A9DB26800}"/>
              </a:ext>
            </a:extLst>
          </p:cNvPr>
          <p:cNvCxnSpPr>
            <a:cxnSpLocks/>
          </p:cNvCxnSpPr>
          <p:nvPr/>
        </p:nvCxnSpPr>
        <p:spPr>
          <a:xfrm flipV="1">
            <a:off x="1665838" y="3309608"/>
            <a:ext cx="633742" cy="13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FC48654-9339-4D1F-8F1A-57BF3F75CBD6}"/>
              </a:ext>
            </a:extLst>
          </p:cNvPr>
          <p:cNvSpPr/>
          <p:nvPr/>
        </p:nvSpPr>
        <p:spPr>
          <a:xfrm>
            <a:off x="1951022" y="266567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9AA654FE-B326-4ED2-85E7-063F3AC09C97}"/>
              </a:ext>
            </a:extLst>
          </p:cNvPr>
          <p:cNvSpPr/>
          <p:nvPr/>
        </p:nvSpPr>
        <p:spPr>
          <a:xfrm>
            <a:off x="4278517" y="3641471"/>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8B90351C-9FC8-4BFA-B105-8C6B5B165F78}"/>
              </a:ext>
            </a:extLst>
          </p:cNvPr>
          <p:cNvSpPr/>
          <p:nvPr/>
        </p:nvSpPr>
        <p:spPr>
          <a:xfrm>
            <a:off x="6053753" y="1762865"/>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18" name="TextBox 17">
            <a:extLst>
              <a:ext uri="{FF2B5EF4-FFF2-40B4-BE49-F238E27FC236}">
                <a16:creationId xmlns:a16="http://schemas.microsoft.com/office/drawing/2014/main" id="{558DD2D4-711A-446F-A949-9176E31DCE1A}"/>
              </a:ext>
            </a:extLst>
          </p:cNvPr>
          <p:cNvSpPr txBox="1"/>
          <p:nvPr/>
        </p:nvSpPr>
        <p:spPr>
          <a:xfrm>
            <a:off x="1493821" y="4589720"/>
            <a:ext cx="14530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Search Space</a:t>
            </a:r>
          </a:p>
        </p:txBody>
      </p:sp>
      <p:sp>
        <p:nvSpPr>
          <p:cNvPr id="21" name="Oval 20">
            <a:extLst>
              <a:ext uri="{FF2B5EF4-FFF2-40B4-BE49-F238E27FC236}">
                <a16:creationId xmlns:a16="http://schemas.microsoft.com/office/drawing/2014/main" id="{F17ACAA1-5F76-4BB9-86D8-CB3B3C1AA4F6}"/>
              </a:ext>
            </a:extLst>
          </p:cNvPr>
          <p:cNvSpPr/>
          <p:nvPr/>
        </p:nvSpPr>
        <p:spPr>
          <a:xfrm>
            <a:off x="2096632" y="3831508"/>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A5C0759F-B820-43DB-AC0C-11A2A86E4642}"/>
              </a:ext>
            </a:extLst>
          </p:cNvPr>
          <p:cNvSpPr/>
          <p:nvPr/>
        </p:nvSpPr>
        <p:spPr>
          <a:xfrm>
            <a:off x="1285592" y="418334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4CE9A830-8952-4D40-864F-9C9D20A04CAC}"/>
              </a:ext>
            </a:extLst>
          </p:cNvPr>
          <p:cNvSpPr/>
          <p:nvPr/>
        </p:nvSpPr>
        <p:spPr>
          <a:xfrm>
            <a:off x="2448962" y="334991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itle 1">
            <a:extLst>
              <a:ext uri="{FF2B5EF4-FFF2-40B4-BE49-F238E27FC236}">
                <a16:creationId xmlns:a16="http://schemas.microsoft.com/office/drawing/2014/main" id="{B0B27D7D-EB88-45B9-B7BD-227DDE15E0B4}"/>
              </a:ext>
            </a:extLst>
          </p:cNvPr>
          <p:cNvSpPr>
            <a:spLocks noGrp="1"/>
          </p:cNvSpPr>
          <p:nvPr>
            <p:ph type="title"/>
          </p:nvPr>
        </p:nvSpPr>
        <p:spPr>
          <a:xfrm>
            <a:off x="306155" y="1"/>
            <a:ext cx="10515600" cy="746910"/>
          </a:xfrm>
        </p:spPr>
        <p:txBody>
          <a:bodyPr/>
          <a:lstStyle/>
          <a:p>
            <a:pPr algn="ctr"/>
            <a:r>
              <a:rPr lang="en-US" dirty="0"/>
              <a:t>Bayesian Optimization Concept</a:t>
            </a:r>
          </a:p>
        </p:txBody>
      </p:sp>
      <p:sp>
        <p:nvSpPr>
          <p:cNvPr id="25" name="Rectangle: Rounded Corners 24">
            <a:extLst>
              <a:ext uri="{FF2B5EF4-FFF2-40B4-BE49-F238E27FC236}">
                <a16:creationId xmlns:a16="http://schemas.microsoft.com/office/drawing/2014/main" id="{3E908E50-6F58-4395-B6E0-DB731794915C}"/>
              </a:ext>
            </a:extLst>
          </p:cNvPr>
          <p:cNvSpPr/>
          <p:nvPr/>
        </p:nvSpPr>
        <p:spPr>
          <a:xfrm>
            <a:off x="6085438" y="3003116"/>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6" name="Rectangle: Rounded Corners 25">
            <a:extLst>
              <a:ext uri="{FF2B5EF4-FFF2-40B4-BE49-F238E27FC236}">
                <a16:creationId xmlns:a16="http://schemas.microsoft.com/office/drawing/2014/main" id="{62149862-2BD6-42A4-8AE3-E00669C7052C}"/>
              </a:ext>
            </a:extLst>
          </p:cNvPr>
          <p:cNvSpPr/>
          <p:nvPr/>
        </p:nvSpPr>
        <p:spPr>
          <a:xfrm>
            <a:off x="6096000" y="4391576"/>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7" name="Rectangle: Rounded Corners 26">
            <a:extLst>
              <a:ext uri="{FF2B5EF4-FFF2-40B4-BE49-F238E27FC236}">
                <a16:creationId xmlns:a16="http://schemas.microsoft.com/office/drawing/2014/main" id="{0E9CC9E3-A8A6-4238-B730-BB2396F7E984}"/>
              </a:ext>
            </a:extLst>
          </p:cNvPr>
          <p:cNvSpPr/>
          <p:nvPr/>
        </p:nvSpPr>
        <p:spPr>
          <a:xfrm>
            <a:off x="6096000" y="5613149"/>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Tree>
    <p:extLst>
      <p:ext uri="{BB962C8B-B14F-4D97-AF65-F5344CB8AC3E}">
        <p14:creationId xmlns:p14="http://schemas.microsoft.com/office/powerpoint/2010/main" val="42631825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C9CAF1B-4457-45D2-BEA7-C987D0799956}"/>
              </a:ext>
            </a:extLst>
          </p:cNvPr>
          <p:cNvSpPr/>
          <p:nvPr/>
        </p:nvSpPr>
        <p:spPr>
          <a:xfrm>
            <a:off x="488887" y="1421394"/>
            <a:ext cx="3720974" cy="419175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16CA187-3678-476A-96B4-51F3C854B9E0}"/>
              </a:ext>
            </a:extLst>
          </p:cNvPr>
          <p:cNvSpPr/>
          <p:nvPr/>
        </p:nvSpPr>
        <p:spPr>
          <a:xfrm>
            <a:off x="1403287" y="341315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5B61BD42-F75D-4B8A-9DA3-B2F3DE39B5EC}"/>
              </a:ext>
            </a:extLst>
          </p:cNvPr>
          <p:cNvCxnSpPr/>
          <p:nvPr/>
        </p:nvCxnSpPr>
        <p:spPr>
          <a:xfrm flipV="1">
            <a:off x="1493821" y="2869949"/>
            <a:ext cx="289712" cy="46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307E7D-2E8F-4CF5-88BC-235951E960DB}"/>
              </a:ext>
            </a:extLst>
          </p:cNvPr>
          <p:cNvCxnSpPr/>
          <p:nvPr/>
        </p:nvCxnSpPr>
        <p:spPr>
          <a:xfrm>
            <a:off x="1584356" y="3605542"/>
            <a:ext cx="39835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0CF403-4C4F-4EBD-B21A-0D55DD0726E7}"/>
              </a:ext>
            </a:extLst>
          </p:cNvPr>
          <p:cNvCxnSpPr/>
          <p:nvPr/>
        </p:nvCxnSpPr>
        <p:spPr>
          <a:xfrm flipH="1">
            <a:off x="1149790" y="3621386"/>
            <a:ext cx="253497" cy="67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DB51D0-23D9-4D9C-BF0D-8A5A9DB26800}"/>
              </a:ext>
            </a:extLst>
          </p:cNvPr>
          <p:cNvCxnSpPr>
            <a:cxnSpLocks/>
          </p:cNvCxnSpPr>
          <p:nvPr/>
        </p:nvCxnSpPr>
        <p:spPr>
          <a:xfrm flipV="1">
            <a:off x="1665838" y="3309608"/>
            <a:ext cx="633742" cy="13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FC48654-9339-4D1F-8F1A-57BF3F75CBD6}"/>
              </a:ext>
            </a:extLst>
          </p:cNvPr>
          <p:cNvSpPr/>
          <p:nvPr/>
        </p:nvSpPr>
        <p:spPr>
          <a:xfrm>
            <a:off x="1951022" y="266567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9AA654FE-B326-4ED2-85E7-063F3AC09C97}"/>
              </a:ext>
            </a:extLst>
          </p:cNvPr>
          <p:cNvSpPr/>
          <p:nvPr/>
        </p:nvSpPr>
        <p:spPr>
          <a:xfrm>
            <a:off x="4278517" y="3641471"/>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8B90351C-9FC8-4BFA-B105-8C6B5B165F78}"/>
              </a:ext>
            </a:extLst>
          </p:cNvPr>
          <p:cNvSpPr/>
          <p:nvPr/>
        </p:nvSpPr>
        <p:spPr>
          <a:xfrm>
            <a:off x="6053753" y="1762865"/>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17" name="Rectangle: Rounded Corners 16">
            <a:extLst>
              <a:ext uri="{FF2B5EF4-FFF2-40B4-BE49-F238E27FC236}">
                <a16:creationId xmlns:a16="http://schemas.microsoft.com/office/drawing/2014/main" id="{1B27F709-AEE5-459A-B940-A234B65E035E}"/>
              </a:ext>
            </a:extLst>
          </p:cNvPr>
          <p:cNvSpPr/>
          <p:nvPr/>
        </p:nvSpPr>
        <p:spPr>
          <a:xfrm>
            <a:off x="10078016" y="3231761"/>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Performance </a:t>
            </a:r>
          </a:p>
        </p:txBody>
      </p:sp>
      <p:sp>
        <p:nvSpPr>
          <p:cNvPr id="18" name="TextBox 17">
            <a:extLst>
              <a:ext uri="{FF2B5EF4-FFF2-40B4-BE49-F238E27FC236}">
                <a16:creationId xmlns:a16="http://schemas.microsoft.com/office/drawing/2014/main" id="{558DD2D4-711A-446F-A949-9176E31DCE1A}"/>
              </a:ext>
            </a:extLst>
          </p:cNvPr>
          <p:cNvSpPr txBox="1"/>
          <p:nvPr/>
        </p:nvSpPr>
        <p:spPr>
          <a:xfrm>
            <a:off x="1493821" y="4589720"/>
            <a:ext cx="14530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Search Space</a:t>
            </a:r>
          </a:p>
        </p:txBody>
      </p:sp>
      <p:sp>
        <p:nvSpPr>
          <p:cNvPr id="20" name="Arrow: Right 19">
            <a:extLst>
              <a:ext uri="{FF2B5EF4-FFF2-40B4-BE49-F238E27FC236}">
                <a16:creationId xmlns:a16="http://schemas.microsoft.com/office/drawing/2014/main" id="{79210635-968E-499B-895F-8A97F689CFBF}"/>
              </a:ext>
            </a:extLst>
          </p:cNvPr>
          <p:cNvSpPr/>
          <p:nvPr/>
        </p:nvSpPr>
        <p:spPr>
          <a:xfrm>
            <a:off x="8234881" y="3575842"/>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17ACAA1-5F76-4BB9-86D8-CB3B3C1AA4F6}"/>
              </a:ext>
            </a:extLst>
          </p:cNvPr>
          <p:cNvSpPr/>
          <p:nvPr/>
        </p:nvSpPr>
        <p:spPr>
          <a:xfrm>
            <a:off x="2096632" y="3831508"/>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A5C0759F-B820-43DB-AC0C-11A2A86E4642}"/>
              </a:ext>
            </a:extLst>
          </p:cNvPr>
          <p:cNvSpPr/>
          <p:nvPr/>
        </p:nvSpPr>
        <p:spPr>
          <a:xfrm>
            <a:off x="1285592" y="418334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4CE9A830-8952-4D40-864F-9C9D20A04CAC}"/>
              </a:ext>
            </a:extLst>
          </p:cNvPr>
          <p:cNvSpPr/>
          <p:nvPr/>
        </p:nvSpPr>
        <p:spPr>
          <a:xfrm>
            <a:off x="2448962" y="334991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itle 1">
            <a:extLst>
              <a:ext uri="{FF2B5EF4-FFF2-40B4-BE49-F238E27FC236}">
                <a16:creationId xmlns:a16="http://schemas.microsoft.com/office/drawing/2014/main" id="{B0B27D7D-EB88-45B9-B7BD-227DDE15E0B4}"/>
              </a:ext>
            </a:extLst>
          </p:cNvPr>
          <p:cNvSpPr>
            <a:spLocks noGrp="1"/>
          </p:cNvSpPr>
          <p:nvPr>
            <p:ph type="title"/>
          </p:nvPr>
        </p:nvSpPr>
        <p:spPr>
          <a:xfrm>
            <a:off x="306155" y="1"/>
            <a:ext cx="10515600" cy="746910"/>
          </a:xfrm>
        </p:spPr>
        <p:txBody>
          <a:bodyPr/>
          <a:lstStyle/>
          <a:p>
            <a:pPr algn="ctr"/>
            <a:r>
              <a:rPr lang="en-US" dirty="0"/>
              <a:t>Bayesian Optimization Concept</a:t>
            </a:r>
          </a:p>
        </p:txBody>
      </p:sp>
      <p:sp>
        <p:nvSpPr>
          <p:cNvPr id="25" name="Rectangle: Rounded Corners 24">
            <a:extLst>
              <a:ext uri="{FF2B5EF4-FFF2-40B4-BE49-F238E27FC236}">
                <a16:creationId xmlns:a16="http://schemas.microsoft.com/office/drawing/2014/main" id="{3E908E50-6F58-4395-B6E0-DB731794915C}"/>
              </a:ext>
            </a:extLst>
          </p:cNvPr>
          <p:cNvSpPr/>
          <p:nvPr/>
        </p:nvSpPr>
        <p:spPr>
          <a:xfrm>
            <a:off x="6085438" y="3003116"/>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6" name="Rectangle: Rounded Corners 25">
            <a:extLst>
              <a:ext uri="{FF2B5EF4-FFF2-40B4-BE49-F238E27FC236}">
                <a16:creationId xmlns:a16="http://schemas.microsoft.com/office/drawing/2014/main" id="{62149862-2BD6-42A4-8AE3-E00669C7052C}"/>
              </a:ext>
            </a:extLst>
          </p:cNvPr>
          <p:cNvSpPr/>
          <p:nvPr/>
        </p:nvSpPr>
        <p:spPr>
          <a:xfrm>
            <a:off x="6096000" y="4391576"/>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7" name="Rectangle: Rounded Corners 26">
            <a:extLst>
              <a:ext uri="{FF2B5EF4-FFF2-40B4-BE49-F238E27FC236}">
                <a16:creationId xmlns:a16="http://schemas.microsoft.com/office/drawing/2014/main" id="{0E9CC9E3-A8A6-4238-B730-BB2396F7E984}"/>
              </a:ext>
            </a:extLst>
          </p:cNvPr>
          <p:cNvSpPr/>
          <p:nvPr/>
        </p:nvSpPr>
        <p:spPr>
          <a:xfrm>
            <a:off x="6096000" y="5613149"/>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8" name="TextBox 27">
            <a:extLst>
              <a:ext uri="{FF2B5EF4-FFF2-40B4-BE49-F238E27FC236}">
                <a16:creationId xmlns:a16="http://schemas.microsoft.com/office/drawing/2014/main" id="{216293DC-F587-40E7-A68D-B915E59A55E4}"/>
              </a:ext>
            </a:extLst>
          </p:cNvPr>
          <p:cNvSpPr txBox="1"/>
          <p:nvPr/>
        </p:nvSpPr>
        <p:spPr>
          <a:xfrm>
            <a:off x="8082482" y="3165253"/>
            <a:ext cx="2178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Observer model</a:t>
            </a:r>
          </a:p>
        </p:txBody>
      </p:sp>
    </p:spTree>
    <p:extLst>
      <p:ext uri="{BB962C8B-B14F-4D97-AF65-F5344CB8AC3E}">
        <p14:creationId xmlns:p14="http://schemas.microsoft.com/office/powerpoint/2010/main" val="12853798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C9CAF1B-4457-45D2-BEA7-C987D0799956}"/>
              </a:ext>
            </a:extLst>
          </p:cNvPr>
          <p:cNvSpPr/>
          <p:nvPr/>
        </p:nvSpPr>
        <p:spPr>
          <a:xfrm>
            <a:off x="488887" y="1421394"/>
            <a:ext cx="3720974" cy="419175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16CA187-3678-476A-96B4-51F3C854B9E0}"/>
              </a:ext>
            </a:extLst>
          </p:cNvPr>
          <p:cNvSpPr/>
          <p:nvPr/>
        </p:nvSpPr>
        <p:spPr>
          <a:xfrm>
            <a:off x="1403287" y="341315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5B61BD42-F75D-4B8A-9DA3-B2F3DE39B5EC}"/>
              </a:ext>
            </a:extLst>
          </p:cNvPr>
          <p:cNvCxnSpPr/>
          <p:nvPr/>
        </p:nvCxnSpPr>
        <p:spPr>
          <a:xfrm flipV="1">
            <a:off x="1493821" y="2869949"/>
            <a:ext cx="289712" cy="46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307E7D-2E8F-4CF5-88BC-235951E960DB}"/>
              </a:ext>
            </a:extLst>
          </p:cNvPr>
          <p:cNvCxnSpPr/>
          <p:nvPr/>
        </p:nvCxnSpPr>
        <p:spPr>
          <a:xfrm>
            <a:off x="1584356" y="3605542"/>
            <a:ext cx="39835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0CF403-4C4F-4EBD-B21A-0D55DD0726E7}"/>
              </a:ext>
            </a:extLst>
          </p:cNvPr>
          <p:cNvCxnSpPr/>
          <p:nvPr/>
        </p:nvCxnSpPr>
        <p:spPr>
          <a:xfrm flipH="1">
            <a:off x="1149790" y="3621386"/>
            <a:ext cx="253497" cy="67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DB51D0-23D9-4D9C-BF0D-8A5A9DB26800}"/>
              </a:ext>
            </a:extLst>
          </p:cNvPr>
          <p:cNvCxnSpPr>
            <a:cxnSpLocks/>
          </p:cNvCxnSpPr>
          <p:nvPr/>
        </p:nvCxnSpPr>
        <p:spPr>
          <a:xfrm flipV="1">
            <a:off x="1665838" y="3309608"/>
            <a:ext cx="633742" cy="13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FC48654-9339-4D1F-8F1A-57BF3F75CBD6}"/>
              </a:ext>
            </a:extLst>
          </p:cNvPr>
          <p:cNvSpPr/>
          <p:nvPr/>
        </p:nvSpPr>
        <p:spPr>
          <a:xfrm>
            <a:off x="1951022" y="266567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9AA654FE-B326-4ED2-85E7-063F3AC09C97}"/>
              </a:ext>
            </a:extLst>
          </p:cNvPr>
          <p:cNvSpPr/>
          <p:nvPr/>
        </p:nvSpPr>
        <p:spPr>
          <a:xfrm>
            <a:off x="4278517" y="3641471"/>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8B90351C-9FC8-4BFA-B105-8C6B5B165F78}"/>
              </a:ext>
            </a:extLst>
          </p:cNvPr>
          <p:cNvSpPr/>
          <p:nvPr/>
        </p:nvSpPr>
        <p:spPr>
          <a:xfrm>
            <a:off x="6053753" y="1762865"/>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17" name="Rectangle: Rounded Corners 16">
            <a:extLst>
              <a:ext uri="{FF2B5EF4-FFF2-40B4-BE49-F238E27FC236}">
                <a16:creationId xmlns:a16="http://schemas.microsoft.com/office/drawing/2014/main" id="{1B27F709-AEE5-459A-B940-A234B65E035E}"/>
              </a:ext>
            </a:extLst>
          </p:cNvPr>
          <p:cNvSpPr/>
          <p:nvPr/>
        </p:nvSpPr>
        <p:spPr>
          <a:xfrm>
            <a:off x="10263612" y="3114026"/>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Performance </a:t>
            </a:r>
          </a:p>
        </p:txBody>
      </p:sp>
      <p:sp>
        <p:nvSpPr>
          <p:cNvPr id="18" name="TextBox 17">
            <a:extLst>
              <a:ext uri="{FF2B5EF4-FFF2-40B4-BE49-F238E27FC236}">
                <a16:creationId xmlns:a16="http://schemas.microsoft.com/office/drawing/2014/main" id="{558DD2D4-711A-446F-A949-9176E31DCE1A}"/>
              </a:ext>
            </a:extLst>
          </p:cNvPr>
          <p:cNvSpPr txBox="1"/>
          <p:nvPr/>
        </p:nvSpPr>
        <p:spPr>
          <a:xfrm>
            <a:off x="1493821" y="4589720"/>
            <a:ext cx="14530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Search Space</a:t>
            </a:r>
          </a:p>
        </p:txBody>
      </p:sp>
      <p:sp>
        <p:nvSpPr>
          <p:cNvPr id="20" name="Arrow: Right 19">
            <a:extLst>
              <a:ext uri="{FF2B5EF4-FFF2-40B4-BE49-F238E27FC236}">
                <a16:creationId xmlns:a16="http://schemas.microsoft.com/office/drawing/2014/main" id="{79210635-968E-499B-895F-8A97F689CFBF}"/>
              </a:ext>
            </a:extLst>
          </p:cNvPr>
          <p:cNvSpPr/>
          <p:nvPr/>
        </p:nvSpPr>
        <p:spPr>
          <a:xfrm>
            <a:off x="8458955" y="3615981"/>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17ACAA1-5F76-4BB9-86D8-CB3B3C1AA4F6}"/>
              </a:ext>
            </a:extLst>
          </p:cNvPr>
          <p:cNvSpPr/>
          <p:nvPr/>
        </p:nvSpPr>
        <p:spPr>
          <a:xfrm>
            <a:off x="2096632" y="3831508"/>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A5C0759F-B820-43DB-AC0C-11A2A86E4642}"/>
              </a:ext>
            </a:extLst>
          </p:cNvPr>
          <p:cNvSpPr/>
          <p:nvPr/>
        </p:nvSpPr>
        <p:spPr>
          <a:xfrm>
            <a:off x="1285592" y="418334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4CE9A830-8952-4D40-864F-9C9D20A04CAC}"/>
              </a:ext>
            </a:extLst>
          </p:cNvPr>
          <p:cNvSpPr/>
          <p:nvPr/>
        </p:nvSpPr>
        <p:spPr>
          <a:xfrm>
            <a:off x="2448962" y="334991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itle 1">
            <a:extLst>
              <a:ext uri="{FF2B5EF4-FFF2-40B4-BE49-F238E27FC236}">
                <a16:creationId xmlns:a16="http://schemas.microsoft.com/office/drawing/2014/main" id="{B0B27D7D-EB88-45B9-B7BD-227DDE15E0B4}"/>
              </a:ext>
            </a:extLst>
          </p:cNvPr>
          <p:cNvSpPr>
            <a:spLocks noGrp="1"/>
          </p:cNvSpPr>
          <p:nvPr>
            <p:ph type="title"/>
          </p:nvPr>
        </p:nvSpPr>
        <p:spPr>
          <a:xfrm>
            <a:off x="306155" y="1"/>
            <a:ext cx="10515600" cy="746910"/>
          </a:xfrm>
        </p:spPr>
        <p:txBody>
          <a:bodyPr/>
          <a:lstStyle/>
          <a:p>
            <a:pPr algn="ctr"/>
            <a:r>
              <a:rPr lang="en-US" dirty="0"/>
              <a:t>Bayesian Optimization Concept</a:t>
            </a:r>
          </a:p>
        </p:txBody>
      </p:sp>
      <p:sp>
        <p:nvSpPr>
          <p:cNvPr id="25" name="Rectangle: Rounded Corners 24">
            <a:extLst>
              <a:ext uri="{FF2B5EF4-FFF2-40B4-BE49-F238E27FC236}">
                <a16:creationId xmlns:a16="http://schemas.microsoft.com/office/drawing/2014/main" id="{3E908E50-6F58-4395-B6E0-DB731794915C}"/>
              </a:ext>
            </a:extLst>
          </p:cNvPr>
          <p:cNvSpPr/>
          <p:nvPr/>
        </p:nvSpPr>
        <p:spPr>
          <a:xfrm>
            <a:off x="6085438" y="3003116"/>
            <a:ext cx="1928388" cy="93250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6" name="Rectangle: Rounded Corners 25">
            <a:extLst>
              <a:ext uri="{FF2B5EF4-FFF2-40B4-BE49-F238E27FC236}">
                <a16:creationId xmlns:a16="http://schemas.microsoft.com/office/drawing/2014/main" id="{62149862-2BD6-42A4-8AE3-E00669C7052C}"/>
              </a:ext>
            </a:extLst>
          </p:cNvPr>
          <p:cNvSpPr/>
          <p:nvPr/>
        </p:nvSpPr>
        <p:spPr>
          <a:xfrm>
            <a:off x="6096000" y="4391576"/>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7" name="Rectangle: Rounded Corners 26">
            <a:extLst>
              <a:ext uri="{FF2B5EF4-FFF2-40B4-BE49-F238E27FC236}">
                <a16:creationId xmlns:a16="http://schemas.microsoft.com/office/drawing/2014/main" id="{0E9CC9E3-A8A6-4238-B730-BB2396F7E984}"/>
              </a:ext>
            </a:extLst>
          </p:cNvPr>
          <p:cNvSpPr/>
          <p:nvPr/>
        </p:nvSpPr>
        <p:spPr>
          <a:xfrm>
            <a:off x="6096000" y="5613149"/>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9" name="TextBox 28">
            <a:extLst>
              <a:ext uri="{FF2B5EF4-FFF2-40B4-BE49-F238E27FC236}">
                <a16:creationId xmlns:a16="http://schemas.microsoft.com/office/drawing/2014/main" id="{9F360AE2-61C2-4D5C-81C1-D806D873F53B}"/>
              </a:ext>
            </a:extLst>
          </p:cNvPr>
          <p:cNvSpPr txBox="1"/>
          <p:nvPr/>
        </p:nvSpPr>
        <p:spPr>
          <a:xfrm>
            <a:off x="8348080" y="3171221"/>
            <a:ext cx="2178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Observer model</a:t>
            </a:r>
          </a:p>
        </p:txBody>
      </p:sp>
      <p:sp>
        <p:nvSpPr>
          <p:cNvPr id="30" name="Arrow: Curved Down 29">
            <a:extLst>
              <a:ext uri="{FF2B5EF4-FFF2-40B4-BE49-F238E27FC236}">
                <a16:creationId xmlns:a16="http://schemas.microsoft.com/office/drawing/2014/main" id="{B9BD0F3C-D321-4ED1-B4E0-29C0C718520E}"/>
              </a:ext>
            </a:extLst>
          </p:cNvPr>
          <p:cNvSpPr/>
          <p:nvPr/>
        </p:nvSpPr>
        <p:spPr>
          <a:xfrm rot="10800000">
            <a:off x="8039139" y="4054155"/>
            <a:ext cx="2357535" cy="4907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5B06F0B8-355E-4DE2-86FE-487788502471}"/>
              </a:ext>
            </a:extLst>
          </p:cNvPr>
          <p:cNvSpPr txBox="1"/>
          <p:nvPr/>
        </p:nvSpPr>
        <p:spPr>
          <a:xfrm>
            <a:off x="8643673" y="4774269"/>
            <a:ext cx="2178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Updated model</a:t>
            </a:r>
          </a:p>
        </p:txBody>
      </p:sp>
      <p:sp>
        <p:nvSpPr>
          <p:cNvPr id="32" name="TextBox 31">
            <a:extLst>
              <a:ext uri="{FF2B5EF4-FFF2-40B4-BE49-F238E27FC236}">
                <a16:creationId xmlns:a16="http://schemas.microsoft.com/office/drawing/2014/main" id="{16EF5267-959E-4B75-95CD-DE7B5D337F15}"/>
              </a:ext>
            </a:extLst>
          </p:cNvPr>
          <p:cNvSpPr txBox="1"/>
          <p:nvPr/>
        </p:nvSpPr>
        <p:spPr>
          <a:xfrm>
            <a:off x="10138764" y="2546783"/>
            <a:ext cx="21780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Best Model performance</a:t>
            </a:r>
          </a:p>
        </p:txBody>
      </p:sp>
    </p:spTree>
    <p:extLst>
      <p:ext uri="{BB962C8B-B14F-4D97-AF65-F5344CB8AC3E}">
        <p14:creationId xmlns:p14="http://schemas.microsoft.com/office/powerpoint/2010/main" val="3683036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C9CAF1B-4457-45D2-BEA7-C987D0799956}"/>
              </a:ext>
            </a:extLst>
          </p:cNvPr>
          <p:cNvSpPr/>
          <p:nvPr/>
        </p:nvSpPr>
        <p:spPr>
          <a:xfrm>
            <a:off x="488887" y="1421394"/>
            <a:ext cx="3720974" cy="419175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16CA187-3678-476A-96B4-51F3C854B9E0}"/>
              </a:ext>
            </a:extLst>
          </p:cNvPr>
          <p:cNvSpPr/>
          <p:nvPr/>
        </p:nvSpPr>
        <p:spPr>
          <a:xfrm>
            <a:off x="1403287" y="341315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5B61BD42-F75D-4B8A-9DA3-B2F3DE39B5EC}"/>
              </a:ext>
            </a:extLst>
          </p:cNvPr>
          <p:cNvCxnSpPr/>
          <p:nvPr/>
        </p:nvCxnSpPr>
        <p:spPr>
          <a:xfrm flipV="1">
            <a:off x="1493821" y="2869949"/>
            <a:ext cx="289712" cy="46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307E7D-2E8F-4CF5-88BC-235951E960DB}"/>
              </a:ext>
            </a:extLst>
          </p:cNvPr>
          <p:cNvCxnSpPr/>
          <p:nvPr/>
        </p:nvCxnSpPr>
        <p:spPr>
          <a:xfrm>
            <a:off x="1584356" y="3605542"/>
            <a:ext cx="39835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0CF403-4C4F-4EBD-B21A-0D55DD0726E7}"/>
              </a:ext>
            </a:extLst>
          </p:cNvPr>
          <p:cNvCxnSpPr/>
          <p:nvPr/>
        </p:nvCxnSpPr>
        <p:spPr>
          <a:xfrm flipH="1">
            <a:off x="1149790" y="3621386"/>
            <a:ext cx="253497" cy="67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DB51D0-23D9-4D9C-BF0D-8A5A9DB26800}"/>
              </a:ext>
            </a:extLst>
          </p:cNvPr>
          <p:cNvCxnSpPr>
            <a:cxnSpLocks/>
          </p:cNvCxnSpPr>
          <p:nvPr/>
        </p:nvCxnSpPr>
        <p:spPr>
          <a:xfrm flipV="1">
            <a:off x="1665838" y="3309608"/>
            <a:ext cx="633742" cy="13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FC48654-9339-4D1F-8F1A-57BF3F75CBD6}"/>
              </a:ext>
            </a:extLst>
          </p:cNvPr>
          <p:cNvSpPr/>
          <p:nvPr/>
        </p:nvSpPr>
        <p:spPr>
          <a:xfrm>
            <a:off x="1951022" y="266567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9AA654FE-B326-4ED2-85E7-063F3AC09C97}"/>
              </a:ext>
            </a:extLst>
          </p:cNvPr>
          <p:cNvSpPr/>
          <p:nvPr/>
        </p:nvSpPr>
        <p:spPr>
          <a:xfrm>
            <a:off x="4517679" y="3573288"/>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8B90351C-9FC8-4BFA-B105-8C6B5B165F78}"/>
              </a:ext>
            </a:extLst>
          </p:cNvPr>
          <p:cNvSpPr/>
          <p:nvPr/>
        </p:nvSpPr>
        <p:spPr>
          <a:xfrm>
            <a:off x="6237838" y="3211432"/>
            <a:ext cx="1928388" cy="93250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17" name="Rectangle: Rounded Corners 16">
            <a:extLst>
              <a:ext uri="{FF2B5EF4-FFF2-40B4-BE49-F238E27FC236}">
                <a16:creationId xmlns:a16="http://schemas.microsoft.com/office/drawing/2014/main" id="{1B27F709-AEE5-459A-B940-A234B65E035E}"/>
              </a:ext>
            </a:extLst>
          </p:cNvPr>
          <p:cNvSpPr/>
          <p:nvPr/>
        </p:nvSpPr>
        <p:spPr>
          <a:xfrm>
            <a:off x="9733985" y="3211432"/>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Performance </a:t>
            </a:r>
          </a:p>
        </p:txBody>
      </p:sp>
      <p:sp>
        <p:nvSpPr>
          <p:cNvPr id="18" name="TextBox 17">
            <a:extLst>
              <a:ext uri="{FF2B5EF4-FFF2-40B4-BE49-F238E27FC236}">
                <a16:creationId xmlns:a16="http://schemas.microsoft.com/office/drawing/2014/main" id="{558DD2D4-711A-446F-A949-9176E31DCE1A}"/>
              </a:ext>
            </a:extLst>
          </p:cNvPr>
          <p:cNvSpPr txBox="1"/>
          <p:nvPr/>
        </p:nvSpPr>
        <p:spPr>
          <a:xfrm>
            <a:off x="1493821" y="4589720"/>
            <a:ext cx="14530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Search Space</a:t>
            </a:r>
          </a:p>
        </p:txBody>
      </p:sp>
      <p:sp>
        <p:nvSpPr>
          <p:cNvPr id="20" name="Arrow: Right 19">
            <a:extLst>
              <a:ext uri="{FF2B5EF4-FFF2-40B4-BE49-F238E27FC236}">
                <a16:creationId xmlns:a16="http://schemas.microsoft.com/office/drawing/2014/main" id="{79210635-968E-499B-895F-8A97F689CFBF}"/>
              </a:ext>
            </a:extLst>
          </p:cNvPr>
          <p:cNvSpPr/>
          <p:nvPr/>
        </p:nvSpPr>
        <p:spPr>
          <a:xfrm>
            <a:off x="8306647" y="3575842"/>
            <a:ext cx="1209392" cy="206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17ACAA1-5F76-4BB9-86D8-CB3B3C1AA4F6}"/>
              </a:ext>
            </a:extLst>
          </p:cNvPr>
          <p:cNvSpPr/>
          <p:nvPr/>
        </p:nvSpPr>
        <p:spPr>
          <a:xfrm>
            <a:off x="2096632" y="3831508"/>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A5C0759F-B820-43DB-AC0C-11A2A86E4642}"/>
              </a:ext>
            </a:extLst>
          </p:cNvPr>
          <p:cNvSpPr/>
          <p:nvPr/>
        </p:nvSpPr>
        <p:spPr>
          <a:xfrm>
            <a:off x="1285592" y="418334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4CE9A830-8952-4D40-864F-9C9D20A04CAC}"/>
              </a:ext>
            </a:extLst>
          </p:cNvPr>
          <p:cNvSpPr/>
          <p:nvPr/>
        </p:nvSpPr>
        <p:spPr>
          <a:xfrm>
            <a:off x="2448962" y="334991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Curved Down 18">
            <a:extLst>
              <a:ext uri="{FF2B5EF4-FFF2-40B4-BE49-F238E27FC236}">
                <a16:creationId xmlns:a16="http://schemas.microsoft.com/office/drawing/2014/main" id="{26D3792B-4D44-4877-A92C-E31E6248C0D4}"/>
              </a:ext>
            </a:extLst>
          </p:cNvPr>
          <p:cNvSpPr/>
          <p:nvPr/>
        </p:nvSpPr>
        <p:spPr>
          <a:xfrm rot="10800000">
            <a:off x="7686283" y="4391576"/>
            <a:ext cx="2357535" cy="4907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3F7784A-C3E0-4603-89DC-4A515A790C16}"/>
              </a:ext>
            </a:extLst>
          </p:cNvPr>
          <p:cNvSpPr txBox="1"/>
          <p:nvPr/>
        </p:nvSpPr>
        <p:spPr>
          <a:xfrm>
            <a:off x="8234881" y="5066522"/>
            <a:ext cx="2178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Updated model</a:t>
            </a:r>
          </a:p>
        </p:txBody>
      </p:sp>
      <p:sp>
        <p:nvSpPr>
          <p:cNvPr id="27" name="Title 1">
            <a:extLst>
              <a:ext uri="{FF2B5EF4-FFF2-40B4-BE49-F238E27FC236}">
                <a16:creationId xmlns:a16="http://schemas.microsoft.com/office/drawing/2014/main" id="{B4553504-D492-421B-AD14-9E7A958B67D2}"/>
              </a:ext>
            </a:extLst>
          </p:cNvPr>
          <p:cNvSpPr>
            <a:spLocks noGrp="1"/>
          </p:cNvSpPr>
          <p:nvPr>
            <p:ph type="title"/>
          </p:nvPr>
        </p:nvSpPr>
        <p:spPr>
          <a:xfrm>
            <a:off x="306155" y="1"/>
            <a:ext cx="10515600" cy="746910"/>
          </a:xfrm>
        </p:spPr>
        <p:txBody>
          <a:bodyPr/>
          <a:lstStyle/>
          <a:p>
            <a:pPr algn="ctr"/>
            <a:r>
              <a:rPr lang="en-US" dirty="0"/>
              <a:t>Bayesian Optimization Concept</a:t>
            </a:r>
          </a:p>
        </p:txBody>
      </p:sp>
      <p:sp>
        <p:nvSpPr>
          <p:cNvPr id="28" name="TextBox 27">
            <a:extLst>
              <a:ext uri="{FF2B5EF4-FFF2-40B4-BE49-F238E27FC236}">
                <a16:creationId xmlns:a16="http://schemas.microsoft.com/office/drawing/2014/main" id="{DFA092BD-391A-4F8E-BB49-8509710EA715}"/>
              </a:ext>
            </a:extLst>
          </p:cNvPr>
          <p:cNvSpPr txBox="1"/>
          <p:nvPr/>
        </p:nvSpPr>
        <p:spPr>
          <a:xfrm>
            <a:off x="9508865" y="2745219"/>
            <a:ext cx="33769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Best Model  performance</a:t>
            </a:r>
          </a:p>
        </p:txBody>
      </p:sp>
    </p:spTree>
    <p:extLst>
      <p:ext uri="{BB962C8B-B14F-4D97-AF65-F5344CB8AC3E}">
        <p14:creationId xmlns:p14="http://schemas.microsoft.com/office/powerpoint/2010/main" val="37887190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C9CAF1B-4457-45D2-BEA7-C987D0799956}"/>
              </a:ext>
            </a:extLst>
          </p:cNvPr>
          <p:cNvSpPr/>
          <p:nvPr/>
        </p:nvSpPr>
        <p:spPr>
          <a:xfrm>
            <a:off x="488887" y="1421394"/>
            <a:ext cx="3720974" cy="419175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16CA187-3678-476A-96B4-51F3C854B9E0}"/>
              </a:ext>
            </a:extLst>
          </p:cNvPr>
          <p:cNvSpPr/>
          <p:nvPr/>
        </p:nvSpPr>
        <p:spPr>
          <a:xfrm>
            <a:off x="1403287" y="341315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5B61BD42-F75D-4B8A-9DA3-B2F3DE39B5EC}"/>
              </a:ext>
            </a:extLst>
          </p:cNvPr>
          <p:cNvCxnSpPr/>
          <p:nvPr/>
        </p:nvCxnSpPr>
        <p:spPr>
          <a:xfrm flipV="1">
            <a:off x="1493821" y="2869949"/>
            <a:ext cx="289712" cy="46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307E7D-2E8F-4CF5-88BC-235951E960DB}"/>
              </a:ext>
            </a:extLst>
          </p:cNvPr>
          <p:cNvCxnSpPr/>
          <p:nvPr/>
        </p:nvCxnSpPr>
        <p:spPr>
          <a:xfrm>
            <a:off x="1584356" y="3605542"/>
            <a:ext cx="39835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0CF403-4C4F-4EBD-B21A-0D55DD0726E7}"/>
              </a:ext>
            </a:extLst>
          </p:cNvPr>
          <p:cNvCxnSpPr/>
          <p:nvPr/>
        </p:nvCxnSpPr>
        <p:spPr>
          <a:xfrm flipH="1">
            <a:off x="1149790" y="3621386"/>
            <a:ext cx="253497" cy="67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DB51D0-23D9-4D9C-BF0D-8A5A9DB26800}"/>
              </a:ext>
            </a:extLst>
          </p:cNvPr>
          <p:cNvCxnSpPr>
            <a:cxnSpLocks/>
          </p:cNvCxnSpPr>
          <p:nvPr/>
        </p:nvCxnSpPr>
        <p:spPr>
          <a:xfrm flipV="1">
            <a:off x="1665838" y="3309608"/>
            <a:ext cx="633742" cy="13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FC48654-9339-4D1F-8F1A-57BF3F75CBD6}"/>
              </a:ext>
            </a:extLst>
          </p:cNvPr>
          <p:cNvSpPr/>
          <p:nvPr/>
        </p:nvSpPr>
        <p:spPr>
          <a:xfrm>
            <a:off x="1951022" y="266567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9AA654FE-B326-4ED2-85E7-063F3AC09C97}"/>
              </a:ext>
            </a:extLst>
          </p:cNvPr>
          <p:cNvSpPr/>
          <p:nvPr/>
        </p:nvSpPr>
        <p:spPr>
          <a:xfrm>
            <a:off x="4517679" y="3573288"/>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8B90351C-9FC8-4BFA-B105-8C6B5B165F78}"/>
              </a:ext>
            </a:extLst>
          </p:cNvPr>
          <p:cNvSpPr/>
          <p:nvPr/>
        </p:nvSpPr>
        <p:spPr>
          <a:xfrm>
            <a:off x="6237838" y="3211432"/>
            <a:ext cx="1928388" cy="93250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17" name="Rectangle: Rounded Corners 16">
            <a:extLst>
              <a:ext uri="{FF2B5EF4-FFF2-40B4-BE49-F238E27FC236}">
                <a16:creationId xmlns:a16="http://schemas.microsoft.com/office/drawing/2014/main" id="{1B27F709-AEE5-459A-B940-A234B65E035E}"/>
              </a:ext>
            </a:extLst>
          </p:cNvPr>
          <p:cNvSpPr/>
          <p:nvPr/>
        </p:nvSpPr>
        <p:spPr>
          <a:xfrm>
            <a:off x="9733985" y="3211432"/>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Performance</a:t>
            </a:r>
          </a:p>
        </p:txBody>
      </p:sp>
      <p:cxnSp>
        <p:nvCxnSpPr>
          <p:cNvPr id="19" name="Connector: Curved 18">
            <a:extLst>
              <a:ext uri="{FF2B5EF4-FFF2-40B4-BE49-F238E27FC236}">
                <a16:creationId xmlns:a16="http://schemas.microsoft.com/office/drawing/2014/main" id="{2A15E8A9-083D-492E-85C4-C79D39D034F4}"/>
              </a:ext>
            </a:extLst>
          </p:cNvPr>
          <p:cNvCxnSpPr>
            <a:stCxn id="17" idx="0"/>
          </p:cNvCxnSpPr>
          <p:nvPr/>
        </p:nvCxnSpPr>
        <p:spPr>
          <a:xfrm rot="16200000" flipV="1">
            <a:off x="6667644" y="-819104"/>
            <a:ext cx="1264937" cy="679613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08619A5-906C-4DBE-B857-F98466ABB615}"/>
              </a:ext>
            </a:extLst>
          </p:cNvPr>
          <p:cNvSpPr txBox="1"/>
          <p:nvPr/>
        </p:nvSpPr>
        <p:spPr>
          <a:xfrm rot="687702">
            <a:off x="6225905" y="2037504"/>
            <a:ext cx="487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Suggested next set Hyperparameters</a:t>
            </a:r>
          </a:p>
        </p:txBody>
      </p:sp>
      <p:sp>
        <p:nvSpPr>
          <p:cNvPr id="18" name="TextBox 17">
            <a:extLst>
              <a:ext uri="{FF2B5EF4-FFF2-40B4-BE49-F238E27FC236}">
                <a16:creationId xmlns:a16="http://schemas.microsoft.com/office/drawing/2014/main" id="{558DD2D4-711A-446F-A949-9176E31DCE1A}"/>
              </a:ext>
            </a:extLst>
          </p:cNvPr>
          <p:cNvSpPr txBox="1"/>
          <p:nvPr/>
        </p:nvSpPr>
        <p:spPr>
          <a:xfrm>
            <a:off x="1493821" y="4589720"/>
            <a:ext cx="14530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Search Space</a:t>
            </a:r>
          </a:p>
        </p:txBody>
      </p:sp>
      <p:sp>
        <p:nvSpPr>
          <p:cNvPr id="20" name="Oval 19">
            <a:extLst>
              <a:ext uri="{FF2B5EF4-FFF2-40B4-BE49-F238E27FC236}">
                <a16:creationId xmlns:a16="http://schemas.microsoft.com/office/drawing/2014/main" id="{12F7F3E1-E004-41EB-9868-D4B97F088F84}"/>
              </a:ext>
            </a:extLst>
          </p:cNvPr>
          <p:cNvSpPr/>
          <p:nvPr/>
        </p:nvSpPr>
        <p:spPr>
          <a:xfrm>
            <a:off x="2096632" y="3831508"/>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838A50F6-DF05-45F7-9E9B-5D5C28BDDB1E}"/>
              </a:ext>
            </a:extLst>
          </p:cNvPr>
          <p:cNvSpPr/>
          <p:nvPr/>
        </p:nvSpPr>
        <p:spPr>
          <a:xfrm>
            <a:off x="1285592" y="418334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Arrow: Right 22">
            <a:extLst>
              <a:ext uri="{FF2B5EF4-FFF2-40B4-BE49-F238E27FC236}">
                <a16:creationId xmlns:a16="http://schemas.microsoft.com/office/drawing/2014/main" id="{78993533-14D5-4D4B-8634-1BAC2A0A5BAF}"/>
              </a:ext>
            </a:extLst>
          </p:cNvPr>
          <p:cNvSpPr/>
          <p:nvPr/>
        </p:nvSpPr>
        <p:spPr>
          <a:xfrm>
            <a:off x="8306185" y="3542171"/>
            <a:ext cx="1117733"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Curved Down 23">
            <a:extLst>
              <a:ext uri="{FF2B5EF4-FFF2-40B4-BE49-F238E27FC236}">
                <a16:creationId xmlns:a16="http://schemas.microsoft.com/office/drawing/2014/main" id="{69CA366B-BC56-4BB2-85E2-C94C9064C5EA}"/>
              </a:ext>
            </a:extLst>
          </p:cNvPr>
          <p:cNvSpPr/>
          <p:nvPr/>
        </p:nvSpPr>
        <p:spPr>
          <a:xfrm rot="10800000">
            <a:off x="7686283" y="4391576"/>
            <a:ext cx="2357535" cy="4907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42C5650-76CB-46ED-B5DC-5EBB88A63C9A}"/>
              </a:ext>
            </a:extLst>
          </p:cNvPr>
          <p:cNvSpPr txBox="1"/>
          <p:nvPr/>
        </p:nvSpPr>
        <p:spPr>
          <a:xfrm>
            <a:off x="8234881" y="5066522"/>
            <a:ext cx="2178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Updated model</a:t>
            </a:r>
          </a:p>
        </p:txBody>
      </p:sp>
      <p:sp>
        <p:nvSpPr>
          <p:cNvPr id="26" name="Title 1">
            <a:extLst>
              <a:ext uri="{FF2B5EF4-FFF2-40B4-BE49-F238E27FC236}">
                <a16:creationId xmlns:a16="http://schemas.microsoft.com/office/drawing/2014/main" id="{520B13A2-5962-4D2F-A1B2-916BEE8E6FB6}"/>
              </a:ext>
            </a:extLst>
          </p:cNvPr>
          <p:cNvSpPr>
            <a:spLocks noGrp="1"/>
          </p:cNvSpPr>
          <p:nvPr>
            <p:ph type="title"/>
          </p:nvPr>
        </p:nvSpPr>
        <p:spPr>
          <a:xfrm>
            <a:off x="306155" y="1"/>
            <a:ext cx="10515600" cy="746910"/>
          </a:xfrm>
        </p:spPr>
        <p:txBody>
          <a:bodyPr/>
          <a:lstStyle/>
          <a:p>
            <a:pPr algn="ctr"/>
            <a:r>
              <a:rPr lang="en-US" dirty="0"/>
              <a:t>Bayesian Optimization Concept</a:t>
            </a:r>
          </a:p>
        </p:txBody>
      </p:sp>
    </p:spTree>
    <p:extLst>
      <p:ext uri="{BB962C8B-B14F-4D97-AF65-F5344CB8AC3E}">
        <p14:creationId xmlns:p14="http://schemas.microsoft.com/office/powerpoint/2010/main" val="15840036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C9CAF1B-4457-45D2-BEA7-C987D0799956}"/>
              </a:ext>
            </a:extLst>
          </p:cNvPr>
          <p:cNvSpPr/>
          <p:nvPr/>
        </p:nvSpPr>
        <p:spPr>
          <a:xfrm>
            <a:off x="488887" y="1421394"/>
            <a:ext cx="3720974" cy="419175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16CA187-3678-476A-96B4-51F3C854B9E0}"/>
              </a:ext>
            </a:extLst>
          </p:cNvPr>
          <p:cNvSpPr/>
          <p:nvPr/>
        </p:nvSpPr>
        <p:spPr>
          <a:xfrm>
            <a:off x="1403287" y="341315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5B61BD42-F75D-4B8A-9DA3-B2F3DE39B5EC}"/>
              </a:ext>
            </a:extLst>
          </p:cNvPr>
          <p:cNvCxnSpPr/>
          <p:nvPr/>
        </p:nvCxnSpPr>
        <p:spPr>
          <a:xfrm flipV="1">
            <a:off x="1493821" y="2869949"/>
            <a:ext cx="289712" cy="46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307E7D-2E8F-4CF5-88BC-235951E960DB}"/>
              </a:ext>
            </a:extLst>
          </p:cNvPr>
          <p:cNvCxnSpPr/>
          <p:nvPr/>
        </p:nvCxnSpPr>
        <p:spPr>
          <a:xfrm>
            <a:off x="1584356" y="3605542"/>
            <a:ext cx="39835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0CF403-4C4F-4EBD-B21A-0D55DD0726E7}"/>
              </a:ext>
            </a:extLst>
          </p:cNvPr>
          <p:cNvCxnSpPr/>
          <p:nvPr/>
        </p:nvCxnSpPr>
        <p:spPr>
          <a:xfrm flipH="1">
            <a:off x="1149790" y="3621386"/>
            <a:ext cx="253497" cy="67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DB51D0-23D9-4D9C-BF0D-8A5A9DB26800}"/>
              </a:ext>
            </a:extLst>
          </p:cNvPr>
          <p:cNvCxnSpPr>
            <a:cxnSpLocks/>
          </p:cNvCxnSpPr>
          <p:nvPr/>
        </p:nvCxnSpPr>
        <p:spPr>
          <a:xfrm flipV="1">
            <a:off x="1665838" y="3309608"/>
            <a:ext cx="633742" cy="13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FC48654-9339-4D1F-8F1A-57BF3F75CBD6}"/>
              </a:ext>
            </a:extLst>
          </p:cNvPr>
          <p:cNvSpPr/>
          <p:nvPr/>
        </p:nvSpPr>
        <p:spPr>
          <a:xfrm>
            <a:off x="1951022" y="266567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9AA654FE-B326-4ED2-85E7-063F3AC09C97}"/>
              </a:ext>
            </a:extLst>
          </p:cNvPr>
          <p:cNvSpPr/>
          <p:nvPr/>
        </p:nvSpPr>
        <p:spPr>
          <a:xfrm>
            <a:off x="4517679" y="3573288"/>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Connector: Curved 18">
            <a:extLst>
              <a:ext uri="{FF2B5EF4-FFF2-40B4-BE49-F238E27FC236}">
                <a16:creationId xmlns:a16="http://schemas.microsoft.com/office/drawing/2014/main" id="{2A15E8A9-083D-492E-85C4-C79D39D034F4}"/>
              </a:ext>
            </a:extLst>
          </p:cNvPr>
          <p:cNvCxnSpPr>
            <a:cxnSpLocks/>
          </p:cNvCxnSpPr>
          <p:nvPr/>
        </p:nvCxnSpPr>
        <p:spPr>
          <a:xfrm rot="16200000" flipV="1">
            <a:off x="6667644" y="-819104"/>
            <a:ext cx="1264937" cy="679613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99F5974-18AF-429E-A950-8CB0652B1643}"/>
              </a:ext>
            </a:extLst>
          </p:cNvPr>
          <p:cNvSpPr/>
          <p:nvPr/>
        </p:nvSpPr>
        <p:spPr>
          <a:xfrm>
            <a:off x="2267893" y="2016943"/>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6D2F8D2A-10D0-4FE3-A1A6-BA2E54461C04}"/>
              </a:ext>
            </a:extLst>
          </p:cNvPr>
          <p:cNvCxnSpPr>
            <a:cxnSpLocks/>
            <a:endCxn id="13" idx="3"/>
          </p:cNvCxnSpPr>
          <p:nvPr/>
        </p:nvCxnSpPr>
        <p:spPr>
          <a:xfrm flipV="1">
            <a:off x="2061928" y="2194678"/>
            <a:ext cx="232482" cy="448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3046BE-BCD5-41E7-97AD-78626901AE44}"/>
              </a:ext>
            </a:extLst>
          </p:cNvPr>
          <p:cNvSpPr txBox="1"/>
          <p:nvPr/>
        </p:nvSpPr>
        <p:spPr>
          <a:xfrm>
            <a:off x="1493821" y="4589720"/>
            <a:ext cx="14530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Search Space</a:t>
            </a:r>
          </a:p>
        </p:txBody>
      </p:sp>
      <p:sp>
        <p:nvSpPr>
          <p:cNvPr id="22" name="TextBox 21">
            <a:extLst>
              <a:ext uri="{FF2B5EF4-FFF2-40B4-BE49-F238E27FC236}">
                <a16:creationId xmlns:a16="http://schemas.microsoft.com/office/drawing/2014/main" id="{A683215B-ECB5-4660-B33E-3D9DBE8CA0C6}"/>
              </a:ext>
            </a:extLst>
          </p:cNvPr>
          <p:cNvSpPr txBox="1"/>
          <p:nvPr/>
        </p:nvSpPr>
        <p:spPr>
          <a:xfrm rot="687702">
            <a:off x="6225905" y="2037504"/>
            <a:ext cx="487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Suggested next set Hyperparameters</a:t>
            </a:r>
          </a:p>
        </p:txBody>
      </p:sp>
      <p:sp>
        <p:nvSpPr>
          <p:cNvPr id="23" name="Rectangle: Rounded Corners 22">
            <a:extLst>
              <a:ext uri="{FF2B5EF4-FFF2-40B4-BE49-F238E27FC236}">
                <a16:creationId xmlns:a16="http://schemas.microsoft.com/office/drawing/2014/main" id="{D2BC0804-978A-471F-96F2-78F99A02CF27}"/>
              </a:ext>
            </a:extLst>
          </p:cNvPr>
          <p:cNvSpPr/>
          <p:nvPr/>
        </p:nvSpPr>
        <p:spPr>
          <a:xfrm>
            <a:off x="6237838" y="3211432"/>
            <a:ext cx="1928388" cy="93250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4" name="Rectangle: Rounded Corners 23">
            <a:extLst>
              <a:ext uri="{FF2B5EF4-FFF2-40B4-BE49-F238E27FC236}">
                <a16:creationId xmlns:a16="http://schemas.microsoft.com/office/drawing/2014/main" id="{73497FF7-69ED-471E-99C9-A7644FDB7AC4}"/>
              </a:ext>
            </a:extLst>
          </p:cNvPr>
          <p:cNvSpPr/>
          <p:nvPr/>
        </p:nvSpPr>
        <p:spPr>
          <a:xfrm>
            <a:off x="9733985" y="3211432"/>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Performance</a:t>
            </a:r>
          </a:p>
        </p:txBody>
      </p:sp>
      <p:sp>
        <p:nvSpPr>
          <p:cNvPr id="25" name="Arrow: Curved Down 24">
            <a:extLst>
              <a:ext uri="{FF2B5EF4-FFF2-40B4-BE49-F238E27FC236}">
                <a16:creationId xmlns:a16="http://schemas.microsoft.com/office/drawing/2014/main" id="{B3451FB3-D434-4FBC-871F-8CCF0FC1D232}"/>
              </a:ext>
            </a:extLst>
          </p:cNvPr>
          <p:cNvSpPr/>
          <p:nvPr/>
        </p:nvSpPr>
        <p:spPr>
          <a:xfrm rot="10800000">
            <a:off x="7686283" y="4391576"/>
            <a:ext cx="2357535" cy="4907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E1AB2C9E-BEF4-41B8-9A2C-9CDF58AF1126}"/>
              </a:ext>
            </a:extLst>
          </p:cNvPr>
          <p:cNvSpPr txBox="1"/>
          <p:nvPr/>
        </p:nvSpPr>
        <p:spPr>
          <a:xfrm>
            <a:off x="8128998" y="4932023"/>
            <a:ext cx="2178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Updated model</a:t>
            </a:r>
          </a:p>
        </p:txBody>
      </p:sp>
      <p:sp>
        <p:nvSpPr>
          <p:cNvPr id="27" name="Arrow: Curved Down 26">
            <a:extLst>
              <a:ext uri="{FF2B5EF4-FFF2-40B4-BE49-F238E27FC236}">
                <a16:creationId xmlns:a16="http://schemas.microsoft.com/office/drawing/2014/main" id="{43575296-45C7-4C08-8BA7-D537772DBC90}"/>
              </a:ext>
            </a:extLst>
          </p:cNvPr>
          <p:cNvSpPr/>
          <p:nvPr/>
        </p:nvSpPr>
        <p:spPr>
          <a:xfrm>
            <a:off x="7650807" y="2659850"/>
            <a:ext cx="2357535" cy="4907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C9FD2B7-24B0-47E2-B512-C89255C215A0}"/>
              </a:ext>
            </a:extLst>
          </p:cNvPr>
          <p:cNvSpPr txBox="1"/>
          <p:nvPr/>
        </p:nvSpPr>
        <p:spPr>
          <a:xfrm>
            <a:off x="7924425" y="2927050"/>
            <a:ext cx="2178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Observer model</a:t>
            </a:r>
          </a:p>
        </p:txBody>
      </p:sp>
      <p:sp>
        <p:nvSpPr>
          <p:cNvPr id="29" name="Arrow: Right 28">
            <a:extLst>
              <a:ext uri="{FF2B5EF4-FFF2-40B4-BE49-F238E27FC236}">
                <a16:creationId xmlns:a16="http://schemas.microsoft.com/office/drawing/2014/main" id="{B385EA4E-23C8-4DFE-9D18-75B4A19106EA}"/>
              </a:ext>
            </a:extLst>
          </p:cNvPr>
          <p:cNvSpPr/>
          <p:nvPr/>
        </p:nvSpPr>
        <p:spPr>
          <a:xfrm>
            <a:off x="8306185" y="3542171"/>
            <a:ext cx="1117733"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itle 1">
            <a:extLst>
              <a:ext uri="{FF2B5EF4-FFF2-40B4-BE49-F238E27FC236}">
                <a16:creationId xmlns:a16="http://schemas.microsoft.com/office/drawing/2014/main" id="{8CA2C2CB-B438-49FD-A31F-F4835888BBF2}"/>
              </a:ext>
            </a:extLst>
          </p:cNvPr>
          <p:cNvSpPr>
            <a:spLocks noGrp="1"/>
          </p:cNvSpPr>
          <p:nvPr>
            <p:ph type="title"/>
          </p:nvPr>
        </p:nvSpPr>
        <p:spPr>
          <a:xfrm>
            <a:off x="306155" y="1"/>
            <a:ext cx="10515600" cy="746910"/>
          </a:xfrm>
        </p:spPr>
        <p:txBody>
          <a:bodyPr/>
          <a:lstStyle/>
          <a:p>
            <a:pPr algn="ctr"/>
            <a:r>
              <a:rPr lang="en-US" dirty="0"/>
              <a:t>Bayesian Optimization Concept</a:t>
            </a:r>
          </a:p>
        </p:txBody>
      </p:sp>
    </p:spTree>
    <p:extLst>
      <p:ext uri="{BB962C8B-B14F-4D97-AF65-F5344CB8AC3E}">
        <p14:creationId xmlns:p14="http://schemas.microsoft.com/office/powerpoint/2010/main" val="39551508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C9CAF1B-4457-45D2-BEA7-C987D0799956}"/>
              </a:ext>
            </a:extLst>
          </p:cNvPr>
          <p:cNvSpPr/>
          <p:nvPr/>
        </p:nvSpPr>
        <p:spPr>
          <a:xfrm>
            <a:off x="488886" y="1324948"/>
            <a:ext cx="4189083" cy="4288202"/>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16CA187-3678-476A-96B4-51F3C854B9E0}"/>
              </a:ext>
            </a:extLst>
          </p:cNvPr>
          <p:cNvSpPr/>
          <p:nvPr/>
        </p:nvSpPr>
        <p:spPr>
          <a:xfrm>
            <a:off x="1403287" y="3413156"/>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5B61BD42-F75D-4B8A-9DA3-B2F3DE39B5EC}"/>
              </a:ext>
            </a:extLst>
          </p:cNvPr>
          <p:cNvCxnSpPr>
            <a:cxnSpLocks/>
            <a:endCxn id="14" idx="3"/>
          </p:cNvCxnSpPr>
          <p:nvPr/>
        </p:nvCxnSpPr>
        <p:spPr>
          <a:xfrm flipV="1">
            <a:off x="1493821" y="2843414"/>
            <a:ext cx="483718" cy="488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307E7D-2E8F-4CF5-88BC-235951E960DB}"/>
              </a:ext>
            </a:extLst>
          </p:cNvPr>
          <p:cNvCxnSpPr/>
          <p:nvPr/>
        </p:nvCxnSpPr>
        <p:spPr>
          <a:xfrm>
            <a:off x="1584356" y="3605542"/>
            <a:ext cx="398353"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0CF403-4C4F-4EBD-B21A-0D55DD0726E7}"/>
              </a:ext>
            </a:extLst>
          </p:cNvPr>
          <p:cNvCxnSpPr/>
          <p:nvPr/>
        </p:nvCxnSpPr>
        <p:spPr>
          <a:xfrm flipH="1">
            <a:off x="1149790" y="3621386"/>
            <a:ext cx="253497" cy="67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DB51D0-23D9-4D9C-BF0D-8A5A9DB26800}"/>
              </a:ext>
            </a:extLst>
          </p:cNvPr>
          <p:cNvCxnSpPr>
            <a:cxnSpLocks/>
          </p:cNvCxnSpPr>
          <p:nvPr/>
        </p:nvCxnSpPr>
        <p:spPr>
          <a:xfrm flipV="1">
            <a:off x="1665838" y="3309608"/>
            <a:ext cx="633742" cy="13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FC48654-9339-4D1F-8F1A-57BF3F75CBD6}"/>
              </a:ext>
            </a:extLst>
          </p:cNvPr>
          <p:cNvSpPr/>
          <p:nvPr/>
        </p:nvSpPr>
        <p:spPr>
          <a:xfrm>
            <a:off x="1951022" y="2665679"/>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9AA654FE-B326-4ED2-85E7-063F3AC09C97}"/>
              </a:ext>
            </a:extLst>
          </p:cNvPr>
          <p:cNvSpPr/>
          <p:nvPr/>
        </p:nvSpPr>
        <p:spPr>
          <a:xfrm>
            <a:off x="4517679" y="3573288"/>
            <a:ext cx="1430448" cy="20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Connector: Curved 18">
            <a:extLst>
              <a:ext uri="{FF2B5EF4-FFF2-40B4-BE49-F238E27FC236}">
                <a16:creationId xmlns:a16="http://schemas.microsoft.com/office/drawing/2014/main" id="{2A15E8A9-083D-492E-85C4-C79D39D034F4}"/>
              </a:ext>
            </a:extLst>
          </p:cNvPr>
          <p:cNvCxnSpPr>
            <a:cxnSpLocks/>
          </p:cNvCxnSpPr>
          <p:nvPr/>
        </p:nvCxnSpPr>
        <p:spPr>
          <a:xfrm rot="16200000" flipV="1">
            <a:off x="6667644" y="-819104"/>
            <a:ext cx="1264937" cy="679613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99F5974-18AF-429E-A950-8CB0652B1643}"/>
              </a:ext>
            </a:extLst>
          </p:cNvPr>
          <p:cNvSpPr/>
          <p:nvPr/>
        </p:nvSpPr>
        <p:spPr>
          <a:xfrm>
            <a:off x="2267893" y="2016943"/>
            <a:ext cx="181069" cy="208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2A8E2559-AFBD-4FE7-ACBC-787AC3E2DE7E}"/>
              </a:ext>
            </a:extLst>
          </p:cNvPr>
          <p:cNvSpPr/>
          <p:nvPr/>
        </p:nvSpPr>
        <p:spPr>
          <a:xfrm>
            <a:off x="3084969" y="1946494"/>
            <a:ext cx="181069" cy="20823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6D2F8D2A-10D0-4FE3-A1A6-BA2E54461C04}"/>
              </a:ext>
            </a:extLst>
          </p:cNvPr>
          <p:cNvCxnSpPr>
            <a:cxnSpLocks/>
            <a:endCxn id="13" idx="3"/>
          </p:cNvCxnSpPr>
          <p:nvPr/>
        </p:nvCxnSpPr>
        <p:spPr>
          <a:xfrm flipV="1">
            <a:off x="2061928" y="2194678"/>
            <a:ext cx="232482" cy="448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EFA710-80E9-4C95-A9E5-5D6148D787A4}"/>
              </a:ext>
            </a:extLst>
          </p:cNvPr>
          <p:cNvCxnSpPr>
            <a:cxnSpLocks/>
            <a:endCxn id="18" idx="1"/>
          </p:cNvCxnSpPr>
          <p:nvPr/>
        </p:nvCxnSpPr>
        <p:spPr>
          <a:xfrm flipV="1">
            <a:off x="2448962" y="1976989"/>
            <a:ext cx="662524" cy="178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3046BE-BCD5-41E7-97AD-78626901AE44}"/>
              </a:ext>
            </a:extLst>
          </p:cNvPr>
          <p:cNvSpPr txBox="1"/>
          <p:nvPr/>
        </p:nvSpPr>
        <p:spPr>
          <a:xfrm>
            <a:off x="1493821" y="4589720"/>
            <a:ext cx="14530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Search Space</a:t>
            </a:r>
          </a:p>
        </p:txBody>
      </p:sp>
      <p:sp>
        <p:nvSpPr>
          <p:cNvPr id="22" name="TextBox 21">
            <a:extLst>
              <a:ext uri="{FF2B5EF4-FFF2-40B4-BE49-F238E27FC236}">
                <a16:creationId xmlns:a16="http://schemas.microsoft.com/office/drawing/2014/main" id="{A683215B-ECB5-4660-B33E-3D9DBE8CA0C6}"/>
              </a:ext>
            </a:extLst>
          </p:cNvPr>
          <p:cNvSpPr txBox="1"/>
          <p:nvPr/>
        </p:nvSpPr>
        <p:spPr>
          <a:xfrm rot="687702">
            <a:off x="6225905" y="2037504"/>
            <a:ext cx="487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Suggested next set Hyperparameters</a:t>
            </a:r>
          </a:p>
        </p:txBody>
      </p:sp>
      <p:sp>
        <p:nvSpPr>
          <p:cNvPr id="23" name="Rectangle: Rounded Corners 22">
            <a:extLst>
              <a:ext uri="{FF2B5EF4-FFF2-40B4-BE49-F238E27FC236}">
                <a16:creationId xmlns:a16="http://schemas.microsoft.com/office/drawing/2014/main" id="{D2BC0804-978A-471F-96F2-78F99A02CF27}"/>
              </a:ext>
            </a:extLst>
          </p:cNvPr>
          <p:cNvSpPr/>
          <p:nvPr/>
        </p:nvSpPr>
        <p:spPr>
          <a:xfrm>
            <a:off x="6237838" y="3211432"/>
            <a:ext cx="1928388" cy="93250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Probabilistic Model</a:t>
            </a:r>
          </a:p>
        </p:txBody>
      </p:sp>
      <p:sp>
        <p:nvSpPr>
          <p:cNvPr id="24" name="Rectangle: Rounded Corners 23">
            <a:extLst>
              <a:ext uri="{FF2B5EF4-FFF2-40B4-BE49-F238E27FC236}">
                <a16:creationId xmlns:a16="http://schemas.microsoft.com/office/drawing/2014/main" id="{73497FF7-69ED-471E-99C9-A7644FDB7AC4}"/>
              </a:ext>
            </a:extLst>
          </p:cNvPr>
          <p:cNvSpPr/>
          <p:nvPr/>
        </p:nvSpPr>
        <p:spPr>
          <a:xfrm>
            <a:off x="9733985" y="3211432"/>
            <a:ext cx="1928388" cy="93250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Performance</a:t>
            </a:r>
          </a:p>
        </p:txBody>
      </p:sp>
      <p:sp>
        <p:nvSpPr>
          <p:cNvPr id="25" name="Arrow: Curved Down 24">
            <a:extLst>
              <a:ext uri="{FF2B5EF4-FFF2-40B4-BE49-F238E27FC236}">
                <a16:creationId xmlns:a16="http://schemas.microsoft.com/office/drawing/2014/main" id="{B3451FB3-D434-4FBC-871F-8CCF0FC1D232}"/>
              </a:ext>
            </a:extLst>
          </p:cNvPr>
          <p:cNvSpPr/>
          <p:nvPr/>
        </p:nvSpPr>
        <p:spPr>
          <a:xfrm rot="10800000">
            <a:off x="7686283" y="4391576"/>
            <a:ext cx="2357535" cy="4907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E1AB2C9E-BEF4-41B8-9A2C-9CDF58AF1126}"/>
              </a:ext>
            </a:extLst>
          </p:cNvPr>
          <p:cNvSpPr txBox="1"/>
          <p:nvPr/>
        </p:nvSpPr>
        <p:spPr>
          <a:xfrm>
            <a:off x="8128998" y="4932023"/>
            <a:ext cx="2178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Updated model</a:t>
            </a:r>
          </a:p>
        </p:txBody>
      </p:sp>
      <p:sp>
        <p:nvSpPr>
          <p:cNvPr id="27" name="Arrow: Curved Down 26">
            <a:extLst>
              <a:ext uri="{FF2B5EF4-FFF2-40B4-BE49-F238E27FC236}">
                <a16:creationId xmlns:a16="http://schemas.microsoft.com/office/drawing/2014/main" id="{43575296-45C7-4C08-8BA7-D537772DBC90}"/>
              </a:ext>
            </a:extLst>
          </p:cNvPr>
          <p:cNvSpPr/>
          <p:nvPr/>
        </p:nvSpPr>
        <p:spPr>
          <a:xfrm>
            <a:off x="7650807" y="2659850"/>
            <a:ext cx="2357535" cy="4907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C9FD2B7-24B0-47E2-B512-C89255C215A0}"/>
              </a:ext>
            </a:extLst>
          </p:cNvPr>
          <p:cNvSpPr txBox="1"/>
          <p:nvPr/>
        </p:nvSpPr>
        <p:spPr>
          <a:xfrm>
            <a:off x="7924425" y="2927050"/>
            <a:ext cx="2178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Observer model</a:t>
            </a:r>
          </a:p>
        </p:txBody>
      </p:sp>
      <p:sp>
        <p:nvSpPr>
          <p:cNvPr id="3" name="TextBox 2">
            <a:extLst>
              <a:ext uri="{FF2B5EF4-FFF2-40B4-BE49-F238E27FC236}">
                <a16:creationId xmlns:a16="http://schemas.microsoft.com/office/drawing/2014/main" id="{2C0BCB6A-AFDB-4E69-B0EE-EA648A7E4444}"/>
              </a:ext>
            </a:extLst>
          </p:cNvPr>
          <p:cNvSpPr txBox="1"/>
          <p:nvPr/>
        </p:nvSpPr>
        <p:spPr>
          <a:xfrm>
            <a:off x="2155655" y="2053190"/>
            <a:ext cx="25223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Global maximized/minimized</a:t>
            </a:r>
          </a:p>
        </p:txBody>
      </p:sp>
      <p:sp>
        <p:nvSpPr>
          <p:cNvPr id="29" name="Title 1">
            <a:extLst>
              <a:ext uri="{FF2B5EF4-FFF2-40B4-BE49-F238E27FC236}">
                <a16:creationId xmlns:a16="http://schemas.microsoft.com/office/drawing/2014/main" id="{F93EAEA2-22BE-461A-8F23-B585F17256BC}"/>
              </a:ext>
            </a:extLst>
          </p:cNvPr>
          <p:cNvSpPr>
            <a:spLocks noGrp="1"/>
          </p:cNvSpPr>
          <p:nvPr>
            <p:ph type="title"/>
          </p:nvPr>
        </p:nvSpPr>
        <p:spPr>
          <a:xfrm>
            <a:off x="306155" y="1"/>
            <a:ext cx="10515600" cy="746910"/>
          </a:xfrm>
        </p:spPr>
        <p:txBody>
          <a:bodyPr/>
          <a:lstStyle/>
          <a:p>
            <a:pPr algn="ctr"/>
            <a:r>
              <a:rPr lang="en-US" dirty="0"/>
              <a:t>Bayesian Optimization Concept</a:t>
            </a:r>
          </a:p>
        </p:txBody>
      </p:sp>
      <p:sp>
        <p:nvSpPr>
          <p:cNvPr id="8" name="TextBox 7">
            <a:extLst>
              <a:ext uri="{FF2B5EF4-FFF2-40B4-BE49-F238E27FC236}">
                <a16:creationId xmlns:a16="http://schemas.microsoft.com/office/drawing/2014/main" id="{57130D63-8189-44BC-9369-09A76E612C8D}"/>
              </a:ext>
            </a:extLst>
          </p:cNvPr>
          <p:cNvSpPr txBox="1"/>
          <p:nvPr/>
        </p:nvSpPr>
        <p:spPr>
          <a:xfrm>
            <a:off x="6028327" y="4144510"/>
            <a:ext cx="23474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Optimal objective function model</a:t>
            </a:r>
          </a:p>
        </p:txBody>
      </p:sp>
    </p:spTree>
    <p:extLst>
      <p:ext uri="{BB962C8B-B14F-4D97-AF65-F5344CB8AC3E}">
        <p14:creationId xmlns:p14="http://schemas.microsoft.com/office/powerpoint/2010/main" val="29908256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979D-910C-47C4-B8D1-85070F21BFBC}"/>
              </a:ext>
            </a:extLst>
          </p:cNvPr>
          <p:cNvSpPr>
            <a:spLocks noGrp="1"/>
          </p:cNvSpPr>
          <p:nvPr>
            <p:ph type="title"/>
          </p:nvPr>
        </p:nvSpPr>
        <p:spPr>
          <a:xfrm>
            <a:off x="838200" y="0"/>
            <a:ext cx="10515600" cy="1325563"/>
          </a:xfrm>
        </p:spPr>
        <p:txBody>
          <a:bodyPr/>
          <a:lstStyle/>
          <a:p>
            <a:r>
              <a:rPr lang="en-US" dirty="0"/>
              <a:t>Bayesian for Hyperparameter Optimization</a:t>
            </a:r>
            <a:br>
              <a:rPr lang="en-US" dirty="0"/>
            </a:br>
            <a:endParaRPr lang="en-US" dirty="0"/>
          </a:p>
        </p:txBody>
      </p:sp>
      <p:sp>
        <p:nvSpPr>
          <p:cNvPr id="3" name="Content Placeholder 2">
            <a:extLst>
              <a:ext uri="{FF2B5EF4-FFF2-40B4-BE49-F238E27FC236}">
                <a16:creationId xmlns:a16="http://schemas.microsoft.com/office/drawing/2014/main" id="{2E4FC2AC-143F-4AEC-B375-E6157AF78C8B}"/>
              </a:ext>
            </a:extLst>
          </p:cNvPr>
          <p:cNvSpPr>
            <a:spLocks noGrp="1"/>
          </p:cNvSpPr>
          <p:nvPr>
            <p:ph idx="1"/>
          </p:nvPr>
        </p:nvSpPr>
        <p:spPr>
          <a:xfrm>
            <a:off x="838200" y="1910957"/>
            <a:ext cx="10515600" cy="4581918"/>
          </a:xfrm>
        </p:spPr>
        <p:txBody>
          <a:bodyPr>
            <a:normAutofit/>
          </a:bodyPr>
          <a:lstStyle/>
          <a:p>
            <a:pPr marL="0" indent="0">
              <a:lnSpc>
                <a:spcPct val="150000"/>
              </a:lnSpc>
              <a:buNone/>
            </a:pPr>
            <a:r>
              <a:rPr lang="en-US" dirty="0"/>
              <a:t>1. Initial select set of combination hypermeter values (Our belief)  and Training the model with it</a:t>
            </a:r>
          </a:p>
          <a:p>
            <a:pPr>
              <a:lnSpc>
                <a:spcPct val="150000"/>
              </a:lnSpc>
            </a:pPr>
            <a:r>
              <a:rPr lang="en-US" dirty="0"/>
              <a:t>Get the evidence (Model accuracy) </a:t>
            </a:r>
          </a:p>
          <a:p>
            <a:pPr>
              <a:lnSpc>
                <a:spcPct val="150000"/>
              </a:lnSpc>
            </a:pPr>
            <a:r>
              <a:rPr lang="en-US" dirty="0"/>
              <a:t>Update our belief that can lead to model improvement</a:t>
            </a:r>
          </a:p>
          <a:p>
            <a:pPr>
              <a:lnSpc>
                <a:spcPct val="150000"/>
              </a:lnSpc>
            </a:pPr>
            <a:r>
              <a:rPr lang="en-US" dirty="0"/>
              <a:t>Terminate when a Our criteria goals is met (Loss values is reached global minimize, Accuracy is global maximized) </a:t>
            </a:r>
          </a:p>
        </p:txBody>
      </p:sp>
    </p:spTree>
    <p:extLst>
      <p:ext uri="{BB962C8B-B14F-4D97-AF65-F5344CB8AC3E}">
        <p14:creationId xmlns:p14="http://schemas.microsoft.com/office/powerpoint/2010/main" val="3660238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AEB6E-9219-4BD7-8124-9C8D59CA8246}"/>
              </a:ext>
            </a:extLst>
          </p:cNvPr>
          <p:cNvSpPr txBox="1">
            <a:spLocks/>
          </p:cNvSpPr>
          <p:nvPr/>
        </p:nvSpPr>
        <p:spPr>
          <a:xfrm>
            <a:off x="704558" y="0"/>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5" name="Rectangle: Rounded Corners 4">
            <a:extLst>
              <a:ext uri="{FF2B5EF4-FFF2-40B4-BE49-F238E27FC236}">
                <a16:creationId xmlns:a16="http://schemas.microsoft.com/office/drawing/2014/main" id="{30740C55-EDEA-4D3E-84ED-0E8B55AE19E8}"/>
              </a:ext>
            </a:extLst>
          </p:cNvPr>
          <p:cNvSpPr/>
          <p:nvPr/>
        </p:nvSpPr>
        <p:spPr>
          <a:xfrm>
            <a:off x="499186" y="1694996"/>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9" name="Rectangle: Rounded Corners 8">
            <a:extLst>
              <a:ext uri="{FF2B5EF4-FFF2-40B4-BE49-F238E27FC236}">
                <a16:creationId xmlns:a16="http://schemas.microsoft.com/office/drawing/2014/main" id="{A26720B0-319B-4D9D-B120-AAE1C6CA26AC}"/>
              </a:ext>
            </a:extLst>
          </p:cNvPr>
          <p:cNvSpPr/>
          <p:nvPr/>
        </p:nvSpPr>
        <p:spPr>
          <a:xfrm>
            <a:off x="550505" y="6042833"/>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11" name="Straight Arrow Connector 10">
            <a:extLst>
              <a:ext uri="{FF2B5EF4-FFF2-40B4-BE49-F238E27FC236}">
                <a16:creationId xmlns:a16="http://schemas.microsoft.com/office/drawing/2014/main" id="{14D8542D-55E3-4B08-B7E6-23158CB26D81}"/>
              </a:ext>
            </a:extLst>
          </p:cNvPr>
          <p:cNvCxnSpPr>
            <a:cxnSpLocks/>
            <a:stCxn id="5" idx="2"/>
          </p:cNvCxnSpPr>
          <p:nvPr/>
        </p:nvCxnSpPr>
        <p:spPr>
          <a:xfrm flipH="1">
            <a:off x="1222307" y="2124204"/>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8C7D4C-BE28-4B84-8E12-52EA25DBD516}"/>
              </a:ext>
            </a:extLst>
          </p:cNvPr>
          <p:cNvCxnSpPr/>
          <p:nvPr/>
        </p:nvCxnSpPr>
        <p:spPr>
          <a:xfrm flipH="1">
            <a:off x="1198980" y="563082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8704548-0567-4C64-A54A-3866CADF1842}"/>
              </a:ext>
            </a:extLst>
          </p:cNvPr>
          <p:cNvSpPr txBox="1"/>
          <p:nvPr/>
        </p:nvSpPr>
        <p:spPr>
          <a:xfrm>
            <a:off x="123363" y="894864"/>
            <a:ext cx="66594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1. Sequential Layers-Wise Neural Network Architecture</a:t>
            </a:r>
          </a:p>
        </p:txBody>
      </p:sp>
    </p:spTree>
    <p:extLst>
      <p:ext uri="{BB962C8B-B14F-4D97-AF65-F5344CB8AC3E}">
        <p14:creationId xmlns:p14="http://schemas.microsoft.com/office/powerpoint/2010/main" val="41126404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4562-513B-44BC-9D93-8BF7BA6967F6}"/>
              </a:ext>
            </a:extLst>
          </p:cNvPr>
          <p:cNvSpPr>
            <a:spLocks noGrp="1"/>
          </p:cNvSpPr>
          <p:nvPr>
            <p:ph type="title"/>
          </p:nvPr>
        </p:nvSpPr>
        <p:spPr>
          <a:xfrm>
            <a:off x="1214120" y="18255"/>
            <a:ext cx="10515600" cy="1325563"/>
          </a:xfrm>
        </p:spPr>
        <p:txBody>
          <a:bodyPr/>
          <a:lstStyle/>
          <a:p>
            <a:pPr algn="ctr"/>
            <a:r>
              <a:rPr lang="en-US" dirty="0"/>
              <a:t>(Independence - Dependent) </a:t>
            </a:r>
            <a:br>
              <a:rPr lang="en-US" dirty="0"/>
            </a:br>
            <a:r>
              <a:rPr lang="en-US" dirty="0"/>
              <a:t>Probability </a:t>
            </a:r>
          </a:p>
        </p:txBody>
      </p:sp>
      <p:sp>
        <p:nvSpPr>
          <p:cNvPr id="3" name="Content Placeholder 2">
            <a:extLst>
              <a:ext uri="{FF2B5EF4-FFF2-40B4-BE49-F238E27FC236}">
                <a16:creationId xmlns:a16="http://schemas.microsoft.com/office/drawing/2014/main" id="{D4691B3A-91CA-4A48-B241-62372DEDB3AC}"/>
              </a:ext>
            </a:extLst>
          </p:cNvPr>
          <p:cNvSpPr>
            <a:spLocks noGrp="1"/>
          </p:cNvSpPr>
          <p:nvPr>
            <p:ph idx="1"/>
          </p:nvPr>
        </p:nvSpPr>
        <p:spPr>
          <a:xfrm>
            <a:off x="747666" y="1968546"/>
            <a:ext cx="10515600" cy="778986"/>
          </a:xfrm>
        </p:spPr>
        <p:txBody>
          <a:bodyPr>
            <a:normAutofit lnSpcReduction="10000"/>
          </a:bodyPr>
          <a:lstStyle/>
          <a:p>
            <a:pPr marL="0" indent="0">
              <a:buNone/>
            </a:pPr>
            <a:r>
              <a:rPr lang="en-US" b="1" dirty="0"/>
              <a:t>Independence</a:t>
            </a:r>
            <a:r>
              <a:rPr lang="en-US" dirty="0"/>
              <a:t> Probability: the knowledge that one event occurs </a:t>
            </a:r>
            <a:r>
              <a:rPr lang="en-US" dirty="0">
                <a:solidFill>
                  <a:srgbClr val="FF0000"/>
                </a:solidFill>
              </a:rPr>
              <a:t>does not affect</a:t>
            </a:r>
            <a:r>
              <a:rPr lang="en-US" dirty="0"/>
              <a:t> the probability of the other event</a:t>
            </a:r>
          </a:p>
          <a:p>
            <a:pPr marL="0" indent="0">
              <a:buNone/>
            </a:pPr>
            <a:endParaRPr lang="en-US" dirty="0"/>
          </a:p>
        </p:txBody>
      </p:sp>
      <p:sp>
        <p:nvSpPr>
          <p:cNvPr id="4" name="Rectangle 3">
            <a:extLst>
              <a:ext uri="{FF2B5EF4-FFF2-40B4-BE49-F238E27FC236}">
                <a16:creationId xmlns:a16="http://schemas.microsoft.com/office/drawing/2014/main" id="{CE1E115B-CAB4-4DF0-9D11-681E5EC8DE67}"/>
              </a:ext>
            </a:extLst>
          </p:cNvPr>
          <p:cNvSpPr/>
          <p:nvPr/>
        </p:nvSpPr>
        <p:spPr>
          <a:xfrm>
            <a:off x="3709256" y="3049094"/>
            <a:ext cx="368722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P(a) P(b)</a:t>
            </a:r>
          </a:p>
        </p:txBody>
      </p:sp>
      <p:sp>
        <p:nvSpPr>
          <p:cNvPr id="5" name="Rectangle 4">
            <a:extLst>
              <a:ext uri="{FF2B5EF4-FFF2-40B4-BE49-F238E27FC236}">
                <a16:creationId xmlns:a16="http://schemas.microsoft.com/office/drawing/2014/main" id="{41980AC5-D248-4473-BED6-347CACBFEE0A}"/>
              </a:ext>
            </a:extLst>
          </p:cNvPr>
          <p:cNvSpPr/>
          <p:nvPr/>
        </p:nvSpPr>
        <p:spPr>
          <a:xfrm>
            <a:off x="857062" y="4110469"/>
            <a:ext cx="10872658"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Dependent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Probability (Conditional probability): the knowledge that one event occurs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does affect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the probability of the other event</a:t>
            </a:r>
          </a:p>
        </p:txBody>
      </p:sp>
      <p:sp>
        <p:nvSpPr>
          <p:cNvPr id="6" name="Rectangle 5">
            <a:extLst>
              <a:ext uri="{FF2B5EF4-FFF2-40B4-BE49-F238E27FC236}">
                <a16:creationId xmlns:a16="http://schemas.microsoft.com/office/drawing/2014/main" id="{55300F14-7E14-4F13-AADA-B83C8226ADDF}"/>
              </a:ext>
            </a:extLst>
          </p:cNvPr>
          <p:cNvSpPr/>
          <p:nvPr/>
        </p:nvSpPr>
        <p:spPr>
          <a:xfrm>
            <a:off x="3709255" y="5297771"/>
            <a:ext cx="412164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P(a) P(</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b|a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2276344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4562-513B-44BC-9D93-8BF7BA6967F6}"/>
              </a:ext>
            </a:extLst>
          </p:cNvPr>
          <p:cNvSpPr>
            <a:spLocks noGrp="1"/>
          </p:cNvSpPr>
          <p:nvPr>
            <p:ph type="title"/>
          </p:nvPr>
        </p:nvSpPr>
        <p:spPr>
          <a:xfrm>
            <a:off x="1214120" y="18255"/>
            <a:ext cx="10515600" cy="1325563"/>
          </a:xfrm>
        </p:spPr>
        <p:txBody>
          <a:bodyPr/>
          <a:lstStyle/>
          <a:p>
            <a:r>
              <a:rPr lang="en-US" dirty="0"/>
              <a:t>Probability (Independence - Dependent) </a:t>
            </a:r>
          </a:p>
        </p:txBody>
      </p:sp>
      <p:sp>
        <p:nvSpPr>
          <p:cNvPr id="3" name="Content Placeholder 2">
            <a:extLst>
              <a:ext uri="{FF2B5EF4-FFF2-40B4-BE49-F238E27FC236}">
                <a16:creationId xmlns:a16="http://schemas.microsoft.com/office/drawing/2014/main" id="{D4691B3A-91CA-4A48-B241-62372DEDB3AC}"/>
              </a:ext>
            </a:extLst>
          </p:cNvPr>
          <p:cNvSpPr>
            <a:spLocks noGrp="1"/>
          </p:cNvSpPr>
          <p:nvPr>
            <p:ph idx="1"/>
          </p:nvPr>
        </p:nvSpPr>
        <p:spPr>
          <a:xfrm>
            <a:off x="838200" y="1393300"/>
            <a:ext cx="10515600" cy="4783663"/>
          </a:xfrm>
        </p:spPr>
        <p:txBody>
          <a:bodyPr/>
          <a:lstStyle/>
          <a:p>
            <a:pPr marL="0" indent="0">
              <a:buNone/>
            </a:pPr>
            <a:r>
              <a:rPr lang="en-US" b="1" dirty="0"/>
              <a:t>Independence</a:t>
            </a:r>
            <a:r>
              <a:rPr lang="en-US" dirty="0"/>
              <a:t> Probability: the knowledge that one event occurs </a:t>
            </a:r>
            <a:r>
              <a:rPr lang="en-US" b="1" dirty="0">
                <a:solidFill>
                  <a:srgbClr val="FF0000"/>
                </a:solidFill>
              </a:rPr>
              <a:t>does not affect </a:t>
            </a:r>
            <a:r>
              <a:rPr lang="en-US" dirty="0"/>
              <a:t>the probability of the other event</a:t>
            </a:r>
          </a:p>
          <a:p>
            <a:pPr marL="0" indent="0">
              <a:buNone/>
            </a:pPr>
            <a:endParaRPr lang="en-US" dirty="0"/>
          </a:p>
        </p:txBody>
      </p:sp>
      <p:sp>
        <p:nvSpPr>
          <p:cNvPr id="4" name="Rectangle 3">
            <a:extLst>
              <a:ext uri="{FF2B5EF4-FFF2-40B4-BE49-F238E27FC236}">
                <a16:creationId xmlns:a16="http://schemas.microsoft.com/office/drawing/2014/main" id="{CE1E115B-CAB4-4DF0-9D11-681E5EC8DE67}"/>
              </a:ext>
            </a:extLst>
          </p:cNvPr>
          <p:cNvSpPr/>
          <p:nvPr/>
        </p:nvSpPr>
        <p:spPr>
          <a:xfrm>
            <a:off x="6235605" y="2510168"/>
            <a:ext cx="412164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P(a) P(</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b|a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2" name="Picture 11">
            <a:extLst>
              <a:ext uri="{FF2B5EF4-FFF2-40B4-BE49-F238E27FC236}">
                <a16:creationId xmlns:a16="http://schemas.microsoft.com/office/drawing/2014/main" id="{0BFC2EA9-9557-44CC-A930-777293C7018F}"/>
              </a:ext>
            </a:extLst>
          </p:cNvPr>
          <p:cNvPicPr>
            <a:picLocks noChangeAspect="1"/>
          </p:cNvPicPr>
          <p:nvPr/>
        </p:nvPicPr>
        <p:blipFill rotWithShape="1">
          <a:blip r:embed="rId2"/>
          <a:srcRect l="4081" t="-1" r="4092" b="5937"/>
          <a:stretch/>
        </p:blipFill>
        <p:spPr>
          <a:xfrm>
            <a:off x="3056857" y="4782923"/>
            <a:ext cx="625337" cy="619897"/>
          </a:xfrm>
          <a:prstGeom prst="rect">
            <a:avLst/>
          </a:prstGeom>
        </p:spPr>
      </p:pic>
      <p:sp>
        <p:nvSpPr>
          <p:cNvPr id="13" name="Rectangle 12">
            <a:extLst>
              <a:ext uri="{FF2B5EF4-FFF2-40B4-BE49-F238E27FC236}">
                <a16:creationId xmlns:a16="http://schemas.microsoft.com/office/drawing/2014/main" id="{FCF90836-C8CF-41B4-8158-11428793CB23}"/>
              </a:ext>
            </a:extLst>
          </p:cNvPr>
          <p:cNvSpPr/>
          <p:nvPr/>
        </p:nvSpPr>
        <p:spPr>
          <a:xfrm>
            <a:off x="407856" y="4616215"/>
            <a:ext cx="261947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        ) </a:t>
            </a:r>
          </a:p>
        </p:txBody>
      </p:sp>
      <p:pic>
        <p:nvPicPr>
          <p:cNvPr id="14" name="Picture 13">
            <a:extLst>
              <a:ext uri="{FF2B5EF4-FFF2-40B4-BE49-F238E27FC236}">
                <a16:creationId xmlns:a16="http://schemas.microsoft.com/office/drawing/2014/main" id="{DAFBA0FC-603E-403A-B225-B2C990DD97C1}"/>
              </a:ext>
            </a:extLst>
          </p:cNvPr>
          <p:cNvPicPr>
            <a:picLocks noChangeAspect="1"/>
          </p:cNvPicPr>
          <p:nvPr/>
        </p:nvPicPr>
        <p:blipFill rotWithShape="1">
          <a:blip r:embed="rId3"/>
          <a:srcRect l="2223" t="3202" r="5110" b="5095"/>
          <a:stretch/>
        </p:blipFill>
        <p:spPr>
          <a:xfrm>
            <a:off x="1092255" y="4707006"/>
            <a:ext cx="625337" cy="646332"/>
          </a:xfrm>
          <a:prstGeom prst="rect">
            <a:avLst/>
          </a:prstGeom>
        </p:spPr>
      </p:pic>
      <p:sp>
        <p:nvSpPr>
          <p:cNvPr id="15" name="Rectangle 14">
            <a:extLst>
              <a:ext uri="{FF2B5EF4-FFF2-40B4-BE49-F238E27FC236}">
                <a16:creationId xmlns:a16="http://schemas.microsoft.com/office/drawing/2014/main" id="{0C089A39-2974-4810-8033-068525CB0226}"/>
              </a:ext>
            </a:extLst>
          </p:cNvPr>
          <p:cNvSpPr/>
          <p:nvPr/>
        </p:nvSpPr>
        <p:spPr>
          <a:xfrm>
            <a:off x="2372459" y="4645452"/>
            <a:ext cx="261947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        ) </a:t>
            </a:r>
          </a:p>
        </p:txBody>
      </p:sp>
      <p:pic>
        <p:nvPicPr>
          <p:cNvPr id="16" name="Picture 15">
            <a:extLst>
              <a:ext uri="{FF2B5EF4-FFF2-40B4-BE49-F238E27FC236}">
                <a16:creationId xmlns:a16="http://schemas.microsoft.com/office/drawing/2014/main" id="{C63F9EAA-26F8-4041-B982-5DB397924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84" y="2833334"/>
            <a:ext cx="3434992" cy="1637905"/>
          </a:xfrm>
          <a:prstGeom prst="rect">
            <a:avLst/>
          </a:prstGeom>
        </p:spPr>
      </p:pic>
      <p:sp>
        <p:nvSpPr>
          <p:cNvPr id="17" name="Arrow: Down 16">
            <a:extLst>
              <a:ext uri="{FF2B5EF4-FFF2-40B4-BE49-F238E27FC236}">
                <a16:creationId xmlns:a16="http://schemas.microsoft.com/office/drawing/2014/main" id="{216243D9-CB70-40FC-868F-2B18380882DD}"/>
              </a:ext>
            </a:extLst>
          </p:cNvPr>
          <p:cNvSpPr/>
          <p:nvPr/>
        </p:nvSpPr>
        <p:spPr>
          <a:xfrm flipH="1">
            <a:off x="8296425" y="3344402"/>
            <a:ext cx="205273" cy="6157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6943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4562-513B-44BC-9D93-8BF7BA6967F6}"/>
              </a:ext>
            </a:extLst>
          </p:cNvPr>
          <p:cNvSpPr>
            <a:spLocks noGrp="1"/>
          </p:cNvSpPr>
          <p:nvPr>
            <p:ph type="title"/>
          </p:nvPr>
        </p:nvSpPr>
        <p:spPr>
          <a:xfrm>
            <a:off x="1214120" y="18255"/>
            <a:ext cx="10515600" cy="1325563"/>
          </a:xfrm>
        </p:spPr>
        <p:txBody>
          <a:bodyPr/>
          <a:lstStyle/>
          <a:p>
            <a:r>
              <a:rPr lang="en-US" dirty="0"/>
              <a:t>Probability (Independence - Dependent) </a:t>
            </a:r>
          </a:p>
        </p:txBody>
      </p:sp>
      <p:sp>
        <p:nvSpPr>
          <p:cNvPr id="3" name="Content Placeholder 2">
            <a:extLst>
              <a:ext uri="{FF2B5EF4-FFF2-40B4-BE49-F238E27FC236}">
                <a16:creationId xmlns:a16="http://schemas.microsoft.com/office/drawing/2014/main" id="{D4691B3A-91CA-4A48-B241-62372DEDB3AC}"/>
              </a:ext>
            </a:extLst>
          </p:cNvPr>
          <p:cNvSpPr>
            <a:spLocks noGrp="1"/>
          </p:cNvSpPr>
          <p:nvPr>
            <p:ph idx="1"/>
          </p:nvPr>
        </p:nvSpPr>
        <p:spPr>
          <a:xfrm>
            <a:off x="838200" y="1393300"/>
            <a:ext cx="10515600" cy="4783663"/>
          </a:xfrm>
        </p:spPr>
        <p:txBody>
          <a:bodyPr/>
          <a:lstStyle/>
          <a:p>
            <a:pPr marL="0" indent="0">
              <a:buNone/>
            </a:pPr>
            <a:r>
              <a:rPr lang="en-US" b="1" dirty="0"/>
              <a:t>Independence</a:t>
            </a:r>
            <a:r>
              <a:rPr lang="en-US" dirty="0"/>
              <a:t> Probability: the knowledge that one event occurs </a:t>
            </a:r>
            <a:r>
              <a:rPr lang="en-US" b="1" dirty="0"/>
              <a:t>does not affect</a:t>
            </a:r>
            <a:r>
              <a:rPr lang="en-US" dirty="0"/>
              <a:t> the probability of the other event</a:t>
            </a:r>
          </a:p>
          <a:p>
            <a:pPr marL="0" indent="0">
              <a:buNone/>
            </a:pPr>
            <a:endParaRPr lang="en-US" dirty="0"/>
          </a:p>
        </p:txBody>
      </p:sp>
      <p:sp>
        <p:nvSpPr>
          <p:cNvPr id="4" name="Rectangle 3">
            <a:extLst>
              <a:ext uri="{FF2B5EF4-FFF2-40B4-BE49-F238E27FC236}">
                <a16:creationId xmlns:a16="http://schemas.microsoft.com/office/drawing/2014/main" id="{CE1E115B-CAB4-4DF0-9D11-681E5EC8DE67}"/>
              </a:ext>
            </a:extLst>
          </p:cNvPr>
          <p:cNvSpPr/>
          <p:nvPr/>
        </p:nvSpPr>
        <p:spPr>
          <a:xfrm>
            <a:off x="5675708" y="2487137"/>
            <a:ext cx="412164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P(a) P(</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b|a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2" name="Picture 11">
            <a:extLst>
              <a:ext uri="{FF2B5EF4-FFF2-40B4-BE49-F238E27FC236}">
                <a16:creationId xmlns:a16="http://schemas.microsoft.com/office/drawing/2014/main" id="{0BFC2EA9-9557-44CC-A930-777293C7018F}"/>
              </a:ext>
            </a:extLst>
          </p:cNvPr>
          <p:cNvPicPr>
            <a:picLocks noChangeAspect="1"/>
          </p:cNvPicPr>
          <p:nvPr/>
        </p:nvPicPr>
        <p:blipFill rotWithShape="1">
          <a:blip r:embed="rId2"/>
          <a:srcRect l="4081" t="-1" r="4092" b="5937"/>
          <a:stretch/>
        </p:blipFill>
        <p:spPr>
          <a:xfrm>
            <a:off x="3056858" y="5615540"/>
            <a:ext cx="625337" cy="619897"/>
          </a:xfrm>
          <a:prstGeom prst="rect">
            <a:avLst/>
          </a:prstGeom>
        </p:spPr>
      </p:pic>
      <p:sp>
        <p:nvSpPr>
          <p:cNvPr id="13" name="Rectangle 12">
            <a:extLst>
              <a:ext uri="{FF2B5EF4-FFF2-40B4-BE49-F238E27FC236}">
                <a16:creationId xmlns:a16="http://schemas.microsoft.com/office/drawing/2014/main" id="{FCF90836-C8CF-41B4-8158-11428793CB23}"/>
              </a:ext>
            </a:extLst>
          </p:cNvPr>
          <p:cNvSpPr/>
          <p:nvPr/>
        </p:nvSpPr>
        <p:spPr>
          <a:xfrm>
            <a:off x="387889" y="5527551"/>
            <a:ext cx="261947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        ) </a:t>
            </a:r>
          </a:p>
        </p:txBody>
      </p:sp>
      <p:pic>
        <p:nvPicPr>
          <p:cNvPr id="14" name="Picture 13">
            <a:extLst>
              <a:ext uri="{FF2B5EF4-FFF2-40B4-BE49-F238E27FC236}">
                <a16:creationId xmlns:a16="http://schemas.microsoft.com/office/drawing/2014/main" id="{DAFBA0FC-603E-403A-B225-B2C990DD97C1}"/>
              </a:ext>
            </a:extLst>
          </p:cNvPr>
          <p:cNvPicPr>
            <a:picLocks noChangeAspect="1"/>
          </p:cNvPicPr>
          <p:nvPr/>
        </p:nvPicPr>
        <p:blipFill rotWithShape="1">
          <a:blip r:embed="rId3"/>
          <a:srcRect l="2223" t="3202" r="5110" b="5095"/>
          <a:stretch/>
        </p:blipFill>
        <p:spPr>
          <a:xfrm>
            <a:off x="1032352" y="5589105"/>
            <a:ext cx="625337" cy="646332"/>
          </a:xfrm>
          <a:prstGeom prst="rect">
            <a:avLst/>
          </a:prstGeom>
        </p:spPr>
      </p:pic>
      <p:sp>
        <p:nvSpPr>
          <p:cNvPr id="15" name="Rectangle 14">
            <a:extLst>
              <a:ext uri="{FF2B5EF4-FFF2-40B4-BE49-F238E27FC236}">
                <a16:creationId xmlns:a16="http://schemas.microsoft.com/office/drawing/2014/main" id="{0C089A39-2974-4810-8033-068525CB0226}"/>
              </a:ext>
            </a:extLst>
          </p:cNvPr>
          <p:cNvSpPr/>
          <p:nvPr/>
        </p:nvSpPr>
        <p:spPr>
          <a:xfrm>
            <a:off x="2382412" y="5549335"/>
            <a:ext cx="261947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        ) </a:t>
            </a:r>
          </a:p>
        </p:txBody>
      </p:sp>
      <p:pic>
        <p:nvPicPr>
          <p:cNvPr id="16" name="Picture 15">
            <a:extLst>
              <a:ext uri="{FF2B5EF4-FFF2-40B4-BE49-F238E27FC236}">
                <a16:creationId xmlns:a16="http://schemas.microsoft.com/office/drawing/2014/main" id="{C63F9EAA-26F8-4041-B982-5DB397924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52" y="3444240"/>
            <a:ext cx="3434992" cy="1637905"/>
          </a:xfrm>
          <a:prstGeom prst="rect">
            <a:avLst/>
          </a:prstGeom>
        </p:spPr>
      </p:pic>
      <p:sp>
        <p:nvSpPr>
          <p:cNvPr id="17" name="Arrow: Down 16">
            <a:extLst>
              <a:ext uri="{FF2B5EF4-FFF2-40B4-BE49-F238E27FC236}">
                <a16:creationId xmlns:a16="http://schemas.microsoft.com/office/drawing/2014/main" id="{216243D9-CB70-40FC-868F-2B18380882DD}"/>
              </a:ext>
            </a:extLst>
          </p:cNvPr>
          <p:cNvSpPr/>
          <p:nvPr/>
        </p:nvSpPr>
        <p:spPr>
          <a:xfrm>
            <a:off x="7642925" y="3159056"/>
            <a:ext cx="187206" cy="570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4DC6D01-16CE-43A5-A2ED-A29013B15D52}"/>
              </a:ext>
            </a:extLst>
          </p:cNvPr>
          <p:cNvSpPr/>
          <p:nvPr/>
        </p:nvSpPr>
        <p:spPr>
          <a:xfrm>
            <a:off x="6176884" y="3855345"/>
            <a:ext cx="358303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P(a)P(b)</a:t>
            </a:r>
          </a:p>
        </p:txBody>
      </p:sp>
      <p:sp>
        <p:nvSpPr>
          <p:cNvPr id="18" name="Rectangle 17">
            <a:extLst>
              <a:ext uri="{FF2B5EF4-FFF2-40B4-BE49-F238E27FC236}">
                <a16:creationId xmlns:a16="http://schemas.microsoft.com/office/drawing/2014/main" id="{847D0563-18CF-49E8-A525-9B1C63EABE42}"/>
              </a:ext>
            </a:extLst>
          </p:cNvPr>
          <p:cNvSpPr/>
          <p:nvPr/>
        </p:nvSpPr>
        <p:spPr>
          <a:xfrm>
            <a:off x="5001883" y="5006500"/>
            <a:ext cx="593303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 P(      )   P(        )</a:t>
            </a:r>
          </a:p>
        </p:txBody>
      </p:sp>
      <p:pic>
        <p:nvPicPr>
          <p:cNvPr id="19" name="Picture 18">
            <a:extLst>
              <a:ext uri="{FF2B5EF4-FFF2-40B4-BE49-F238E27FC236}">
                <a16:creationId xmlns:a16="http://schemas.microsoft.com/office/drawing/2014/main" id="{83C3330F-83E3-445E-9A9C-A9435D394D91}"/>
              </a:ext>
            </a:extLst>
          </p:cNvPr>
          <p:cNvPicPr>
            <a:picLocks noChangeAspect="1"/>
          </p:cNvPicPr>
          <p:nvPr/>
        </p:nvPicPr>
        <p:blipFill rotWithShape="1">
          <a:blip r:embed="rId3"/>
          <a:srcRect l="2223" t="3202" r="5110" b="5095"/>
          <a:stretch/>
        </p:blipFill>
        <p:spPr>
          <a:xfrm>
            <a:off x="5483016" y="5037276"/>
            <a:ext cx="625337" cy="646332"/>
          </a:xfrm>
          <a:prstGeom prst="rect">
            <a:avLst/>
          </a:prstGeom>
        </p:spPr>
      </p:pic>
      <p:pic>
        <p:nvPicPr>
          <p:cNvPr id="20" name="Picture 19">
            <a:extLst>
              <a:ext uri="{FF2B5EF4-FFF2-40B4-BE49-F238E27FC236}">
                <a16:creationId xmlns:a16="http://schemas.microsoft.com/office/drawing/2014/main" id="{AA45F11C-A804-4BDE-BCD3-335FA57AEB7E}"/>
              </a:ext>
            </a:extLst>
          </p:cNvPr>
          <p:cNvPicPr>
            <a:picLocks noChangeAspect="1"/>
          </p:cNvPicPr>
          <p:nvPr/>
        </p:nvPicPr>
        <p:blipFill rotWithShape="1">
          <a:blip r:embed="rId2"/>
          <a:srcRect l="4081" t="-1" r="4092" b="5937"/>
          <a:stretch/>
        </p:blipFill>
        <p:spPr>
          <a:xfrm>
            <a:off x="6589486" y="5033226"/>
            <a:ext cx="625337" cy="619897"/>
          </a:xfrm>
          <a:prstGeom prst="rect">
            <a:avLst/>
          </a:prstGeom>
        </p:spPr>
      </p:pic>
      <p:pic>
        <p:nvPicPr>
          <p:cNvPr id="21" name="Picture 20">
            <a:extLst>
              <a:ext uri="{FF2B5EF4-FFF2-40B4-BE49-F238E27FC236}">
                <a16:creationId xmlns:a16="http://schemas.microsoft.com/office/drawing/2014/main" id="{37CE66BA-F5A4-4754-A8DC-86C17F0FA6AE}"/>
              </a:ext>
            </a:extLst>
          </p:cNvPr>
          <p:cNvPicPr>
            <a:picLocks noChangeAspect="1"/>
          </p:cNvPicPr>
          <p:nvPr/>
        </p:nvPicPr>
        <p:blipFill rotWithShape="1">
          <a:blip r:embed="rId3"/>
          <a:srcRect l="2223" t="3202" r="5110" b="5095"/>
          <a:stretch/>
        </p:blipFill>
        <p:spPr>
          <a:xfrm>
            <a:off x="8404199" y="5026968"/>
            <a:ext cx="625337" cy="646332"/>
          </a:xfrm>
          <a:prstGeom prst="rect">
            <a:avLst/>
          </a:prstGeom>
        </p:spPr>
      </p:pic>
      <p:pic>
        <p:nvPicPr>
          <p:cNvPr id="23" name="Picture 22">
            <a:extLst>
              <a:ext uri="{FF2B5EF4-FFF2-40B4-BE49-F238E27FC236}">
                <a16:creationId xmlns:a16="http://schemas.microsoft.com/office/drawing/2014/main" id="{E8BA9CEB-8B82-4C49-90D6-3ECD21F498D9}"/>
              </a:ext>
            </a:extLst>
          </p:cNvPr>
          <p:cNvPicPr>
            <a:picLocks noChangeAspect="1"/>
          </p:cNvPicPr>
          <p:nvPr/>
        </p:nvPicPr>
        <p:blipFill rotWithShape="1">
          <a:blip r:embed="rId2"/>
          <a:srcRect l="4081" t="-1" r="4092" b="5937"/>
          <a:stretch/>
        </p:blipFill>
        <p:spPr>
          <a:xfrm>
            <a:off x="9906243" y="5037276"/>
            <a:ext cx="625337" cy="619897"/>
          </a:xfrm>
          <a:prstGeom prst="rect">
            <a:avLst/>
          </a:prstGeom>
        </p:spPr>
      </p:pic>
    </p:spTree>
    <p:extLst>
      <p:ext uri="{BB962C8B-B14F-4D97-AF65-F5344CB8AC3E}">
        <p14:creationId xmlns:p14="http://schemas.microsoft.com/office/powerpoint/2010/main" val="18633411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4562-513B-44BC-9D93-8BF7BA6967F6}"/>
              </a:ext>
            </a:extLst>
          </p:cNvPr>
          <p:cNvSpPr>
            <a:spLocks noGrp="1"/>
          </p:cNvSpPr>
          <p:nvPr>
            <p:ph type="title"/>
          </p:nvPr>
        </p:nvSpPr>
        <p:spPr>
          <a:xfrm>
            <a:off x="1214120" y="18255"/>
            <a:ext cx="10515600" cy="1325563"/>
          </a:xfrm>
        </p:spPr>
        <p:txBody>
          <a:bodyPr/>
          <a:lstStyle/>
          <a:p>
            <a:r>
              <a:rPr lang="en-US" dirty="0"/>
              <a:t>Probability (Independence - Dependent) </a:t>
            </a:r>
          </a:p>
        </p:txBody>
      </p:sp>
      <p:sp>
        <p:nvSpPr>
          <p:cNvPr id="3" name="Content Placeholder 2">
            <a:extLst>
              <a:ext uri="{FF2B5EF4-FFF2-40B4-BE49-F238E27FC236}">
                <a16:creationId xmlns:a16="http://schemas.microsoft.com/office/drawing/2014/main" id="{D4691B3A-91CA-4A48-B241-62372DEDB3AC}"/>
              </a:ext>
            </a:extLst>
          </p:cNvPr>
          <p:cNvSpPr>
            <a:spLocks noGrp="1"/>
          </p:cNvSpPr>
          <p:nvPr>
            <p:ph idx="1"/>
          </p:nvPr>
        </p:nvSpPr>
        <p:spPr>
          <a:xfrm>
            <a:off x="838200" y="1393300"/>
            <a:ext cx="10515600" cy="4783663"/>
          </a:xfrm>
        </p:spPr>
        <p:txBody>
          <a:bodyPr/>
          <a:lstStyle/>
          <a:p>
            <a:pPr marL="0" indent="0">
              <a:buNone/>
            </a:pPr>
            <a:r>
              <a:rPr lang="en-US" b="1" dirty="0"/>
              <a:t>Independence</a:t>
            </a:r>
            <a:r>
              <a:rPr lang="en-US" dirty="0"/>
              <a:t> Probability: the knowledge that one event occurs </a:t>
            </a:r>
            <a:r>
              <a:rPr lang="en-US" b="1" dirty="0"/>
              <a:t>does not affect</a:t>
            </a:r>
            <a:r>
              <a:rPr lang="en-US" dirty="0"/>
              <a:t> the probability of the other event</a:t>
            </a:r>
          </a:p>
          <a:p>
            <a:pPr marL="0" indent="0">
              <a:buNone/>
            </a:pPr>
            <a:endParaRPr lang="en-US" dirty="0"/>
          </a:p>
        </p:txBody>
      </p:sp>
      <p:sp>
        <p:nvSpPr>
          <p:cNvPr id="4" name="Rectangle 3">
            <a:extLst>
              <a:ext uri="{FF2B5EF4-FFF2-40B4-BE49-F238E27FC236}">
                <a16:creationId xmlns:a16="http://schemas.microsoft.com/office/drawing/2014/main" id="{CE1E115B-CAB4-4DF0-9D11-681E5EC8DE67}"/>
              </a:ext>
            </a:extLst>
          </p:cNvPr>
          <p:cNvSpPr/>
          <p:nvPr/>
        </p:nvSpPr>
        <p:spPr>
          <a:xfrm>
            <a:off x="5675708" y="2487137"/>
            <a:ext cx="412164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P(a) P(</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b|a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2" name="Picture 11">
            <a:extLst>
              <a:ext uri="{FF2B5EF4-FFF2-40B4-BE49-F238E27FC236}">
                <a16:creationId xmlns:a16="http://schemas.microsoft.com/office/drawing/2014/main" id="{0BFC2EA9-9557-44CC-A930-777293C7018F}"/>
              </a:ext>
            </a:extLst>
          </p:cNvPr>
          <p:cNvPicPr>
            <a:picLocks noChangeAspect="1"/>
          </p:cNvPicPr>
          <p:nvPr/>
        </p:nvPicPr>
        <p:blipFill rotWithShape="1">
          <a:blip r:embed="rId2"/>
          <a:srcRect l="4081" t="-1" r="4092" b="5937"/>
          <a:stretch/>
        </p:blipFill>
        <p:spPr>
          <a:xfrm>
            <a:off x="3056858" y="5615540"/>
            <a:ext cx="625337" cy="619897"/>
          </a:xfrm>
          <a:prstGeom prst="rect">
            <a:avLst/>
          </a:prstGeom>
        </p:spPr>
      </p:pic>
      <p:sp>
        <p:nvSpPr>
          <p:cNvPr id="13" name="Rectangle 12">
            <a:extLst>
              <a:ext uri="{FF2B5EF4-FFF2-40B4-BE49-F238E27FC236}">
                <a16:creationId xmlns:a16="http://schemas.microsoft.com/office/drawing/2014/main" id="{FCF90836-C8CF-41B4-8158-11428793CB23}"/>
              </a:ext>
            </a:extLst>
          </p:cNvPr>
          <p:cNvSpPr/>
          <p:nvPr/>
        </p:nvSpPr>
        <p:spPr>
          <a:xfrm>
            <a:off x="387889" y="5527551"/>
            <a:ext cx="261947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        ) </a:t>
            </a:r>
          </a:p>
        </p:txBody>
      </p:sp>
      <p:pic>
        <p:nvPicPr>
          <p:cNvPr id="14" name="Picture 13">
            <a:extLst>
              <a:ext uri="{FF2B5EF4-FFF2-40B4-BE49-F238E27FC236}">
                <a16:creationId xmlns:a16="http://schemas.microsoft.com/office/drawing/2014/main" id="{DAFBA0FC-603E-403A-B225-B2C990DD97C1}"/>
              </a:ext>
            </a:extLst>
          </p:cNvPr>
          <p:cNvPicPr>
            <a:picLocks noChangeAspect="1"/>
          </p:cNvPicPr>
          <p:nvPr/>
        </p:nvPicPr>
        <p:blipFill rotWithShape="1">
          <a:blip r:embed="rId3"/>
          <a:srcRect l="2223" t="3202" r="5110" b="5095"/>
          <a:stretch/>
        </p:blipFill>
        <p:spPr>
          <a:xfrm>
            <a:off x="1032352" y="5589105"/>
            <a:ext cx="625337" cy="646332"/>
          </a:xfrm>
          <a:prstGeom prst="rect">
            <a:avLst/>
          </a:prstGeom>
        </p:spPr>
      </p:pic>
      <p:sp>
        <p:nvSpPr>
          <p:cNvPr id="15" name="Rectangle 14">
            <a:extLst>
              <a:ext uri="{FF2B5EF4-FFF2-40B4-BE49-F238E27FC236}">
                <a16:creationId xmlns:a16="http://schemas.microsoft.com/office/drawing/2014/main" id="{0C089A39-2974-4810-8033-068525CB0226}"/>
              </a:ext>
            </a:extLst>
          </p:cNvPr>
          <p:cNvSpPr/>
          <p:nvPr/>
        </p:nvSpPr>
        <p:spPr>
          <a:xfrm>
            <a:off x="2382412" y="5549335"/>
            <a:ext cx="261947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        ) </a:t>
            </a:r>
          </a:p>
        </p:txBody>
      </p:sp>
      <p:pic>
        <p:nvPicPr>
          <p:cNvPr id="16" name="Picture 15">
            <a:extLst>
              <a:ext uri="{FF2B5EF4-FFF2-40B4-BE49-F238E27FC236}">
                <a16:creationId xmlns:a16="http://schemas.microsoft.com/office/drawing/2014/main" id="{C63F9EAA-26F8-4041-B982-5DB397924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52" y="3444240"/>
            <a:ext cx="3434992" cy="1637905"/>
          </a:xfrm>
          <a:prstGeom prst="rect">
            <a:avLst/>
          </a:prstGeom>
        </p:spPr>
      </p:pic>
      <p:sp>
        <p:nvSpPr>
          <p:cNvPr id="17" name="Arrow: Down 16">
            <a:extLst>
              <a:ext uri="{FF2B5EF4-FFF2-40B4-BE49-F238E27FC236}">
                <a16:creationId xmlns:a16="http://schemas.microsoft.com/office/drawing/2014/main" id="{216243D9-CB70-40FC-868F-2B18380882DD}"/>
              </a:ext>
            </a:extLst>
          </p:cNvPr>
          <p:cNvSpPr/>
          <p:nvPr/>
        </p:nvSpPr>
        <p:spPr>
          <a:xfrm>
            <a:off x="7642925" y="3159056"/>
            <a:ext cx="187206" cy="570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4DC6D01-16CE-43A5-A2ED-A29013B15D52}"/>
              </a:ext>
            </a:extLst>
          </p:cNvPr>
          <p:cNvSpPr/>
          <p:nvPr/>
        </p:nvSpPr>
        <p:spPr>
          <a:xfrm>
            <a:off x="6176884" y="3855345"/>
            <a:ext cx="358303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P(a)P(b)</a:t>
            </a:r>
          </a:p>
        </p:txBody>
      </p:sp>
      <p:sp>
        <p:nvSpPr>
          <p:cNvPr id="18" name="Rectangle 17">
            <a:extLst>
              <a:ext uri="{FF2B5EF4-FFF2-40B4-BE49-F238E27FC236}">
                <a16:creationId xmlns:a16="http://schemas.microsoft.com/office/drawing/2014/main" id="{847D0563-18CF-49E8-A525-9B1C63EABE42}"/>
              </a:ext>
            </a:extLst>
          </p:cNvPr>
          <p:cNvSpPr/>
          <p:nvPr/>
        </p:nvSpPr>
        <p:spPr>
          <a:xfrm>
            <a:off x="5001883" y="5006500"/>
            <a:ext cx="593303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 P(      )   P(        )</a:t>
            </a:r>
          </a:p>
        </p:txBody>
      </p:sp>
      <p:pic>
        <p:nvPicPr>
          <p:cNvPr id="19" name="Picture 18">
            <a:extLst>
              <a:ext uri="{FF2B5EF4-FFF2-40B4-BE49-F238E27FC236}">
                <a16:creationId xmlns:a16="http://schemas.microsoft.com/office/drawing/2014/main" id="{83C3330F-83E3-445E-9A9C-A9435D394D91}"/>
              </a:ext>
            </a:extLst>
          </p:cNvPr>
          <p:cNvPicPr>
            <a:picLocks noChangeAspect="1"/>
          </p:cNvPicPr>
          <p:nvPr/>
        </p:nvPicPr>
        <p:blipFill rotWithShape="1">
          <a:blip r:embed="rId3"/>
          <a:srcRect l="2223" t="3202" r="5110" b="5095"/>
          <a:stretch/>
        </p:blipFill>
        <p:spPr>
          <a:xfrm>
            <a:off x="5483016" y="5037276"/>
            <a:ext cx="625337" cy="646332"/>
          </a:xfrm>
          <a:prstGeom prst="rect">
            <a:avLst/>
          </a:prstGeom>
        </p:spPr>
      </p:pic>
      <p:pic>
        <p:nvPicPr>
          <p:cNvPr id="20" name="Picture 19">
            <a:extLst>
              <a:ext uri="{FF2B5EF4-FFF2-40B4-BE49-F238E27FC236}">
                <a16:creationId xmlns:a16="http://schemas.microsoft.com/office/drawing/2014/main" id="{AA45F11C-A804-4BDE-BCD3-335FA57AEB7E}"/>
              </a:ext>
            </a:extLst>
          </p:cNvPr>
          <p:cNvPicPr>
            <a:picLocks noChangeAspect="1"/>
          </p:cNvPicPr>
          <p:nvPr/>
        </p:nvPicPr>
        <p:blipFill rotWithShape="1">
          <a:blip r:embed="rId2"/>
          <a:srcRect l="4081" t="-1" r="4092" b="5937"/>
          <a:stretch/>
        </p:blipFill>
        <p:spPr>
          <a:xfrm>
            <a:off x="6589486" y="5033226"/>
            <a:ext cx="625337" cy="619897"/>
          </a:xfrm>
          <a:prstGeom prst="rect">
            <a:avLst/>
          </a:prstGeom>
        </p:spPr>
      </p:pic>
      <p:pic>
        <p:nvPicPr>
          <p:cNvPr id="21" name="Picture 20">
            <a:extLst>
              <a:ext uri="{FF2B5EF4-FFF2-40B4-BE49-F238E27FC236}">
                <a16:creationId xmlns:a16="http://schemas.microsoft.com/office/drawing/2014/main" id="{37CE66BA-F5A4-4754-A8DC-86C17F0FA6AE}"/>
              </a:ext>
            </a:extLst>
          </p:cNvPr>
          <p:cNvPicPr>
            <a:picLocks noChangeAspect="1"/>
          </p:cNvPicPr>
          <p:nvPr/>
        </p:nvPicPr>
        <p:blipFill rotWithShape="1">
          <a:blip r:embed="rId3"/>
          <a:srcRect l="2223" t="3202" r="5110" b="5095"/>
          <a:stretch/>
        </p:blipFill>
        <p:spPr>
          <a:xfrm>
            <a:off x="8404199" y="5026968"/>
            <a:ext cx="625337" cy="646332"/>
          </a:xfrm>
          <a:prstGeom prst="rect">
            <a:avLst/>
          </a:prstGeom>
        </p:spPr>
      </p:pic>
      <p:pic>
        <p:nvPicPr>
          <p:cNvPr id="23" name="Picture 22">
            <a:extLst>
              <a:ext uri="{FF2B5EF4-FFF2-40B4-BE49-F238E27FC236}">
                <a16:creationId xmlns:a16="http://schemas.microsoft.com/office/drawing/2014/main" id="{E8BA9CEB-8B82-4C49-90D6-3ECD21F498D9}"/>
              </a:ext>
            </a:extLst>
          </p:cNvPr>
          <p:cNvPicPr>
            <a:picLocks noChangeAspect="1"/>
          </p:cNvPicPr>
          <p:nvPr/>
        </p:nvPicPr>
        <p:blipFill rotWithShape="1">
          <a:blip r:embed="rId2"/>
          <a:srcRect l="4081" t="-1" r="4092" b="5937"/>
          <a:stretch/>
        </p:blipFill>
        <p:spPr>
          <a:xfrm>
            <a:off x="9906243" y="5037276"/>
            <a:ext cx="625337" cy="619897"/>
          </a:xfrm>
          <a:prstGeom prst="rect">
            <a:avLst/>
          </a:prstGeom>
        </p:spPr>
      </p:pic>
      <p:sp>
        <p:nvSpPr>
          <p:cNvPr id="22" name="Rectangle 21">
            <a:extLst>
              <a:ext uri="{FF2B5EF4-FFF2-40B4-BE49-F238E27FC236}">
                <a16:creationId xmlns:a16="http://schemas.microsoft.com/office/drawing/2014/main" id="{B2A153D8-2523-4F96-99F5-46BF90E32D41}"/>
              </a:ext>
            </a:extLst>
          </p:cNvPr>
          <p:cNvSpPr/>
          <p:nvPr/>
        </p:nvSpPr>
        <p:spPr>
          <a:xfrm>
            <a:off x="5051381" y="5903279"/>
            <a:ext cx="651652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 P( 1/6 ) *  P(  1/6 )</a:t>
            </a:r>
          </a:p>
        </p:txBody>
      </p:sp>
      <p:pic>
        <p:nvPicPr>
          <p:cNvPr id="24" name="Picture 23">
            <a:extLst>
              <a:ext uri="{FF2B5EF4-FFF2-40B4-BE49-F238E27FC236}">
                <a16:creationId xmlns:a16="http://schemas.microsoft.com/office/drawing/2014/main" id="{F45A3F59-3D73-41FB-8285-AA3568CD6911}"/>
              </a:ext>
            </a:extLst>
          </p:cNvPr>
          <p:cNvPicPr>
            <a:picLocks noChangeAspect="1"/>
          </p:cNvPicPr>
          <p:nvPr/>
        </p:nvPicPr>
        <p:blipFill rotWithShape="1">
          <a:blip r:embed="rId3"/>
          <a:srcRect l="2223" t="3202" r="5110" b="5095"/>
          <a:stretch/>
        </p:blipFill>
        <p:spPr>
          <a:xfrm>
            <a:off x="5532514" y="5934055"/>
            <a:ext cx="625337" cy="646332"/>
          </a:xfrm>
          <a:prstGeom prst="rect">
            <a:avLst/>
          </a:prstGeom>
        </p:spPr>
      </p:pic>
      <p:pic>
        <p:nvPicPr>
          <p:cNvPr id="25" name="Picture 24">
            <a:extLst>
              <a:ext uri="{FF2B5EF4-FFF2-40B4-BE49-F238E27FC236}">
                <a16:creationId xmlns:a16="http://schemas.microsoft.com/office/drawing/2014/main" id="{DF645C6E-ECEB-436B-A575-54EAFD569EDA}"/>
              </a:ext>
            </a:extLst>
          </p:cNvPr>
          <p:cNvPicPr>
            <a:picLocks noChangeAspect="1"/>
          </p:cNvPicPr>
          <p:nvPr/>
        </p:nvPicPr>
        <p:blipFill rotWithShape="1">
          <a:blip r:embed="rId2"/>
          <a:srcRect l="4081" t="-1" r="4092" b="5937"/>
          <a:stretch/>
        </p:blipFill>
        <p:spPr>
          <a:xfrm>
            <a:off x="6638984" y="5930005"/>
            <a:ext cx="625337" cy="619897"/>
          </a:xfrm>
          <a:prstGeom prst="rect">
            <a:avLst/>
          </a:prstGeom>
        </p:spPr>
      </p:pic>
    </p:spTree>
    <p:extLst>
      <p:ext uri="{BB962C8B-B14F-4D97-AF65-F5344CB8AC3E}">
        <p14:creationId xmlns:p14="http://schemas.microsoft.com/office/powerpoint/2010/main" val="36871139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4562-513B-44BC-9D93-8BF7BA6967F6}"/>
              </a:ext>
            </a:extLst>
          </p:cNvPr>
          <p:cNvSpPr>
            <a:spLocks noGrp="1"/>
          </p:cNvSpPr>
          <p:nvPr>
            <p:ph type="title"/>
          </p:nvPr>
        </p:nvSpPr>
        <p:spPr>
          <a:xfrm>
            <a:off x="1214120" y="18255"/>
            <a:ext cx="10515600" cy="812169"/>
          </a:xfrm>
        </p:spPr>
        <p:txBody>
          <a:bodyPr/>
          <a:lstStyle/>
          <a:p>
            <a:r>
              <a:rPr lang="en-US" dirty="0"/>
              <a:t>Probability (Independence - Dependent) </a:t>
            </a:r>
          </a:p>
        </p:txBody>
      </p:sp>
      <p:sp>
        <p:nvSpPr>
          <p:cNvPr id="3" name="Content Placeholder 2">
            <a:extLst>
              <a:ext uri="{FF2B5EF4-FFF2-40B4-BE49-F238E27FC236}">
                <a16:creationId xmlns:a16="http://schemas.microsoft.com/office/drawing/2014/main" id="{D4691B3A-91CA-4A48-B241-62372DEDB3AC}"/>
              </a:ext>
            </a:extLst>
          </p:cNvPr>
          <p:cNvSpPr>
            <a:spLocks noGrp="1"/>
          </p:cNvSpPr>
          <p:nvPr>
            <p:ph idx="1"/>
          </p:nvPr>
        </p:nvSpPr>
        <p:spPr>
          <a:xfrm>
            <a:off x="838200" y="1393300"/>
            <a:ext cx="10515600" cy="4783663"/>
          </a:xfrm>
        </p:spPr>
        <p:txBody>
          <a:bodyPr/>
          <a:lstStyle/>
          <a:p>
            <a:pPr marL="0" indent="0">
              <a:buNone/>
            </a:pPr>
            <a:r>
              <a:rPr lang="en-US" b="1" dirty="0"/>
              <a:t>Dependent</a:t>
            </a:r>
            <a:r>
              <a:rPr lang="en-US" dirty="0"/>
              <a:t> Probability: the knowledge that previous event occurs </a:t>
            </a:r>
            <a:r>
              <a:rPr lang="en-US" dirty="0">
                <a:solidFill>
                  <a:srgbClr val="FF0000"/>
                </a:solidFill>
              </a:rPr>
              <a:t>does affect</a:t>
            </a:r>
            <a:r>
              <a:rPr lang="en-US" dirty="0"/>
              <a:t> the probability of the other event</a:t>
            </a:r>
          </a:p>
          <a:p>
            <a:pPr marL="0" indent="0">
              <a:buNone/>
            </a:pPr>
            <a:endParaRPr lang="en-US" dirty="0"/>
          </a:p>
        </p:txBody>
      </p:sp>
      <p:sp>
        <p:nvSpPr>
          <p:cNvPr id="4" name="Rectangle 3">
            <a:extLst>
              <a:ext uri="{FF2B5EF4-FFF2-40B4-BE49-F238E27FC236}">
                <a16:creationId xmlns:a16="http://schemas.microsoft.com/office/drawing/2014/main" id="{CE1E115B-CAB4-4DF0-9D11-681E5EC8DE67}"/>
              </a:ext>
            </a:extLst>
          </p:cNvPr>
          <p:cNvSpPr/>
          <p:nvPr/>
        </p:nvSpPr>
        <p:spPr>
          <a:xfrm>
            <a:off x="4085682" y="2960425"/>
            <a:ext cx="412164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P(a ∧ b) = P(a) P(</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b|a</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3" name="Rectangle 12">
            <a:extLst>
              <a:ext uri="{FF2B5EF4-FFF2-40B4-BE49-F238E27FC236}">
                <a16:creationId xmlns:a16="http://schemas.microsoft.com/office/drawing/2014/main" id="{FCF90836-C8CF-41B4-8158-11428793CB23}"/>
              </a:ext>
            </a:extLst>
          </p:cNvPr>
          <p:cNvSpPr/>
          <p:nvPr/>
        </p:nvSpPr>
        <p:spPr>
          <a:xfrm>
            <a:off x="4594129" y="4756814"/>
            <a:ext cx="261947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        ) </a:t>
            </a:r>
          </a:p>
        </p:txBody>
      </p:sp>
      <p:sp>
        <p:nvSpPr>
          <p:cNvPr id="15" name="Rectangle 14">
            <a:extLst>
              <a:ext uri="{FF2B5EF4-FFF2-40B4-BE49-F238E27FC236}">
                <a16:creationId xmlns:a16="http://schemas.microsoft.com/office/drawing/2014/main" id="{0C089A39-2974-4810-8033-068525CB0226}"/>
              </a:ext>
            </a:extLst>
          </p:cNvPr>
          <p:cNvSpPr/>
          <p:nvPr/>
        </p:nvSpPr>
        <p:spPr>
          <a:xfrm>
            <a:off x="8207323" y="4762459"/>
            <a:ext cx="261947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        ) </a:t>
            </a:r>
          </a:p>
        </p:txBody>
      </p:sp>
      <p:pic>
        <p:nvPicPr>
          <p:cNvPr id="7" name="Picture 6">
            <a:extLst>
              <a:ext uri="{FF2B5EF4-FFF2-40B4-BE49-F238E27FC236}">
                <a16:creationId xmlns:a16="http://schemas.microsoft.com/office/drawing/2014/main" id="{94E0611E-F6BC-4C06-A1D4-54EC7D02BA10}"/>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5192418" y="4746654"/>
            <a:ext cx="738344" cy="646331"/>
          </a:xfrm>
          <a:prstGeom prst="rect">
            <a:avLst/>
          </a:prstGeom>
        </p:spPr>
      </p:pic>
      <p:pic>
        <p:nvPicPr>
          <p:cNvPr id="17" name="Picture 16">
            <a:extLst>
              <a:ext uri="{FF2B5EF4-FFF2-40B4-BE49-F238E27FC236}">
                <a16:creationId xmlns:a16="http://schemas.microsoft.com/office/drawing/2014/main" id="{CB2E3375-63A4-4B8D-AAD0-052D1610D162}"/>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8805611" y="4762459"/>
            <a:ext cx="738345" cy="722409"/>
          </a:xfrm>
          <a:prstGeom prst="rect">
            <a:avLst/>
          </a:prstGeom>
        </p:spPr>
      </p:pic>
      <p:sp>
        <p:nvSpPr>
          <p:cNvPr id="8" name="TextBox 7">
            <a:extLst>
              <a:ext uri="{FF2B5EF4-FFF2-40B4-BE49-F238E27FC236}">
                <a16:creationId xmlns:a16="http://schemas.microsoft.com/office/drawing/2014/main" id="{604BBC22-2812-48A1-AEA2-B7F13A717795}"/>
              </a:ext>
            </a:extLst>
          </p:cNvPr>
          <p:cNvSpPr txBox="1"/>
          <p:nvPr/>
        </p:nvSpPr>
        <p:spPr>
          <a:xfrm>
            <a:off x="4986786" y="4319019"/>
            <a:ext cx="18879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Morning</a:t>
            </a:r>
          </a:p>
        </p:txBody>
      </p:sp>
      <p:sp>
        <p:nvSpPr>
          <p:cNvPr id="18" name="TextBox 17">
            <a:extLst>
              <a:ext uri="{FF2B5EF4-FFF2-40B4-BE49-F238E27FC236}">
                <a16:creationId xmlns:a16="http://schemas.microsoft.com/office/drawing/2014/main" id="{B8EF65BE-96B4-4AD2-A6A0-34C570916021}"/>
              </a:ext>
            </a:extLst>
          </p:cNvPr>
          <p:cNvSpPr txBox="1"/>
          <p:nvPr/>
        </p:nvSpPr>
        <p:spPr>
          <a:xfrm>
            <a:off x="8573082" y="4297319"/>
            <a:ext cx="18879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Afternoon</a:t>
            </a:r>
          </a:p>
        </p:txBody>
      </p:sp>
      <p:sp>
        <p:nvSpPr>
          <p:cNvPr id="9" name="Arrow: Right 8">
            <a:extLst>
              <a:ext uri="{FF2B5EF4-FFF2-40B4-BE49-F238E27FC236}">
                <a16:creationId xmlns:a16="http://schemas.microsoft.com/office/drawing/2014/main" id="{31254812-CEBE-482C-AFB9-720B4E72DBA6}"/>
              </a:ext>
            </a:extLst>
          </p:cNvPr>
          <p:cNvSpPr/>
          <p:nvPr/>
        </p:nvSpPr>
        <p:spPr>
          <a:xfrm>
            <a:off x="6675120" y="4988560"/>
            <a:ext cx="1239520" cy="162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0813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79"/>
          <p:cNvSpPr txBox="1">
            <a:spLocks noGrp="1"/>
          </p:cNvSpPr>
          <p:nvPr>
            <p:ph type="title"/>
          </p:nvPr>
        </p:nvSpPr>
        <p:spPr>
          <a:xfrm>
            <a:off x="261695" y="177557"/>
            <a:ext cx="11360800" cy="763600"/>
          </a:xfrm>
          <a:prstGeom prst="rect">
            <a:avLst/>
          </a:prstGeom>
        </p:spPr>
        <p:txBody>
          <a:bodyPr spcFirstLastPara="1" vert="horz" wrap="square" lIns="121900" tIns="121900" rIns="121900" bIns="121900" rtlCol="0" anchor="t" anchorCtr="0">
            <a:noAutofit/>
          </a:bodyPr>
          <a:lstStyle/>
          <a:p>
            <a:r>
              <a:rPr lang="en" dirty="0"/>
              <a:t>Bayes’ Theorem</a:t>
            </a:r>
            <a:endParaRPr dirty="0"/>
          </a:p>
        </p:txBody>
      </p:sp>
      <p:sp>
        <p:nvSpPr>
          <p:cNvPr id="7" name="TextBox 6">
            <a:extLst>
              <a:ext uri="{FF2B5EF4-FFF2-40B4-BE49-F238E27FC236}">
                <a16:creationId xmlns:a16="http://schemas.microsoft.com/office/drawing/2014/main" id="{B506E5F8-40E5-47BA-8A67-A641A1607D48}"/>
              </a:ext>
            </a:extLst>
          </p:cNvPr>
          <p:cNvSpPr txBox="1"/>
          <p:nvPr/>
        </p:nvSpPr>
        <p:spPr>
          <a:xfrm>
            <a:off x="6913829" y="5335510"/>
            <a:ext cx="52781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Good explanation concept for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Bayes’ theorem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276DD87B-DAFD-43CA-BA62-D20EF69A9CAF}"/>
              </a:ext>
            </a:extLst>
          </p:cNvPr>
          <p:cNvSpPr/>
          <p:nvPr/>
        </p:nvSpPr>
        <p:spPr>
          <a:xfrm>
            <a:off x="3652045" y="1954920"/>
            <a:ext cx="466986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P(a ∧ b) = P(b) P(</a:t>
            </a:r>
            <a:r>
              <a:rPr kumimoji="0" lang="en-US" sz="4000" b="1" i="0" u="none" strike="noStrike" kern="1200" cap="none" spc="0" normalizeH="0" baseline="0" noProof="0" dirty="0" err="1">
                <a:ln>
                  <a:noFill/>
                </a:ln>
                <a:solidFill>
                  <a:prstClr val="black"/>
                </a:solidFill>
                <a:effectLst/>
                <a:uLnTx/>
                <a:uFillTx/>
                <a:latin typeface="Calibri" panose="020F0502020204030204"/>
                <a:ea typeface="+mn-ea"/>
                <a:cs typeface="+mn-cs"/>
              </a:rPr>
              <a:t>a|b</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 name="Rectangle 4">
            <a:extLst>
              <a:ext uri="{FF2B5EF4-FFF2-40B4-BE49-F238E27FC236}">
                <a16:creationId xmlns:a16="http://schemas.microsoft.com/office/drawing/2014/main" id="{89106F30-482A-4EE8-8732-83BA29E7A5EE}"/>
              </a:ext>
            </a:extLst>
          </p:cNvPr>
          <p:cNvSpPr/>
          <p:nvPr/>
        </p:nvSpPr>
        <p:spPr>
          <a:xfrm>
            <a:off x="3618382" y="3363698"/>
            <a:ext cx="4647426"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P(a ∧ b) = P(a) P(</a:t>
            </a:r>
            <a:r>
              <a:rPr kumimoji="0" lang="en-US" sz="4000" b="1" i="0" u="none" strike="noStrike" kern="1200" cap="none" spc="0" normalizeH="0" baseline="0" noProof="0" dirty="0" err="1">
                <a:ln>
                  <a:noFill/>
                </a:ln>
                <a:solidFill>
                  <a:prstClr val="black"/>
                </a:solidFill>
                <a:effectLst/>
                <a:uLnTx/>
                <a:uFillTx/>
                <a:latin typeface="Calibri" panose="020F0502020204030204"/>
                <a:ea typeface="+mn-ea"/>
                <a:cs typeface="+mn-cs"/>
              </a:rPr>
              <a:t>b|a</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6448583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79"/>
          <p:cNvSpPr txBox="1">
            <a:spLocks noGrp="1"/>
          </p:cNvSpPr>
          <p:nvPr>
            <p:ph type="title"/>
          </p:nvPr>
        </p:nvSpPr>
        <p:spPr>
          <a:xfrm>
            <a:off x="415600" y="490429"/>
            <a:ext cx="11360800" cy="763600"/>
          </a:xfrm>
          <a:prstGeom prst="rect">
            <a:avLst/>
          </a:prstGeom>
        </p:spPr>
        <p:txBody>
          <a:bodyPr spcFirstLastPara="1" vert="horz" wrap="square" lIns="121900" tIns="121900" rIns="121900" bIns="121900" rtlCol="0" anchor="t" anchorCtr="0">
            <a:noAutofit/>
          </a:bodyPr>
          <a:lstStyle/>
          <a:p>
            <a:r>
              <a:rPr lang="en" dirty="0"/>
              <a:t>Bayes’ Theorem</a:t>
            </a:r>
            <a:endParaRPr dirty="0"/>
          </a:p>
        </p:txBody>
      </p:sp>
      <p:sp>
        <p:nvSpPr>
          <p:cNvPr id="1365" name="Google Shape;1365;p79"/>
          <p:cNvSpPr txBox="1">
            <a:spLocks noGrp="1"/>
          </p:cNvSpPr>
          <p:nvPr>
            <p:ph type="body" idx="1"/>
          </p:nvPr>
        </p:nvSpPr>
        <p:spPr>
          <a:xfrm>
            <a:off x="1452133" y="1435033"/>
            <a:ext cx="10527600" cy="4555200"/>
          </a:xfrm>
          <a:prstGeom prst="rect">
            <a:avLst/>
          </a:prstGeom>
        </p:spPr>
        <p:txBody>
          <a:bodyPr spcFirstLastPara="1" vert="horz" wrap="square" lIns="121900" tIns="121900" rIns="121900" bIns="121900" rtlCol="0" anchor="t" anchorCtr="0">
            <a:noAutofit/>
          </a:bodyPr>
          <a:lstStyle/>
          <a:p>
            <a:pPr marL="2438339" indent="609585">
              <a:lnSpc>
                <a:spcPct val="100000"/>
              </a:lnSpc>
              <a:buNone/>
            </a:pPr>
            <a:endParaRPr sz="4800" dirty="0"/>
          </a:p>
          <a:p>
            <a:pPr marL="0" indent="609585">
              <a:spcBef>
                <a:spcPts val="2133"/>
              </a:spcBef>
              <a:buNone/>
            </a:pPr>
            <a:r>
              <a:rPr lang="en" sz="4800" dirty="0"/>
              <a:t>P(</a:t>
            </a:r>
            <a:r>
              <a:rPr lang="en-US" sz="4800" dirty="0"/>
              <a:t>a</a:t>
            </a:r>
            <a:r>
              <a:rPr lang="en" sz="4800" dirty="0"/>
              <a:t> | </a:t>
            </a:r>
            <a:r>
              <a:rPr lang="en-US" sz="4800" dirty="0"/>
              <a:t>b</a:t>
            </a:r>
            <a:r>
              <a:rPr lang="en" sz="4800" dirty="0"/>
              <a:t>)  = P(</a:t>
            </a:r>
            <a:r>
              <a:rPr lang="en-US" sz="4800" dirty="0"/>
              <a:t>a</a:t>
            </a:r>
            <a:r>
              <a:rPr lang="en" sz="4800" dirty="0"/>
              <a:t>)  P(</a:t>
            </a:r>
            <a:r>
              <a:rPr lang="en-US" sz="4800" dirty="0"/>
              <a:t>b</a:t>
            </a:r>
            <a:r>
              <a:rPr lang="en" sz="4800" dirty="0"/>
              <a:t> | a)</a:t>
            </a:r>
            <a:endParaRPr sz="4800" dirty="0"/>
          </a:p>
          <a:p>
            <a:pPr marL="0" indent="0">
              <a:spcBef>
                <a:spcPts val="2133"/>
              </a:spcBef>
              <a:spcAft>
                <a:spcPts val="2133"/>
              </a:spcAft>
              <a:buNone/>
            </a:pPr>
            <a:r>
              <a:rPr lang="en" sz="4800" dirty="0"/>
              <a:t>					P(</a:t>
            </a:r>
            <a:r>
              <a:rPr lang="en-US" sz="4800" dirty="0"/>
              <a:t>b</a:t>
            </a:r>
            <a:r>
              <a:rPr lang="en" sz="4800" dirty="0"/>
              <a:t>)</a:t>
            </a:r>
            <a:endParaRPr sz="4800" dirty="0"/>
          </a:p>
        </p:txBody>
      </p:sp>
      <p:cxnSp>
        <p:nvCxnSpPr>
          <p:cNvPr id="1366" name="Google Shape;1366;p79"/>
          <p:cNvCxnSpPr/>
          <p:nvPr/>
        </p:nvCxnSpPr>
        <p:spPr>
          <a:xfrm rot="10800000" flipH="1">
            <a:off x="4629152" y="3520768"/>
            <a:ext cx="3702400" cy="11200"/>
          </a:xfrm>
          <a:prstGeom prst="straightConnector1">
            <a:avLst/>
          </a:prstGeom>
          <a:noFill/>
          <a:ln w="38100" cap="flat" cmpd="sng">
            <a:solidFill>
              <a:srgbClr val="CCCCCC"/>
            </a:solidFill>
            <a:prstDash val="solid"/>
            <a:round/>
            <a:headEnd type="none" w="med" len="med"/>
            <a:tailEnd type="none" w="med" len="med"/>
          </a:ln>
        </p:spPr>
      </p:cxnSp>
      <p:sp>
        <p:nvSpPr>
          <p:cNvPr id="1367" name="Google Shape;1367;p79"/>
          <p:cNvSpPr/>
          <p:nvPr/>
        </p:nvSpPr>
        <p:spPr>
          <a:xfrm>
            <a:off x="4744719" y="2354833"/>
            <a:ext cx="1056641"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8" name="Google Shape;1368;p79"/>
          <p:cNvSpPr txBox="1"/>
          <p:nvPr/>
        </p:nvSpPr>
        <p:spPr>
          <a:xfrm>
            <a:off x="3988039" y="1518826"/>
            <a:ext cx="2570000"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prior</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7" name="Google Shape;1376;p80">
            <a:extLst>
              <a:ext uri="{FF2B5EF4-FFF2-40B4-BE49-F238E27FC236}">
                <a16:creationId xmlns:a16="http://schemas.microsoft.com/office/drawing/2014/main" id="{04590157-E828-4C62-A15B-2989AECE8978}"/>
              </a:ext>
            </a:extLst>
          </p:cNvPr>
          <p:cNvSpPr/>
          <p:nvPr/>
        </p:nvSpPr>
        <p:spPr>
          <a:xfrm>
            <a:off x="5971945" y="2366033"/>
            <a:ext cx="2448800"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Google Shape;1377;p80">
            <a:extLst>
              <a:ext uri="{FF2B5EF4-FFF2-40B4-BE49-F238E27FC236}">
                <a16:creationId xmlns:a16="http://schemas.microsoft.com/office/drawing/2014/main" id="{52020AEC-6FFB-4C64-A9B4-57CEDACD64AC}"/>
              </a:ext>
            </a:extLst>
          </p:cNvPr>
          <p:cNvSpPr txBox="1"/>
          <p:nvPr/>
        </p:nvSpPr>
        <p:spPr>
          <a:xfrm>
            <a:off x="5298745" y="1599167"/>
            <a:ext cx="3795200"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likelihood</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11" name="Google Shape;1394;p82">
            <a:extLst>
              <a:ext uri="{FF2B5EF4-FFF2-40B4-BE49-F238E27FC236}">
                <a16:creationId xmlns:a16="http://schemas.microsoft.com/office/drawing/2014/main" id="{77B17381-3156-4A0A-B7FB-7E4C79905BA5}"/>
              </a:ext>
            </a:extLst>
          </p:cNvPr>
          <p:cNvSpPr/>
          <p:nvPr/>
        </p:nvSpPr>
        <p:spPr>
          <a:xfrm>
            <a:off x="5939733" y="3554368"/>
            <a:ext cx="1552400" cy="6606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Google Shape;1395;p82">
            <a:extLst>
              <a:ext uri="{FF2B5EF4-FFF2-40B4-BE49-F238E27FC236}">
                <a16:creationId xmlns:a16="http://schemas.microsoft.com/office/drawing/2014/main" id="{DC76222E-EECA-4452-A2D8-C5F5981BD9A1}"/>
              </a:ext>
            </a:extLst>
          </p:cNvPr>
          <p:cNvSpPr txBox="1"/>
          <p:nvPr/>
        </p:nvSpPr>
        <p:spPr>
          <a:xfrm>
            <a:off x="4695812" y="4367974"/>
            <a:ext cx="5856800" cy="766265"/>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marginal likelihood</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13" name="Google Shape;1385;p81">
            <a:extLst>
              <a:ext uri="{FF2B5EF4-FFF2-40B4-BE49-F238E27FC236}">
                <a16:creationId xmlns:a16="http://schemas.microsoft.com/office/drawing/2014/main" id="{E3B02858-E056-46E5-973F-08E394724CB5}"/>
              </a:ext>
            </a:extLst>
          </p:cNvPr>
          <p:cNvSpPr/>
          <p:nvPr/>
        </p:nvSpPr>
        <p:spPr>
          <a:xfrm>
            <a:off x="2106224" y="2480233"/>
            <a:ext cx="2100016"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oogle Shape;1386;p81">
            <a:extLst>
              <a:ext uri="{FF2B5EF4-FFF2-40B4-BE49-F238E27FC236}">
                <a16:creationId xmlns:a16="http://schemas.microsoft.com/office/drawing/2014/main" id="{0FC2551B-6A3A-47A8-A603-DE03777D27F5}"/>
              </a:ext>
            </a:extLst>
          </p:cNvPr>
          <p:cNvSpPr txBox="1"/>
          <p:nvPr/>
        </p:nvSpPr>
        <p:spPr>
          <a:xfrm>
            <a:off x="1410333" y="1638233"/>
            <a:ext cx="3254647"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a:ln>
                  <a:noFill/>
                </a:ln>
                <a:solidFill>
                  <a:srgbClr val="C9DAF8"/>
                </a:solidFill>
                <a:effectLst/>
                <a:uLnTx/>
                <a:uFillTx/>
                <a:latin typeface="Calibri" panose="020F0502020204030204"/>
                <a:ea typeface="+mn-ea"/>
                <a:cs typeface="+mn-cs"/>
              </a:rPr>
              <a:t>posterior</a:t>
            </a:r>
            <a:endParaRPr kumimoji="0" sz="4000" b="0" i="0" u="none" strike="noStrike" kern="1200" cap="none" spc="0" normalizeH="0" baseline="0" noProof="0">
              <a:ln>
                <a:noFill/>
              </a:ln>
              <a:solidFill>
                <a:srgbClr val="C9DAF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5933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4A55EE9-66AE-43B2-A001-79FF3B5E33FB}"/>
              </a:ext>
            </a:extLst>
          </p:cNvPr>
          <p:cNvSpPr/>
          <p:nvPr/>
        </p:nvSpPr>
        <p:spPr>
          <a:xfrm>
            <a:off x="1960880" y="2545353"/>
            <a:ext cx="769953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Given clouds in the morning, what's the probability of rain in the afternoon?</a:t>
            </a:r>
          </a:p>
        </p:txBody>
      </p:sp>
      <p:sp>
        <p:nvSpPr>
          <p:cNvPr id="22" name="Google Shape;1364;p79">
            <a:extLst>
              <a:ext uri="{FF2B5EF4-FFF2-40B4-BE49-F238E27FC236}">
                <a16:creationId xmlns:a16="http://schemas.microsoft.com/office/drawing/2014/main" id="{5B49EF19-21F1-4225-A912-42E897C92D8E}"/>
              </a:ext>
            </a:extLst>
          </p:cNvPr>
          <p:cNvSpPr txBox="1">
            <a:spLocks noGrp="1"/>
          </p:cNvSpPr>
          <p:nvPr>
            <p:ph type="title"/>
          </p:nvPr>
        </p:nvSpPr>
        <p:spPr>
          <a:xfrm>
            <a:off x="415600" y="490429"/>
            <a:ext cx="11360800" cy="763600"/>
          </a:xfrm>
          <a:prstGeom prst="rect">
            <a:avLst/>
          </a:prstGeom>
        </p:spPr>
        <p:txBody>
          <a:bodyPr spcFirstLastPara="1" vert="horz" wrap="square" lIns="121900" tIns="121900" rIns="121900" bIns="121900" rtlCol="0" anchor="t" anchorCtr="0">
            <a:noAutofit/>
          </a:bodyPr>
          <a:lstStyle/>
          <a:p>
            <a:r>
              <a:rPr lang="en" dirty="0"/>
              <a:t>Bayes’ Theorem</a:t>
            </a:r>
            <a:endParaRPr dirty="0"/>
          </a:p>
        </p:txBody>
      </p:sp>
    </p:spTree>
    <p:extLst>
      <p:ext uri="{BB962C8B-B14F-4D97-AF65-F5344CB8AC3E}">
        <p14:creationId xmlns:p14="http://schemas.microsoft.com/office/powerpoint/2010/main" val="42305125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DDDD13-8E7C-4EE3-9B49-588A0968F8BE}"/>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568616" y="3292476"/>
            <a:ext cx="738344" cy="646331"/>
          </a:xfrm>
          <a:prstGeom prst="rect">
            <a:avLst/>
          </a:prstGeom>
        </p:spPr>
      </p:pic>
      <p:pic>
        <p:nvPicPr>
          <p:cNvPr id="14" name="Picture 13">
            <a:extLst>
              <a:ext uri="{FF2B5EF4-FFF2-40B4-BE49-F238E27FC236}">
                <a16:creationId xmlns:a16="http://schemas.microsoft.com/office/drawing/2014/main" id="{8A5B7BD7-9596-4EA0-8F09-B8C386B52500}"/>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568615" y="4222681"/>
            <a:ext cx="738345" cy="722409"/>
          </a:xfrm>
          <a:prstGeom prst="rect">
            <a:avLst/>
          </a:prstGeom>
        </p:spPr>
      </p:pic>
      <p:sp>
        <p:nvSpPr>
          <p:cNvPr id="10" name="Rectangle 9">
            <a:extLst>
              <a:ext uri="{FF2B5EF4-FFF2-40B4-BE49-F238E27FC236}">
                <a16:creationId xmlns:a16="http://schemas.microsoft.com/office/drawing/2014/main" id="{80DD13D3-8832-42CF-8F4A-A02A55F7F09F}"/>
              </a:ext>
            </a:extLst>
          </p:cNvPr>
          <p:cNvSpPr/>
          <p:nvPr/>
        </p:nvSpPr>
        <p:spPr>
          <a:xfrm>
            <a:off x="1676132" y="3430975"/>
            <a:ext cx="687970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40% of days have cloudy mornings (Initial Hypothesis)</a:t>
            </a:r>
          </a:p>
        </p:txBody>
      </p:sp>
      <p:sp>
        <p:nvSpPr>
          <p:cNvPr id="11" name="Rectangle 10">
            <a:extLst>
              <a:ext uri="{FF2B5EF4-FFF2-40B4-BE49-F238E27FC236}">
                <a16:creationId xmlns:a16="http://schemas.microsoft.com/office/drawing/2014/main" id="{85F2A35D-F9A7-4F18-BCC2-12BB97440DCC}"/>
              </a:ext>
            </a:extLst>
          </p:cNvPr>
          <p:cNvSpPr/>
          <p:nvPr/>
        </p:nvSpPr>
        <p:spPr>
          <a:xfrm>
            <a:off x="1676132" y="4342313"/>
            <a:ext cx="909197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10% of days have rainy afternoons (Prior probability, hypothesis is True)</a:t>
            </a:r>
          </a:p>
        </p:txBody>
      </p:sp>
      <p:sp>
        <p:nvSpPr>
          <p:cNvPr id="16" name="Rectangle 15">
            <a:extLst>
              <a:ext uri="{FF2B5EF4-FFF2-40B4-BE49-F238E27FC236}">
                <a16:creationId xmlns:a16="http://schemas.microsoft.com/office/drawing/2014/main" id="{C6D40C72-06BD-4F41-9DAA-0A198A17B755}"/>
              </a:ext>
            </a:extLst>
          </p:cNvPr>
          <p:cNvSpPr/>
          <p:nvPr/>
        </p:nvSpPr>
        <p:spPr>
          <a:xfrm>
            <a:off x="1676132" y="6219634"/>
            <a:ext cx="1045914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70 % of rainy afternoons start with cloudy mornings (</a:t>
            </a: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Evidence, hypothesis is True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Rectangle 18">
            <a:extLst>
              <a:ext uri="{FF2B5EF4-FFF2-40B4-BE49-F238E27FC236}">
                <a16:creationId xmlns:a16="http://schemas.microsoft.com/office/drawing/2014/main" id="{D4A55EE9-66AE-43B2-A001-79FF3B5E33FB}"/>
              </a:ext>
            </a:extLst>
          </p:cNvPr>
          <p:cNvSpPr/>
          <p:nvPr/>
        </p:nvSpPr>
        <p:spPr>
          <a:xfrm>
            <a:off x="2946795" y="1841976"/>
            <a:ext cx="769953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Given clouds in the morning, what's the probability of rain in the afternoon?</a:t>
            </a:r>
          </a:p>
        </p:txBody>
      </p:sp>
      <p:sp>
        <p:nvSpPr>
          <p:cNvPr id="17" name="Google Shape;1364;p79">
            <a:extLst>
              <a:ext uri="{FF2B5EF4-FFF2-40B4-BE49-F238E27FC236}">
                <a16:creationId xmlns:a16="http://schemas.microsoft.com/office/drawing/2014/main" id="{B13DA5A6-EEFE-4B9D-93D7-A8E7D803C71B}"/>
              </a:ext>
            </a:extLst>
          </p:cNvPr>
          <p:cNvSpPr txBox="1">
            <a:spLocks noGrp="1"/>
          </p:cNvSpPr>
          <p:nvPr>
            <p:ph type="title"/>
          </p:nvPr>
        </p:nvSpPr>
        <p:spPr>
          <a:xfrm>
            <a:off x="415600" y="490429"/>
            <a:ext cx="11360800" cy="763600"/>
          </a:xfrm>
          <a:prstGeom prst="rect">
            <a:avLst/>
          </a:prstGeom>
        </p:spPr>
        <p:txBody>
          <a:bodyPr spcFirstLastPara="1" vert="horz" wrap="square" lIns="121900" tIns="121900" rIns="121900" bIns="121900" rtlCol="0" anchor="t" anchorCtr="0">
            <a:noAutofit/>
          </a:bodyPr>
          <a:lstStyle/>
          <a:p>
            <a:r>
              <a:rPr lang="en" dirty="0"/>
              <a:t>Bayes’ Theorem</a:t>
            </a:r>
            <a:endParaRPr dirty="0"/>
          </a:p>
        </p:txBody>
      </p:sp>
      <p:pic>
        <p:nvPicPr>
          <p:cNvPr id="13" name="Picture 12">
            <a:extLst>
              <a:ext uri="{FF2B5EF4-FFF2-40B4-BE49-F238E27FC236}">
                <a16:creationId xmlns:a16="http://schemas.microsoft.com/office/drawing/2014/main" id="{0371ACFF-7247-46D6-B999-EF117B555849}"/>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568616" y="5209896"/>
            <a:ext cx="738344" cy="646331"/>
          </a:xfrm>
          <a:prstGeom prst="rect">
            <a:avLst/>
          </a:prstGeom>
        </p:spPr>
      </p:pic>
      <p:pic>
        <p:nvPicPr>
          <p:cNvPr id="15" name="Picture 14">
            <a:extLst>
              <a:ext uri="{FF2B5EF4-FFF2-40B4-BE49-F238E27FC236}">
                <a16:creationId xmlns:a16="http://schemas.microsoft.com/office/drawing/2014/main" id="{A40AEC0B-B9A1-44C5-AEE0-6C9E8201B922}"/>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3935282" y="5264079"/>
            <a:ext cx="738345" cy="722409"/>
          </a:xfrm>
          <a:prstGeom prst="rect">
            <a:avLst/>
          </a:prstGeom>
        </p:spPr>
      </p:pic>
      <p:sp>
        <p:nvSpPr>
          <p:cNvPr id="18" name="Arrow: Right 17">
            <a:extLst>
              <a:ext uri="{FF2B5EF4-FFF2-40B4-BE49-F238E27FC236}">
                <a16:creationId xmlns:a16="http://schemas.microsoft.com/office/drawing/2014/main" id="{98C85667-235B-42A3-B594-5A03076450D8}"/>
              </a:ext>
            </a:extLst>
          </p:cNvPr>
          <p:cNvSpPr/>
          <p:nvPr/>
        </p:nvSpPr>
        <p:spPr>
          <a:xfrm>
            <a:off x="1955277" y="5698843"/>
            <a:ext cx="1402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099E8A9-7BC3-40A9-A339-37FD41825095}"/>
              </a:ext>
            </a:extLst>
          </p:cNvPr>
          <p:cNvSpPr/>
          <p:nvPr/>
        </p:nvSpPr>
        <p:spPr>
          <a:xfrm>
            <a:off x="2109683" y="5312731"/>
            <a:ext cx="11709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Evidence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1387244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65;p79">
            <a:extLst>
              <a:ext uri="{FF2B5EF4-FFF2-40B4-BE49-F238E27FC236}">
                <a16:creationId xmlns:a16="http://schemas.microsoft.com/office/drawing/2014/main" id="{2A250903-6E02-4D37-9482-4B4607B7CF89}"/>
              </a:ext>
            </a:extLst>
          </p:cNvPr>
          <p:cNvSpPr txBox="1">
            <a:spLocks/>
          </p:cNvSpPr>
          <p:nvPr/>
        </p:nvSpPr>
        <p:spPr>
          <a:xfrm>
            <a:off x="4947000" y="1262313"/>
            <a:ext cx="10527600" cy="45552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8339" marR="0" lvl="0" indent="609585"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609585" algn="l" defTabSz="914400" rtl="0" eaLnBrk="1" fontAlgn="auto" latinLnBrk="0" hangingPunct="1">
              <a:lnSpc>
                <a:spcPct val="90000"/>
              </a:lnSpc>
              <a:spcBef>
                <a:spcPts val="2133"/>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P(a | b )  = P(    ) P( b | a )</a:t>
            </a:r>
          </a:p>
          <a:p>
            <a:pPr marL="0" marR="0" lvl="0" indent="0" algn="l" defTabSz="914400" rtl="0" eaLnBrk="1" fontAlgn="auto" latinLnBrk="0" hangingPunct="1">
              <a:lnSpc>
                <a:spcPct val="90000"/>
              </a:lnSpc>
              <a:spcBef>
                <a:spcPts val="2133"/>
              </a:spcBef>
              <a:spcAft>
                <a:spcPts val="2133"/>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					P( b )</a:t>
            </a:r>
          </a:p>
        </p:txBody>
      </p:sp>
      <p:sp>
        <p:nvSpPr>
          <p:cNvPr id="5" name="Rectangle 4">
            <a:extLst>
              <a:ext uri="{FF2B5EF4-FFF2-40B4-BE49-F238E27FC236}">
                <a16:creationId xmlns:a16="http://schemas.microsoft.com/office/drawing/2014/main" id="{2448D85D-1052-46AE-808B-DF434A0434E0}"/>
              </a:ext>
            </a:extLst>
          </p:cNvPr>
          <p:cNvSpPr/>
          <p:nvPr/>
        </p:nvSpPr>
        <p:spPr>
          <a:xfrm>
            <a:off x="860767" y="1996408"/>
            <a:ext cx="577331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40% of days have cloudy mornings (Initial Hypothesis)</a:t>
            </a:r>
          </a:p>
        </p:txBody>
      </p:sp>
      <p:sp>
        <p:nvSpPr>
          <p:cNvPr id="6" name="Rectangle 5">
            <a:extLst>
              <a:ext uri="{FF2B5EF4-FFF2-40B4-BE49-F238E27FC236}">
                <a16:creationId xmlns:a16="http://schemas.microsoft.com/office/drawing/2014/main" id="{F4561670-FA13-4664-8172-7A5D04002DCD}"/>
              </a:ext>
            </a:extLst>
          </p:cNvPr>
          <p:cNvSpPr/>
          <p:nvPr/>
        </p:nvSpPr>
        <p:spPr>
          <a:xfrm>
            <a:off x="860767" y="3021878"/>
            <a:ext cx="380341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10% of days have rainy afternoons </a:t>
            </a:r>
          </a:p>
        </p:txBody>
      </p:sp>
      <p:sp>
        <p:nvSpPr>
          <p:cNvPr id="7" name="Rectangle 6">
            <a:extLst>
              <a:ext uri="{FF2B5EF4-FFF2-40B4-BE49-F238E27FC236}">
                <a16:creationId xmlns:a16="http://schemas.microsoft.com/office/drawing/2014/main" id="{27B76977-E186-4675-AAC3-B6ADCB7A6C0A}"/>
              </a:ext>
            </a:extLst>
          </p:cNvPr>
          <p:cNvSpPr/>
          <p:nvPr/>
        </p:nvSpPr>
        <p:spPr>
          <a:xfrm>
            <a:off x="113545" y="4986196"/>
            <a:ext cx="556812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70 % of rainy afternoons start with cloudy mornings</a:t>
            </a:r>
          </a:p>
        </p:txBody>
      </p:sp>
      <p:pic>
        <p:nvPicPr>
          <p:cNvPr id="15" name="Picture 14">
            <a:extLst>
              <a:ext uri="{FF2B5EF4-FFF2-40B4-BE49-F238E27FC236}">
                <a16:creationId xmlns:a16="http://schemas.microsoft.com/office/drawing/2014/main" id="{4973CF13-D30F-4902-B776-F61EE7DF1123}"/>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4219" y="1917114"/>
            <a:ext cx="738344" cy="646331"/>
          </a:xfrm>
          <a:prstGeom prst="rect">
            <a:avLst/>
          </a:prstGeom>
        </p:spPr>
      </p:pic>
      <p:pic>
        <p:nvPicPr>
          <p:cNvPr id="16" name="Picture 15">
            <a:extLst>
              <a:ext uri="{FF2B5EF4-FFF2-40B4-BE49-F238E27FC236}">
                <a16:creationId xmlns:a16="http://schemas.microsoft.com/office/drawing/2014/main" id="{F8CE2681-206C-4413-BFFD-2C9B3D4B57D5}"/>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4218" y="2847319"/>
            <a:ext cx="738345" cy="722409"/>
          </a:xfrm>
          <a:prstGeom prst="rect">
            <a:avLst/>
          </a:prstGeom>
        </p:spPr>
      </p:pic>
      <p:sp>
        <p:nvSpPr>
          <p:cNvPr id="19" name="Google Shape;1364;p79">
            <a:extLst>
              <a:ext uri="{FF2B5EF4-FFF2-40B4-BE49-F238E27FC236}">
                <a16:creationId xmlns:a16="http://schemas.microsoft.com/office/drawing/2014/main" id="{401D4703-B5BA-4322-AEBE-A8088EC3331C}"/>
              </a:ext>
            </a:extLst>
          </p:cNvPr>
          <p:cNvSpPr txBox="1">
            <a:spLocks noGrp="1"/>
          </p:cNvSpPr>
          <p:nvPr>
            <p:ph type="title"/>
          </p:nvPr>
        </p:nvSpPr>
        <p:spPr>
          <a:xfrm>
            <a:off x="189436" y="118914"/>
            <a:ext cx="11360800" cy="763600"/>
          </a:xfrm>
          <a:prstGeom prst="rect">
            <a:avLst/>
          </a:prstGeom>
        </p:spPr>
        <p:txBody>
          <a:bodyPr spcFirstLastPara="1" vert="horz" wrap="square" lIns="121900" tIns="121900" rIns="121900" bIns="121900" rtlCol="0" anchor="t" anchorCtr="0">
            <a:noAutofit/>
          </a:bodyPr>
          <a:lstStyle/>
          <a:p>
            <a:r>
              <a:rPr lang="en" dirty="0"/>
              <a:t>Bayes’ Theorem</a:t>
            </a:r>
            <a:endParaRPr dirty="0"/>
          </a:p>
        </p:txBody>
      </p:sp>
      <p:pic>
        <p:nvPicPr>
          <p:cNvPr id="20" name="Picture 19">
            <a:extLst>
              <a:ext uri="{FF2B5EF4-FFF2-40B4-BE49-F238E27FC236}">
                <a16:creationId xmlns:a16="http://schemas.microsoft.com/office/drawing/2014/main" id="{C1C7C771-7978-4EE1-8332-0B8CF13DE3E4}"/>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6116129" y="2586328"/>
            <a:ext cx="606376" cy="593288"/>
          </a:xfrm>
          <a:prstGeom prst="rect">
            <a:avLst/>
          </a:prstGeom>
        </p:spPr>
      </p:pic>
      <p:pic>
        <p:nvPicPr>
          <p:cNvPr id="21" name="Picture 20">
            <a:extLst>
              <a:ext uri="{FF2B5EF4-FFF2-40B4-BE49-F238E27FC236}">
                <a16:creationId xmlns:a16="http://schemas.microsoft.com/office/drawing/2014/main" id="{D4E5E9BD-3417-4CFA-A9BA-897973C90AD3}"/>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6859899" y="2485276"/>
            <a:ext cx="606376" cy="647656"/>
          </a:xfrm>
          <a:prstGeom prst="rect">
            <a:avLst/>
          </a:prstGeom>
        </p:spPr>
      </p:pic>
      <p:pic>
        <p:nvPicPr>
          <p:cNvPr id="23" name="Picture 22">
            <a:extLst>
              <a:ext uri="{FF2B5EF4-FFF2-40B4-BE49-F238E27FC236}">
                <a16:creationId xmlns:a16="http://schemas.microsoft.com/office/drawing/2014/main" id="{0C6BB5A8-D590-4BC6-9D6B-210116BA1AF0}"/>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8816422" y="2536464"/>
            <a:ext cx="638203" cy="624429"/>
          </a:xfrm>
          <a:prstGeom prst="rect">
            <a:avLst/>
          </a:prstGeom>
        </p:spPr>
      </p:pic>
      <p:pic>
        <p:nvPicPr>
          <p:cNvPr id="24" name="Picture 23">
            <a:extLst>
              <a:ext uri="{FF2B5EF4-FFF2-40B4-BE49-F238E27FC236}">
                <a16:creationId xmlns:a16="http://schemas.microsoft.com/office/drawing/2014/main" id="{26FFF0C0-9902-4433-831B-C5583D27D8B4}"/>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4219" y="4009767"/>
            <a:ext cx="738344" cy="646331"/>
          </a:xfrm>
          <a:prstGeom prst="rect">
            <a:avLst/>
          </a:prstGeom>
        </p:spPr>
      </p:pic>
      <p:pic>
        <p:nvPicPr>
          <p:cNvPr id="25" name="Picture 24">
            <a:extLst>
              <a:ext uri="{FF2B5EF4-FFF2-40B4-BE49-F238E27FC236}">
                <a16:creationId xmlns:a16="http://schemas.microsoft.com/office/drawing/2014/main" id="{D44C72FE-AF41-43C5-9B66-4BBA44946685}"/>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3527001" y="3883988"/>
            <a:ext cx="738345" cy="722409"/>
          </a:xfrm>
          <a:prstGeom prst="rect">
            <a:avLst/>
          </a:prstGeom>
        </p:spPr>
      </p:pic>
      <p:sp>
        <p:nvSpPr>
          <p:cNvPr id="26" name="Arrow: Right 25">
            <a:extLst>
              <a:ext uri="{FF2B5EF4-FFF2-40B4-BE49-F238E27FC236}">
                <a16:creationId xmlns:a16="http://schemas.microsoft.com/office/drawing/2014/main" id="{654A24D3-2518-4ACE-B1CF-046D93FB6611}"/>
              </a:ext>
            </a:extLst>
          </p:cNvPr>
          <p:cNvSpPr/>
          <p:nvPr/>
        </p:nvSpPr>
        <p:spPr>
          <a:xfrm>
            <a:off x="1305533" y="4467564"/>
            <a:ext cx="1402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7ED46A2-FE8B-44E6-AB53-8BFF3575663B}"/>
              </a:ext>
            </a:extLst>
          </p:cNvPr>
          <p:cNvSpPr/>
          <p:nvPr/>
        </p:nvSpPr>
        <p:spPr>
          <a:xfrm>
            <a:off x="1459939" y="4081452"/>
            <a:ext cx="11709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Evidence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28" name="Picture 27">
            <a:extLst>
              <a:ext uri="{FF2B5EF4-FFF2-40B4-BE49-F238E27FC236}">
                <a16:creationId xmlns:a16="http://schemas.microsoft.com/office/drawing/2014/main" id="{99E0B32A-EBF2-407F-A2B9-43AC7A34D6EB}"/>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10250370" y="2536464"/>
            <a:ext cx="653602" cy="572150"/>
          </a:xfrm>
          <a:prstGeom prst="rect">
            <a:avLst/>
          </a:prstGeom>
        </p:spPr>
      </p:pic>
      <p:pic>
        <p:nvPicPr>
          <p:cNvPr id="29" name="Picture 28">
            <a:extLst>
              <a:ext uri="{FF2B5EF4-FFF2-40B4-BE49-F238E27FC236}">
                <a16:creationId xmlns:a16="http://schemas.microsoft.com/office/drawing/2014/main" id="{347A2B3F-5381-4BEB-849E-3B7F10454006}"/>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11111286" y="2578665"/>
            <a:ext cx="611311" cy="598117"/>
          </a:xfrm>
          <a:prstGeom prst="rect">
            <a:avLst/>
          </a:prstGeom>
        </p:spPr>
      </p:pic>
      <p:cxnSp>
        <p:nvCxnSpPr>
          <p:cNvPr id="31" name="Google Shape;1366;p79">
            <a:extLst>
              <a:ext uri="{FF2B5EF4-FFF2-40B4-BE49-F238E27FC236}">
                <a16:creationId xmlns:a16="http://schemas.microsoft.com/office/drawing/2014/main" id="{D497AA81-8BA4-412D-96C2-AA55552F4FFD}"/>
              </a:ext>
            </a:extLst>
          </p:cNvPr>
          <p:cNvCxnSpPr/>
          <p:nvPr/>
        </p:nvCxnSpPr>
        <p:spPr>
          <a:xfrm rot="10800000" flipH="1">
            <a:off x="8359600" y="3259796"/>
            <a:ext cx="3702400" cy="11200"/>
          </a:xfrm>
          <a:prstGeom prst="straightConnector1">
            <a:avLst/>
          </a:prstGeom>
          <a:noFill/>
          <a:ln w="38100" cap="flat" cmpd="sng">
            <a:solidFill>
              <a:srgbClr val="CCCCCC"/>
            </a:solidFill>
            <a:prstDash val="solid"/>
            <a:round/>
            <a:headEnd type="none" w="med" len="med"/>
            <a:tailEnd type="none" w="med" len="med"/>
          </a:ln>
        </p:spPr>
      </p:cxnSp>
      <p:pic>
        <p:nvPicPr>
          <p:cNvPr id="32" name="Picture 31">
            <a:extLst>
              <a:ext uri="{FF2B5EF4-FFF2-40B4-BE49-F238E27FC236}">
                <a16:creationId xmlns:a16="http://schemas.microsoft.com/office/drawing/2014/main" id="{9514BDBF-0DBC-4BCF-B827-CB4DAA0C8AEA}"/>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10148770" y="3491559"/>
            <a:ext cx="653602" cy="572150"/>
          </a:xfrm>
          <a:prstGeom prst="rect">
            <a:avLst/>
          </a:prstGeom>
        </p:spPr>
      </p:pic>
      <p:sp>
        <p:nvSpPr>
          <p:cNvPr id="33" name="Rectangle 32">
            <a:extLst>
              <a:ext uri="{FF2B5EF4-FFF2-40B4-BE49-F238E27FC236}">
                <a16:creationId xmlns:a16="http://schemas.microsoft.com/office/drawing/2014/main" id="{6F09E14D-6D92-434F-BBEB-62BB778FB8CB}"/>
              </a:ext>
            </a:extLst>
          </p:cNvPr>
          <p:cNvSpPr/>
          <p:nvPr/>
        </p:nvSpPr>
        <p:spPr>
          <a:xfrm>
            <a:off x="2132942" y="880589"/>
            <a:ext cx="8015828"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Given clouds in the morning, what's the probability of rain in the afternoon?</a:t>
            </a:r>
          </a:p>
        </p:txBody>
      </p:sp>
      <p:sp>
        <p:nvSpPr>
          <p:cNvPr id="34" name="Google Shape;1365;p79">
            <a:extLst>
              <a:ext uri="{FF2B5EF4-FFF2-40B4-BE49-F238E27FC236}">
                <a16:creationId xmlns:a16="http://schemas.microsoft.com/office/drawing/2014/main" id="{39ACADFC-2A3B-47A9-B86D-A9D72FDCE0FB}"/>
              </a:ext>
            </a:extLst>
          </p:cNvPr>
          <p:cNvSpPr txBox="1">
            <a:spLocks/>
          </p:cNvSpPr>
          <p:nvPr/>
        </p:nvSpPr>
        <p:spPr>
          <a:xfrm>
            <a:off x="4986570" y="3354009"/>
            <a:ext cx="10527600" cy="45552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8339" marR="0" lvl="0" indent="609585"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609585" algn="l" defTabSz="914400" rtl="0" eaLnBrk="1" fontAlgn="auto" latinLnBrk="0" hangingPunct="1">
              <a:lnSpc>
                <a:spcPct val="90000"/>
              </a:lnSpc>
              <a:spcBef>
                <a:spcPts val="2133"/>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P(a | b ) = 0.1 * 0.7</a:t>
            </a:r>
          </a:p>
          <a:p>
            <a:pPr marL="0" marR="0" lvl="0" indent="0" algn="l" defTabSz="914400" rtl="0" eaLnBrk="1" fontAlgn="auto" latinLnBrk="0" hangingPunct="1">
              <a:lnSpc>
                <a:spcPct val="90000"/>
              </a:lnSpc>
              <a:spcBef>
                <a:spcPts val="2133"/>
              </a:spcBef>
              <a:spcAft>
                <a:spcPts val="2133"/>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				   0.4</a:t>
            </a:r>
          </a:p>
        </p:txBody>
      </p:sp>
      <p:cxnSp>
        <p:nvCxnSpPr>
          <p:cNvPr id="35" name="Google Shape;1366;p79">
            <a:extLst>
              <a:ext uri="{FF2B5EF4-FFF2-40B4-BE49-F238E27FC236}">
                <a16:creationId xmlns:a16="http://schemas.microsoft.com/office/drawing/2014/main" id="{8FA9FF56-C84E-4D7D-8085-4C2F6364D194}"/>
              </a:ext>
            </a:extLst>
          </p:cNvPr>
          <p:cNvCxnSpPr>
            <a:cxnSpLocks/>
          </p:cNvCxnSpPr>
          <p:nvPr/>
        </p:nvCxnSpPr>
        <p:spPr>
          <a:xfrm flipV="1">
            <a:off x="8359600" y="5252589"/>
            <a:ext cx="2206800" cy="21489"/>
          </a:xfrm>
          <a:prstGeom prst="straightConnector1">
            <a:avLst/>
          </a:prstGeom>
          <a:noFill/>
          <a:ln w="38100" cap="flat" cmpd="sng">
            <a:solidFill>
              <a:srgbClr val="CCCCCC"/>
            </a:solidFill>
            <a:prstDash val="solid"/>
            <a:round/>
            <a:headEnd type="none" w="med" len="med"/>
            <a:tailEnd type="none" w="med" len="med"/>
          </a:ln>
        </p:spPr>
      </p:cxnSp>
      <p:pic>
        <p:nvPicPr>
          <p:cNvPr id="36" name="Picture 35">
            <a:extLst>
              <a:ext uri="{FF2B5EF4-FFF2-40B4-BE49-F238E27FC236}">
                <a16:creationId xmlns:a16="http://schemas.microsoft.com/office/drawing/2014/main" id="{04F73DF0-40D0-4EF7-BE21-89995A5C3297}"/>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6146609" y="4631340"/>
            <a:ext cx="606376" cy="593288"/>
          </a:xfrm>
          <a:prstGeom prst="rect">
            <a:avLst/>
          </a:prstGeom>
        </p:spPr>
      </p:pic>
      <p:pic>
        <p:nvPicPr>
          <p:cNvPr id="37" name="Picture 36">
            <a:extLst>
              <a:ext uri="{FF2B5EF4-FFF2-40B4-BE49-F238E27FC236}">
                <a16:creationId xmlns:a16="http://schemas.microsoft.com/office/drawing/2014/main" id="{3C800687-15C1-4053-A3AF-F3C086EC3688}"/>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6859899" y="4622648"/>
            <a:ext cx="606376" cy="647656"/>
          </a:xfrm>
          <a:prstGeom prst="rect">
            <a:avLst/>
          </a:prstGeom>
        </p:spPr>
      </p:pic>
    </p:spTree>
    <p:extLst>
      <p:ext uri="{BB962C8B-B14F-4D97-AF65-F5344CB8AC3E}">
        <p14:creationId xmlns:p14="http://schemas.microsoft.com/office/powerpoint/2010/main" val="2053708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AEB6E-9219-4BD7-8124-9C8D59CA8246}"/>
              </a:ext>
            </a:extLst>
          </p:cNvPr>
          <p:cNvSpPr txBox="1">
            <a:spLocks/>
          </p:cNvSpPr>
          <p:nvPr/>
        </p:nvSpPr>
        <p:spPr>
          <a:xfrm>
            <a:off x="704558" y="0"/>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5" name="Rectangle: Rounded Corners 4">
            <a:extLst>
              <a:ext uri="{FF2B5EF4-FFF2-40B4-BE49-F238E27FC236}">
                <a16:creationId xmlns:a16="http://schemas.microsoft.com/office/drawing/2014/main" id="{30740C55-EDEA-4D3E-84ED-0E8B55AE19E8}"/>
              </a:ext>
            </a:extLst>
          </p:cNvPr>
          <p:cNvSpPr/>
          <p:nvPr/>
        </p:nvSpPr>
        <p:spPr>
          <a:xfrm>
            <a:off x="499186" y="1694996"/>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6" name="Rectangle: Rounded Corners 5">
            <a:extLst>
              <a:ext uri="{FF2B5EF4-FFF2-40B4-BE49-F238E27FC236}">
                <a16:creationId xmlns:a16="http://schemas.microsoft.com/office/drawing/2014/main" id="{FC43D98D-F778-49E6-8B9C-7DAFB819FEF4}"/>
              </a:ext>
            </a:extLst>
          </p:cNvPr>
          <p:cNvSpPr/>
          <p:nvPr/>
        </p:nvSpPr>
        <p:spPr>
          <a:xfrm>
            <a:off x="499186" y="2612571"/>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L1</a:t>
            </a:r>
          </a:p>
        </p:txBody>
      </p:sp>
      <p:sp>
        <p:nvSpPr>
          <p:cNvPr id="7" name="Rectangle: Rounded Corners 6">
            <a:extLst>
              <a:ext uri="{FF2B5EF4-FFF2-40B4-BE49-F238E27FC236}">
                <a16:creationId xmlns:a16="http://schemas.microsoft.com/office/drawing/2014/main" id="{F63C566E-67CC-4724-98C4-62E4EFAA743A}"/>
              </a:ext>
            </a:extLst>
          </p:cNvPr>
          <p:cNvSpPr/>
          <p:nvPr/>
        </p:nvSpPr>
        <p:spPr>
          <a:xfrm>
            <a:off x="499186" y="3491595"/>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L2</a:t>
            </a:r>
          </a:p>
        </p:txBody>
      </p:sp>
      <p:sp>
        <p:nvSpPr>
          <p:cNvPr id="8" name="Rectangle: Rounded Corners 7">
            <a:extLst>
              <a:ext uri="{FF2B5EF4-FFF2-40B4-BE49-F238E27FC236}">
                <a16:creationId xmlns:a16="http://schemas.microsoft.com/office/drawing/2014/main" id="{329FFFDD-8F1F-4A7B-95A9-C98E5E3417F8}"/>
              </a:ext>
            </a:extLst>
          </p:cNvPr>
          <p:cNvSpPr/>
          <p:nvPr/>
        </p:nvSpPr>
        <p:spPr>
          <a:xfrm>
            <a:off x="550505" y="5131838"/>
            <a:ext cx="1446245" cy="429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L_N</a:t>
            </a:r>
          </a:p>
        </p:txBody>
      </p:sp>
      <p:sp>
        <p:nvSpPr>
          <p:cNvPr id="9" name="Rectangle: Rounded Corners 8">
            <a:extLst>
              <a:ext uri="{FF2B5EF4-FFF2-40B4-BE49-F238E27FC236}">
                <a16:creationId xmlns:a16="http://schemas.microsoft.com/office/drawing/2014/main" id="{A26720B0-319B-4D9D-B120-AAE1C6CA26AC}"/>
              </a:ext>
            </a:extLst>
          </p:cNvPr>
          <p:cNvSpPr/>
          <p:nvPr/>
        </p:nvSpPr>
        <p:spPr>
          <a:xfrm>
            <a:off x="550505" y="6042833"/>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11" name="Straight Arrow Connector 10">
            <a:extLst>
              <a:ext uri="{FF2B5EF4-FFF2-40B4-BE49-F238E27FC236}">
                <a16:creationId xmlns:a16="http://schemas.microsoft.com/office/drawing/2014/main" id="{14D8542D-55E3-4B08-B7E6-23158CB26D81}"/>
              </a:ext>
            </a:extLst>
          </p:cNvPr>
          <p:cNvCxnSpPr>
            <a:cxnSpLocks/>
            <a:stCxn id="5" idx="2"/>
          </p:cNvCxnSpPr>
          <p:nvPr/>
        </p:nvCxnSpPr>
        <p:spPr>
          <a:xfrm flipH="1">
            <a:off x="1222307" y="2124204"/>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4A6EF06-B351-4739-AB97-D360ED59EEB6}"/>
              </a:ext>
            </a:extLst>
          </p:cNvPr>
          <p:cNvSpPr txBox="1"/>
          <p:nvPr/>
        </p:nvSpPr>
        <p:spPr>
          <a:xfrm>
            <a:off x="123363" y="894864"/>
            <a:ext cx="66594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1. Sequential Layers-Wise Neural Network Architecture</a:t>
            </a:r>
          </a:p>
        </p:txBody>
      </p:sp>
      <p:cxnSp>
        <p:nvCxnSpPr>
          <p:cNvPr id="13" name="Straight Arrow Connector 12">
            <a:extLst>
              <a:ext uri="{FF2B5EF4-FFF2-40B4-BE49-F238E27FC236}">
                <a16:creationId xmlns:a16="http://schemas.microsoft.com/office/drawing/2014/main" id="{D814D9A9-CF30-49D6-9026-D69137AE34E6}"/>
              </a:ext>
            </a:extLst>
          </p:cNvPr>
          <p:cNvCxnSpPr>
            <a:cxnSpLocks/>
            <a:endCxn id="7" idx="0"/>
          </p:cNvCxnSpPr>
          <p:nvPr/>
        </p:nvCxnSpPr>
        <p:spPr>
          <a:xfrm>
            <a:off x="1222309" y="3144415"/>
            <a:ext cx="0" cy="34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34A0C0-253E-471D-9A9D-10DBCC9B629B}"/>
              </a:ext>
            </a:extLst>
          </p:cNvPr>
          <p:cNvSpPr txBox="1"/>
          <p:nvPr/>
        </p:nvSpPr>
        <p:spPr>
          <a:xfrm rot="16200000">
            <a:off x="835816" y="4279788"/>
            <a:ext cx="642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0" name="Straight Arrow Connector 19">
            <a:extLst>
              <a:ext uri="{FF2B5EF4-FFF2-40B4-BE49-F238E27FC236}">
                <a16:creationId xmlns:a16="http://schemas.microsoft.com/office/drawing/2014/main" id="{608B91B3-598A-4F04-B676-283B034C5274}"/>
              </a:ext>
            </a:extLst>
          </p:cNvPr>
          <p:cNvCxnSpPr/>
          <p:nvPr/>
        </p:nvCxnSpPr>
        <p:spPr>
          <a:xfrm flipH="1">
            <a:off x="1217640" y="3931104"/>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913398-209E-4249-924D-7A8FFBD96377}"/>
              </a:ext>
            </a:extLst>
          </p:cNvPr>
          <p:cNvCxnSpPr/>
          <p:nvPr/>
        </p:nvCxnSpPr>
        <p:spPr>
          <a:xfrm flipH="1">
            <a:off x="1217640" y="4780189"/>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8C7D4C-BE28-4B84-8E12-52EA25DBD516}"/>
              </a:ext>
            </a:extLst>
          </p:cNvPr>
          <p:cNvCxnSpPr/>
          <p:nvPr/>
        </p:nvCxnSpPr>
        <p:spPr>
          <a:xfrm flipH="1">
            <a:off x="1198980" y="563082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71DF733-4E31-4E83-901C-1CB7EB602674}"/>
              </a:ext>
            </a:extLst>
          </p:cNvPr>
          <p:cNvSpPr txBox="1"/>
          <p:nvPr/>
        </p:nvSpPr>
        <p:spPr>
          <a:xfrm>
            <a:off x="3912244" y="2902506"/>
            <a:ext cx="51664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Sequentially stack different layers to create Neural Net Architecture.</a:t>
            </a:r>
          </a:p>
        </p:txBody>
      </p:sp>
    </p:spTree>
    <p:extLst>
      <p:ext uri="{BB962C8B-B14F-4D97-AF65-F5344CB8AC3E}">
        <p14:creationId xmlns:p14="http://schemas.microsoft.com/office/powerpoint/2010/main" val="203254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9" grpId="0"/>
      <p:bldP spid="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82"/>
          <p:cNvSpPr txBox="1">
            <a:spLocks noGrp="1"/>
          </p:cNvSpPr>
          <p:nvPr>
            <p:ph type="title"/>
          </p:nvPr>
        </p:nvSpPr>
        <p:spPr>
          <a:xfrm>
            <a:off x="294641" y="233679"/>
            <a:ext cx="11897360" cy="1463029"/>
          </a:xfrm>
          <a:prstGeom prst="rect">
            <a:avLst/>
          </a:prstGeom>
        </p:spPr>
        <p:txBody>
          <a:bodyPr spcFirstLastPara="1" vert="horz" wrap="square" lIns="121900" tIns="121900" rIns="121900" bIns="121900" rtlCol="0" anchor="t" anchorCtr="0">
            <a:noAutofit/>
          </a:bodyPr>
          <a:lstStyle/>
          <a:p>
            <a:pPr algn="ctr"/>
            <a:r>
              <a:rPr lang="en-US" sz="3600" dirty="0"/>
              <a:t>We Try to Apply </a:t>
            </a:r>
            <a:r>
              <a:rPr lang="en" sz="3600" dirty="0"/>
              <a:t>Bayes’ Theorem </a:t>
            </a:r>
            <a:br>
              <a:rPr lang="en" sz="3600" dirty="0"/>
            </a:br>
            <a:r>
              <a:rPr lang="en-US" sz="3600" dirty="0"/>
              <a:t>Hyperparameter Optimization</a:t>
            </a:r>
            <a:endParaRPr sz="3600" dirty="0"/>
          </a:p>
        </p:txBody>
      </p:sp>
      <mc:AlternateContent xmlns:mc="http://schemas.openxmlformats.org/markup-compatibility/2006" xmlns:a14="http://schemas.microsoft.com/office/drawing/2010/main">
        <mc:Choice Requires="a14">
          <p:sp>
            <p:nvSpPr>
              <p:cNvPr id="1392" name="Google Shape;1392;p82"/>
              <p:cNvSpPr txBox="1">
                <a:spLocks noGrp="1"/>
              </p:cNvSpPr>
              <p:nvPr>
                <p:ph type="body" idx="1"/>
              </p:nvPr>
            </p:nvSpPr>
            <p:spPr>
              <a:xfrm>
                <a:off x="-1229360" y="1473200"/>
                <a:ext cx="13797280" cy="5384800"/>
              </a:xfrm>
              <a:prstGeom prst="rect">
                <a:avLst/>
              </a:prstGeom>
            </p:spPr>
            <p:txBody>
              <a:bodyPr spcFirstLastPara="1" vert="horz" wrap="square" lIns="121900" tIns="121900" rIns="121900" bIns="121900" rtlCol="0" anchor="t" anchorCtr="0">
                <a:noAutofit/>
              </a:bodyPr>
              <a:lstStyle/>
              <a:p>
                <a:pPr marL="2438339" indent="609585" algn="ctr">
                  <a:lnSpc>
                    <a:spcPct val="100000"/>
                  </a:lnSpc>
                  <a:buNone/>
                </a:pPr>
                <a:endParaRPr sz="5400" dirty="0"/>
              </a:p>
              <a:p>
                <a:pPr marL="0" indent="609585" algn="ctr">
                  <a:spcBef>
                    <a:spcPts val="2133"/>
                  </a:spcBef>
                  <a:buNone/>
                </a:pPr>
                <a:r>
                  <a:rPr lang="en" sz="5400" dirty="0"/>
                  <a:t>P(</a:t>
                </a:r>
                <a:r>
                  <a:rPr lang="en" sz="2000" dirty="0"/>
                  <a:t>metric</a:t>
                </a:r>
                <a:r>
                  <a:rPr lang="en" sz="4000" dirty="0"/>
                  <a:t>|</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4400" dirty="0"/>
                  <a:t>)=P(</a:t>
                </a:r>
                <a14:m>
                  <m:oMath xmlns:m="http://schemas.openxmlformats.org/officeDocument/2006/math">
                    <m:r>
                      <m:rPr>
                        <m:nor/>
                      </m:rPr>
                      <a:rPr lang="en-US" sz="2400" dirty="0"/>
                      <m:t>hyperparameter</m:t>
                    </m:r>
                    <m:r>
                      <m:rPr>
                        <m:nor/>
                      </m:rPr>
                      <a:rPr lang="en-US" sz="2400" dirty="0"/>
                      <m:t> </m:t>
                    </m:r>
                    <m:r>
                      <m:rPr>
                        <m:nor/>
                      </m:rPr>
                      <a:rPr lang="en-US" sz="2400" dirty="0"/>
                      <m:t>combination</m:t>
                    </m:r>
                  </m:oMath>
                </a14:m>
                <a:r>
                  <a:rPr lang="en" sz="4400" dirty="0"/>
                  <a:t>|</a:t>
                </a:r>
                <a14:m>
                  <m:oMath xmlns:m="http://schemas.openxmlformats.org/officeDocument/2006/math">
                    <m:r>
                      <m:rPr>
                        <m:nor/>
                      </m:rPr>
                      <a:rPr lang="en-US" sz="2400" dirty="0"/>
                      <m:t>metric</m:t>
                    </m:r>
                  </m:oMath>
                </a14:m>
                <a:r>
                  <a:rPr lang="en" sz="4400" dirty="0"/>
                  <a:t>)P(</a:t>
                </a:r>
                <a14:m>
                  <m:oMath xmlns:m="http://schemas.openxmlformats.org/officeDocument/2006/math">
                    <m:r>
                      <m:rPr>
                        <m:nor/>
                      </m:rPr>
                      <a:rPr lang="en-US" sz="2400" dirty="0"/>
                      <m:t>metric</m:t>
                    </m:r>
                  </m:oMath>
                </a14:m>
                <a:r>
                  <a:rPr lang="en" sz="4400" dirty="0"/>
                  <a:t>)</a:t>
                </a:r>
                <a:endParaRPr sz="4400" dirty="0"/>
              </a:p>
              <a:p>
                <a:pPr marL="0" indent="0" algn="ctr">
                  <a:spcBef>
                    <a:spcPts val="2133"/>
                  </a:spcBef>
                  <a:spcAft>
                    <a:spcPts val="2133"/>
                  </a:spcAft>
                  <a:buNone/>
                </a:pPr>
                <a:r>
                  <a:rPr lang="en" sz="4400" dirty="0"/>
                  <a:t>						P(</a:t>
                </a:r>
                <a14:m>
                  <m:oMath xmlns:m="http://schemas.openxmlformats.org/officeDocument/2006/math">
                    <m:r>
                      <m:rPr>
                        <m:nor/>
                      </m:rPr>
                      <a:rPr lang="en-US" sz="2400" dirty="0"/>
                      <m:t>hyperparameter</m:t>
                    </m:r>
                    <m:r>
                      <m:rPr>
                        <m:nor/>
                      </m:rPr>
                      <a:rPr lang="en-US" sz="2400" dirty="0"/>
                      <m:t> </m:t>
                    </m:r>
                    <m:r>
                      <m:rPr>
                        <m:nor/>
                      </m:rPr>
                      <a:rPr lang="en-US" sz="2400" dirty="0"/>
                      <m:t>combination</m:t>
                    </m:r>
                  </m:oMath>
                </a14:m>
                <a:r>
                  <a:rPr lang="en" sz="2400" dirty="0"/>
                  <a:t> </a:t>
                </a:r>
                <a:r>
                  <a:rPr lang="en" sz="4400" dirty="0"/>
                  <a:t>)</a:t>
                </a:r>
                <a:endParaRPr sz="4400" dirty="0"/>
              </a:p>
            </p:txBody>
          </p:sp>
        </mc:Choice>
        <mc:Fallback xmlns="">
          <p:sp>
            <p:nvSpPr>
              <p:cNvPr id="1392" name="Google Shape;1392;p82"/>
              <p:cNvSpPr txBox="1">
                <a:spLocks noGrp="1" noRot="1" noChangeAspect="1" noMove="1" noResize="1" noEditPoints="1" noAdjustHandles="1" noChangeArrowheads="1" noChangeShapeType="1" noTextEdit="1"/>
              </p:cNvSpPr>
              <p:nvPr>
                <p:ph type="body" idx="1"/>
              </p:nvPr>
            </p:nvSpPr>
            <p:spPr>
              <a:xfrm>
                <a:off x="-1229360" y="1473200"/>
                <a:ext cx="13797280" cy="5384800"/>
              </a:xfrm>
              <a:prstGeom prst="rect">
                <a:avLst/>
              </a:prstGeom>
              <a:blipFill>
                <a:blip r:embed="rId3"/>
                <a:stretch>
                  <a:fillRect/>
                </a:stretch>
              </a:blipFill>
            </p:spPr>
            <p:txBody>
              <a:bodyPr/>
              <a:lstStyle/>
              <a:p>
                <a:r>
                  <a:rPr lang="en-US">
                    <a:noFill/>
                  </a:rPr>
                  <a:t> </a:t>
                </a:r>
              </a:p>
            </p:txBody>
          </p:sp>
        </mc:Fallback>
      </mc:AlternateContent>
      <p:cxnSp>
        <p:nvCxnSpPr>
          <p:cNvPr id="1393" name="Google Shape;1393;p82"/>
          <p:cNvCxnSpPr>
            <a:cxnSpLocks/>
          </p:cNvCxnSpPr>
          <p:nvPr/>
        </p:nvCxnSpPr>
        <p:spPr>
          <a:xfrm>
            <a:off x="4761055" y="3429000"/>
            <a:ext cx="6645705" cy="0"/>
          </a:xfrm>
          <a:prstGeom prst="straightConnector1">
            <a:avLst/>
          </a:prstGeom>
          <a:noFill/>
          <a:ln w="38100"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9820407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82"/>
          <p:cNvSpPr txBox="1">
            <a:spLocks noGrp="1"/>
          </p:cNvSpPr>
          <p:nvPr>
            <p:ph type="title"/>
          </p:nvPr>
        </p:nvSpPr>
        <p:spPr>
          <a:xfrm>
            <a:off x="0" y="0"/>
            <a:ext cx="12448515" cy="763600"/>
          </a:xfrm>
          <a:prstGeom prst="rect">
            <a:avLst/>
          </a:prstGeom>
        </p:spPr>
        <p:txBody>
          <a:bodyPr spcFirstLastPara="1" vert="horz" wrap="square" lIns="121900" tIns="121900" rIns="121900" bIns="121900" rtlCol="0" anchor="t" anchorCtr="0">
            <a:noAutofit/>
          </a:bodyPr>
          <a:lstStyle/>
          <a:p>
            <a:pPr algn="ctr"/>
            <a:r>
              <a:rPr lang="en-US" sz="3600" dirty="0"/>
              <a:t>We Try to Apply </a:t>
            </a:r>
            <a:r>
              <a:rPr lang="en" sz="3600" dirty="0"/>
              <a:t>Bayes’ Theorem </a:t>
            </a:r>
            <a:br>
              <a:rPr lang="en" sz="3600" dirty="0"/>
            </a:br>
            <a:r>
              <a:rPr lang="en-US" sz="3600" dirty="0"/>
              <a:t>Hyperparameter Optimization</a:t>
            </a:r>
            <a:endParaRPr sz="3600" dirty="0"/>
          </a:p>
        </p:txBody>
      </p:sp>
      <mc:AlternateContent xmlns:mc="http://schemas.openxmlformats.org/markup-compatibility/2006" xmlns:a14="http://schemas.microsoft.com/office/drawing/2010/main">
        <mc:Choice Requires="a14">
          <p:sp>
            <p:nvSpPr>
              <p:cNvPr id="1392" name="Google Shape;1392;p82"/>
              <p:cNvSpPr txBox="1">
                <a:spLocks noGrp="1"/>
              </p:cNvSpPr>
              <p:nvPr>
                <p:ph type="body" idx="1"/>
              </p:nvPr>
            </p:nvSpPr>
            <p:spPr>
              <a:xfrm>
                <a:off x="0" y="478781"/>
                <a:ext cx="12192000" cy="4555200"/>
              </a:xfrm>
              <a:prstGeom prst="rect">
                <a:avLst/>
              </a:prstGeom>
            </p:spPr>
            <p:txBody>
              <a:bodyPr spcFirstLastPara="1" vert="horz" wrap="square" lIns="121900" tIns="121900" rIns="121900" bIns="121900" rtlCol="0" anchor="t" anchorCtr="0">
                <a:noAutofit/>
              </a:bodyPr>
              <a:lstStyle/>
              <a:p>
                <a:pPr marL="2438339" indent="609585" algn="ctr">
                  <a:lnSpc>
                    <a:spcPct val="100000"/>
                  </a:lnSpc>
                  <a:buNone/>
                </a:pPr>
                <a:endParaRPr sz="4800" dirty="0"/>
              </a:p>
              <a:p>
                <a:pPr marL="0" indent="609585" algn="ctr">
                  <a:spcBef>
                    <a:spcPts val="2133"/>
                  </a:spcBef>
                  <a:buNone/>
                </a:pPr>
                <a:r>
                  <a:rPr lang="en" sz="4800" dirty="0"/>
                  <a:t>P(</a:t>
                </a:r>
                <a:r>
                  <a:rPr lang="en" sz="1800" dirty="0"/>
                  <a:t>metric</a:t>
                </a:r>
                <a:r>
                  <a:rPr lang="en" sz="3600" dirty="0"/>
                  <a:t>|</a:t>
                </a:r>
                <a14:m>
                  <m:oMath xmlns:m="http://schemas.openxmlformats.org/officeDocument/2006/math">
                    <m:r>
                      <m:rPr>
                        <m:nor/>
                      </m:rPr>
                      <a:rPr lang="en-US" sz="1800" dirty="0"/>
                      <m:t>hyperparameter</m:t>
                    </m:r>
                    <m:r>
                      <m:rPr>
                        <m:nor/>
                      </m:rPr>
                      <a:rPr lang="en-US" sz="1800" dirty="0"/>
                      <m:t> </m:t>
                    </m:r>
                    <m:r>
                      <m:rPr>
                        <m:nor/>
                      </m:rPr>
                      <a:rPr lang="en-US" sz="1800" dirty="0"/>
                      <m:t>combination</m:t>
                    </m:r>
                  </m:oMath>
                </a14:m>
                <a:r>
                  <a:rPr lang="en" sz="4000" dirty="0"/>
                  <a:t>)  =  P(</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2000" dirty="0"/>
                  <a:t> </a:t>
                </a:r>
                <a:r>
                  <a:rPr lang="en" sz="4000" dirty="0"/>
                  <a:t>|</a:t>
                </a:r>
                <a:r>
                  <a:rPr lang="en-US" sz="4000" dirty="0"/>
                  <a:t> </a:t>
                </a:r>
                <a14:m>
                  <m:oMath xmlns:m="http://schemas.openxmlformats.org/officeDocument/2006/math">
                    <m:r>
                      <m:rPr>
                        <m:nor/>
                      </m:rPr>
                      <a:rPr lang="en-US" sz="2000" dirty="0"/>
                      <m:t>metric</m:t>
                    </m:r>
                  </m:oMath>
                </a14:m>
                <a:r>
                  <a:rPr lang="en" sz="4000" dirty="0"/>
                  <a:t>)  P(</a:t>
                </a:r>
                <a14:m>
                  <m:oMath xmlns:m="http://schemas.openxmlformats.org/officeDocument/2006/math">
                    <m:r>
                      <m:rPr>
                        <m:nor/>
                      </m:rPr>
                      <a:rPr lang="en-US" sz="2000" dirty="0"/>
                      <m:t>metric</m:t>
                    </m:r>
                  </m:oMath>
                </a14:m>
                <a:r>
                  <a:rPr lang="en" sz="4000" dirty="0"/>
                  <a:t>)</a:t>
                </a:r>
                <a:endParaRPr sz="4000" dirty="0"/>
              </a:p>
              <a:p>
                <a:pPr marL="0" indent="0" algn="ctr">
                  <a:spcBef>
                    <a:spcPts val="2133"/>
                  </a:spcBef>
                  <a:spcAft>
                    <a:spcPts val="2133"/>
                  </a:spcAft>
                  <a:buNone/>
                </a:pPr>
                <a:r>
                  <a:rPr lang="en" sz="4000" dirty="0"/>
                  <a:t>								P(</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2000" dirty="0"/>
                  <a:t> </a:t>
                </a:r>
                <a:r>
                  <a:rPr lang="en" sz="4000" dirty="0"/>
                  <a:t>)</a:t>
                </a:r>
                <a:endParaRPr sz="4000" dirty="0"/>
              </a:p>
            </p:txBody>
          </p:sp>
        </mc:Choice>
        <mc:Fallback xmlns="">
          <p:sp>
            <p:nvSpPr>
              <p:cNvPr id="1392" name="Google Shape;1392;p82"/>
              <p:cNvSpPr txBox="1">
                <a:spLocks noGrp="1" noRot="1" noChangeAspect="1" noMove="1" noResize="1" noEditPoints="1" noAdjustHandles="1" noChangeArrowheads="1" noChangeShapeType="1" noTextEdit="1"/>
              </p:cNvSpPr>
              <p:nvPr>
                <p:ph type="body" idx="1"/>
              </p:nvPr>
            </p:nvSpPr>
            <p:spPr>
              <a:xfrm>
                <a:off x="0" y="478781"/>
                <a:ext cx="12192000" cy="4555200"/>
              </a:xfrm>
              <a:prstGeom prst="rect">
                <a:avLst/>
              </a:prstGeom>
              <a:blipFill>
                <a:blip r:embed="rId3"/>
                <a:stretch>
                  <a:fillRect r="-500"/>
                </a:stretch>
              </a:blipFill>
            </p:spPr>
            <p:txBody>
              <a:bodyPr/>
              <a:lstStyle/>
              <a:p>
                <a:r>
                  <a:rPr lang="en-US">
                    <a:noFill/>
                  </a:rPr>
                  <a:t> </a:t>
                </a:r>
              </a:p>
            </p:txBody>
          </p:sp>
        </mc:Fallback>
      </mc:AlternateContent>
      <p:cxnSp>
        <p:nvCxnSpPr>
          <p:cNvPr id="1393" name="Google Shape;1393;p82"/>
          <p:cNvCxnSpPr>
            <a:cxnSpLocks/>
          </p:cNvCxnSpPr>
          <p:nvPr/>
        </p:nvCxnSpPr>
        <p:spPr>
          <a:xfrm>
            <a:off x="5045535" y="2463463"/>
            <a:ext cx="6645705" cy="0"/>
          </a:xfrm>
          <a:prstGeom prst="straightConnector1">
            <a:avLst/>
          </a:prstGeom>
          <a:noFill/>
          <a:ln w="38100" cap="flat" cmpd="sng">
            <a:solidFill>
              <a:srgbClr val="CCCCCC"/>
            </a:solidFill>
            <a:prstDash val="solid"/>
            <a:round/>
            <a:headEnd type="none" w="med" len="med"/>
            <a:tailEnd type="none" w="med" len="med"/>
          </a:ln>
        </p:spPr>
      </p:cxnSp>
      <p:sp>
        <p:nvSpPr>
          <p:cNvPr id="6" name="Rectangle 5">
            <a:extLst>
              <a:ext uri="{FF2B5EF4-FFF2-40B4-BE49-F238E27FC236}">
                <a16:creationId xmlns:a16="http://schemas.microsoft.com/office/drawing/2014/main" id="{C91149FB-61A8-4B14-95C5-EBD53E1BA057}"/>
              </a:ext>
            </a:extLst>
          </p:cNvPr>
          <p:cNvSpPr/>
          <p:nvPr/>
        </p:nvSpPr>
        <p:spPr>
          <a:xfrm>
            <a:off x="0" y="3287725"/>
            <a:ext cx="810770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is the probability of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given metric </a:t>
            </a: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to be minimized/maximized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given the combination of hyperparameter</a:t>
            </a: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a:t>
            </a:r>
          </a:p>
        </p:txBody>
      </p:sp>
      <p:sp>
        <p:nvSpPr>
          <p:cNvPr id="2" name="Rectangle: Rounded Corners 1">
            <a:extLst>
              <a:ext uri="{FF2B5EF4-FFF2-40B4-BE49-F238E27FC236}">
                <a16:creationId xmlns:a16="http://schemas.microsoft.com/office/drawing/2014/main" id="{3394E602-CC27-42C7-857A-9D7AB2D0777A}"/>
              </a:ext>
            </a:extLst>
          </p:cNvPr>
          <p:cNvSpPr/>
          <p:nvPr/>
        </p:nvSpPr>
        <p:spPr>
          <a:xfrm>
            <a:off x="679010" y="1503336"/>
            <a:ext cx="4366525" cy="8691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3415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82"/>
          <p:cNvSpPr txBox="1">
            <a:spLocks noGrp="1"/>
          </p:cNvSpPr>
          <p:nvPr>
            <p:ph type="title"/>
          </p:nvPr>
        </p:nvSpPr>
        <p:spPr>
          <a:xfrm>
            <a:off x="0" y="0"/>
            <a:ext cx="12448515" cy="763600"/>
          </a:xfrm>
          <a:prstGeom prst="rect">
            <a:avLst/>
          </a:prstGeom>
        </p:spPr>
        <p:txBody>
          <a:bodyPr spcFirstLastPara="1" vert="horz" wrap="square" lIns="121900" tIns="121900" rIns="121900" bIns="121900" rtlCol="0" anchor="t" anchorCtr="0">
            <a:noAutofit/>
          </a:bodyPr>
          <a:lstStyle/>
          <a:p>
            <a:pPr algn="ctr"/>
            <a:r>
              <a:rPr lang="en-US" sz="3600" dirty="0"/>
              <a:t>We Try to Apply </a:t>
            </a:r>
            <a:r>
              <a:rPr lang="en" sz="3600" dirty="0"/>
              <a:t>Bayes’ Theorem </a:t>
            </a:r>
            <a:br>
              <a:rPr lang="en" sz="3600" dirty="0"/>
            </a:br>
            <a:r>
              <a:rPr lang="en-US" sz="3600" dirty="0"/>
              <a:t>Hyperparameter Optimization</a:t>
            </a:r>
            <a:endParaRPr sz="3600" dirty="0"/>
          </a:p>
        </p:txBody>
      </p:sp>
      <mc:AlternateContent xmlns:mc="http://schemas.openxmlformats.org/markup-compatibility/2006" xmlns:a14="http://schemas.microsoft.com/office/drawing/2010/main">
        <mc:Choice Requires="a14">
          <p:sp>
            <p:nvSpPr>
              <p:cNvPr id="1392" name="Google Shape;1392;p82"/>
              <p:cNvSpPr txBox="1">
                <a:spLocks noGrp="1"/>
              </p:cNvSpPr>
              <p:nvPr>
                <p:ph type="body" idx="1"/>
              </p:nvPr>
            </p:nvSpPr>
            <p:spPr>
              <a:xfrm>
                <a:off x="0" y="478781"/>
                <a:ext cx="12192000" cy="4555200"/>
              </a:xfrm>
              <a:prstGeom prst="rect">
                <a:avLst/>
              </a:prstGeom>
            </p:spPr>
            <p:txBody>
              <a:bodyPr spcFirstLastPara="1" vert="horz" wrap="square" lIns="121900" tIns="121900" rIns="121900" bIns="121900" rtlCol="0" anchor="t" anchorCtr="0">
                <a:noAutofit/>
              </a:bodyPr>
              <a:lstStyle/>
              <a:p>
                <a:pPr marL="2438339" indent="609585" algn="ctr">
                  <a:lnSpc>
                    <a:spcPct val="100000"/>
                  </a:lnSpc>
                  <a:buNone/>
                </a:pPr>
                <a:endParaRPr sz="4800" dirty="0"/>
              </a:p>
              <a:p>
                <a:pPr marL="0" indent="609585" algn="ctr">
                  <a:spcBef>
                    <a:spcPts val="2133"/>
                  </a:spcBef>
                  <a:buNone/>
                </a:pPr>
                <a:r>
                  <a:rPr lang="en" sz="4800" dirty="0"/>
                  <a:t>P(</a:t>
                </a:r>
                <a:r>
                  <a:rPr lang="en" sz="1800" dirty="0"/>
                  <a:t>metric</a:t>
                </a:r>
                <a:r>
                  <a:rPr lang="en" sz="3600" dirty="0"/>
                  <a:t>|</a:t>
                </a:r>
                <a14:m>
                  <m:oMath xmlns:m="http://schemas.openxmlformats.org/officeDocument/2006/math">
                    <m:r>
                      <m:rPr>
                        <m:nor/>
                      </m:rPr>
                      <a:rPr lang="en-US" sz="1800" dirty="0"/>
                      <m:t>hyperparameter</m:t>
                    </m:r>
                    <m:r>
                      <m:rPr>
                        <m:nor/>
                      </m:rPr>
                      <a:rPr lang="en-US" sz="1800" dirty="0"/>
                      <m:t> </m:t>
                    </m:r>
                    <m:r>
                      <m:rPr>
                        <m:nor/>
                      </m:rPr>
                      <a:rPr lang="en-US" sz="1800" dirty="0"/>
                      <m:t>combination</m:t>
                    </m:r>
                  </m:oMath>
                </a14:m>
                <a:r>
                  <a:rPr lang="en" sz="4000" dirty="0"/>
                  <a:t>)  =  P(</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2000" dirty="0"/>
                  <a:t> </a:t>
                </a:r>
                <a:r>
                  <a:rPr lang="en" sz="4000" dirty="0"/>
                  <a:t>|</a:t>
                </a:r>
                <a:r>
                  <a:rPr lang="en-US" sz="4000" dirty="0"/>
                  <a:t> </a:t>
                </a:r>
                <a14:m>
                  <m:oMath xmlns:m="http://schemas.openxmlformats.org/officeDocument/2006/math">
                    <m:r>
                      <m:rPr>
                        <m:nor/>
                      </m:rPr>
                      <a:rPr lang="en-US" sz="2000" dirty="0"/>
                      <m:t>metric</m:t>
                    </m:r>
                  </m:oMath>
                </a14:m>
                <a:r>
                  <a:rPr lang="en" sz="4000" dirty="0"/>
                  <a:t>)  P(</a:t>
                </a:r>
                <a14:m>
                  <m:oMath xmlns:m="http://schemas.openxmlformats.org/officeDocument/2006/math">
                    <m:r>
                      <m:rPr>
                        <m:nor/>
                      </m:rPr>
                      <a:rPr lang="en-US" sz="2000" dirty="0"/>
                      <m:t>metric</m:t>
                    </m:r>
                  </m:oMath>
                </a14:m>
                <a:r>
                  <a:rPr lang="en" sz="4000" dirty="0"/>
                  <a:t>)</a:t>
                </a:r>
                <a:endParaRPr sz="4000" dirty="0"/>
              </a:p>
              <a:p>
                <a:pPr marL="0" indent="0" algn="ctr">
                  <a:spcBef>
                    <a:spcPts val="2133"/>
                  </a:spcBef>
                  <a:spcAft>
                    <a:spcPts val="2133"/>
                  </a:spcAft>
                  <a:buNone/>
                </a:pPr>
                <a:r>
                  <a:rPr lang="en" sz="4000" dirty="0"/>
                  <a:t>								P(</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2000" dirty="0"/>
                  <a:t> </a:t>
                </a:r>
                <a:r>
                  <a:rPr lang="en" sz="4000" dirty="0"/>
                  <a:t>)</a:t>
                </a:r>
                <a:endParaRPr sz="4000" dirty="0"/>
              </a:p>
            </p:txBody>
          </p:sp>
        </mc:Choice>
        <mc:Fallback xmlns="">
          <p:sp>
            <p:nvSpPr>
              <p:cNvPr id="1392" name="Google Shape;1392;p82"/>
              <p:cNvSpPr txBox="1">
                <a:spLocks noGrp="1" noRot="1" noChangeAspect="1" noMove="1" noResize="1" noEditPoints="1" noAdjustHandles="1" noChangeArrowheads="1" noChangeShapeType="1" noTextEdit="1"/>
              </p:cNvSpPr>
              <p:nvPr>
                <p:ph type="body" idx="1"/>
              </p:nvPr>
            </p:nvSpPr>
            <p:spPr>
              <a:xfrm>
                <a:off x="0" y="478781"/>
                <a:ext cx="12192000" cy="4555200"/>
              </a:xfrm>
              <a:prstGeom prst="rect">
                <a:avLst/>
              </a:prstGeom>
              <a:blipFill>
                <a:blip r:embed="rId3"/>
                <a:stretch>
                  <a:fillRect r="-500"/>
                </a:stretch>
              </a:blipFill>
            </p:spPr>
            <p:txBody>
              <a:bodyPr/>
              <a:lstStyle/>
              <a:p>
                <a:r>
                  <a:rPr lang="en-US">
                    <a:noFill/>
                  </a:rPr>
                  <a:t> </a:t>
                </a:r>
              </a:p>
            </p:txBody>
          </p:sp>
        </mc:Fallback>
      </mc:AlternateContent>
      <p:cxnSp>
        <p:nvCxnSpPr>
          <p:cNvPr id="1393" name="Google Shape;1393;p82"/>
          <p:cNvCxnSpPr>
            <a:cxnSpLocks/>
          </p:cNvCxnSpPr>
          <p:nvPr/>
        </p:nvCxnSpPr>
        <p:spPr>
          <a:xfrm>
            <a:off x="5045535" y="2463463"/>
            <a:ext cx="6645705" cy="0"/>
          </a:xfrm>
          <a:prstGeom prst="straightConnector1">
            <a:avLst/>
          </a:prstGeom>
          <a:noFill/>
          <a:ln w="38100" cap="flat" cmpd="sng">
            <a:solidFill>
              <a:srgbClr val="CCCCCC"/>
            </a:solidFill>
            <a:prstDash val="solid"/>
            <a:round/>
            <a:headEnd type="none" w="med" len="med"/>
            <a:tailEnd type="none" w="med" len="med"/>
          </a:ln>
        </p:spPr>
      </p:cxnSp>
      <p:sp>
        <p:nvSpPr>
          <p:cNvPr id="6" name="Rectangle 5">
            <a:extLst>
              <a:ext uri="{FF2B5EF4-FFF2-40B4-BE49-F238E27FC236}">
                <a16:creationId xmlns:a16="http://schemas.microsoft.com/office/drawing/2014/main" id="{C91149FB-61A8-4B14-95C5-EBD53E1BA057}"/>
              </a:ext>
            </a:extLst>
          </p:cNvPr>
          <p:cNvSpPr/>
          <p:nvPr/>
        </p:nvSpPr>
        <p:spPr>
          <a:xfrm>
            <a:off x="0" y="3287725"/>
            <a:ext cx="810770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is the probability of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given metric </a:t>
            </a: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to be minimized/maximized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given the combination of hyperparameter</a:t>
            </a: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a:t>
            </a:r>
          </a:p>
        </p:txBody>
      </p:sp>
      <p:sp>
        <p:nvSpPr>
          <p:cNvPr id="2" name="Rectangle: Rounded Corners 1">
            <a:extLst>
              <a:ext uri="{FF2B5EF4-FFF2-40B4-BE49-F238E27FC236}">
                <a16:creationId xmlns:a16="http://schemas.microsoft.com/office/drawing/2014/main" id="{3394E602-CC27-42C7-857A-9D7AB2D0777A}"/>
              </a:ext>
            </a:extLst>
          </p:cNvPr>
          <p:cNvSpPr/>
          <p:nvPr/>
        </p:nvSpPr>
        <p:spPr>
          <a:xfrm>
            <a:off x="679010" y="1503336"/>
            <a:ext cx="4366525" cy="8691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FB5DD948-DE78-4FAC-A8E8-7A3D030D64EF}"/>
              </a:ext>
            </a:extLst>
          </p:cNvPr>
          <p:cNvSpPr/>
          <p:nvPr/>
        </p:nvSpPr>
        <p:spPr>
          <a:xfrm>
            <a:off x="5770470" y="1526400"/>
            <a:ext cx="4731550" cy="86913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7C57A43-F2B1-4748-8B8D-84EAFC75C37F}"/>
              </a:ext>
            </a:extLst>
          </p:cNvPr>
          <p:cNvSpPr/>
          <p:nvPr/>
        </p:nvSpPr>
        <p:spPr>
          <a:xfrm>
            <a:off x="0" y="4222408"/>
            <a:ext cx="779503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Source Serif Pro"/>
                <a:ea typeface="+mn-ea"/>
                <a:cs typeface="+mn-cs"/>
              </a:rPr>
              <a:t>is the probability of a </a:t>
            </a:r>
            <a:r>
              <a:rPr kumimoji="0" lang="en-US" sz="2400" b="1" i="0" u="none" strike="noStrike" kern="1200" cap="none" spc="0" normalizeH="0" baseline="0" noProof="0" dirty="0">
                <a:ln>
                  <a:noFill/>
                </a:ln>
                <a:solidFill>
                  <a:srgbClr val="002060"/>
                </a:solidFill>
                <a:effectLst/>
                <a:uLnTx/>
                <a:uFillTx/>
                <a:latin typeface="Source Serif Pro"/>
                <a:ea typeface="+mn-ea"/>
                <a:cs typeface="+mn-cs"/>
              </a:rPr>
              <a:t>certain hyperparameter combination </a:t>
            </a:r>
            <a:r>
              <a:rPr kumimoji="0" lang="en-US" sz="2400" b="0" i="0" u="none" strike="noStrike" kern="1200" cap="none" spc="0" normalizeH="0" baseline="0" noProof="0" dirty="0">
                <a:ln>
                  <a:noFill/>
                </a:ln>
                <a:solidFill>
                  <a:srgbClr val="002060"/>
                </a:solidFill>
                <a:effectLst/>
                <a:uLnTx/>
                <a:uFillTx/>
                <a:latin typeface="Source Serif Pro"/>
                <a:ea typeface="+mn-ea"/>
                <a:cs typeface="+mn-cs"/>
              </a:rPr>
              <a:t>IF the given metric is minimized/maximized.</a:t>
            </a:r>
          </a:p>
        </p:txBody>
      </p:sp>
    </p:spTree>
    <p:extLst>
      <p:ext uri="{BB962C8B-B14F-4D97-AF65-F5344CB8AC3E}">
        <p14:creationId xmlns:p14="http://schemas.microsoft.com/office/powerpoint/2010/main" val="32608095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82"/>
          <p:cNvSpPr txBox="1">
            <a:spLocks noGrp="1"/>
          </p:cNvSpPr>
          <p:nvPr>
            <p:ph type="title"/>
          </p:nvPr>
        </p:nvSpPr>
        <p:spPr>
          <a:xfrm>
            <a:off x="0" y="0"/>
            <a:ext cx="12448515" cy="763600"/>
          </a:xfrm>
          <a:prstGeom prst="rect">
            <a:avLst/>
          </a:prstGeom>
        </p:spPr>
        <p:txBody>
          <a:bodyPr spcFirstLastPara="1" vert="horz" wrap="square" lIns="121900" tIns="121900" rIns="121900" bIns="121900" rtlCol="0" anchor="t" anchorCtr="0">
            <a:noAutofit/>
          </a:bodyPr>
          <a:lstStyle/>
          <a:p>
            <a:pPr algn="ctr"/>
            <a:r>
              <a:rPr lang="en-US" sz="3600" dirty="0"/>
              <a:t>We Try to Apply </a:t>
            </a:r>
            <a:r>
              <a:rPr lang="en" sz="3600" dirty="0"/>
              <a:t>Bayes’ Theorem </a:t>
            </a:r>
            <a:br>
              <a:rPr lang="en" sz="3600" dirty="0"/>
            </a:br>
            <a:r>
              <a:rPr lang="en-US" sz="3600" dirty="0"/>
              <a:t>Hyperparameter Optimization</a:t>
            </a:r>
            <a:endParaRPr sz="3600" dirty="0"/>
          </a:p>
        </p:txBody>
      </p:sp>
      <mc:AlternateContent xmlns:mc="http://schemas.openxmlformats.org/markup-compatibility/2006" xmlns:a14="http://schemas.microsoft.com/office/drawing/2010/main">
        <mc:Choice Requires="a14">
          <p:sp>
            <p:nvSpPr>
              <p:cNvPr id="1392" name="Google Shape;1392;p82"/>
              <p:cNvSpPr txBox="1">
                <a:spLocks noGrp="1"/>
              </p:cNvSpPr>
              <p:nvPr>
                <p:ph type="body" idx="1"/>
              </p:nvPr>
            </p:nvSpPr>
            <p:spPr>
              <a:xfrm>
                <a:off x="0" y="478781"/>
                <a:ext cx="12192000" cy="4555200"/>
              </a:xfrm>
              <a:prstGeom prst="rect">
                <a:avLst/>
              </a:prstGeom>
            </p:spPr>
            <p:txBody>
              <a:bodyPr spcFirstLastPara="1" vert="horz" wrap="square" lIns="121900" tIns="121900" rIns="121900" bIns="121900" rtlCol="0" anchor="t" anchorCtr="0">
                <a:noAutofit/>
              </a:bodyPr>
              <a:lstStyle/>
              <a:p>
                <a:pPr marL="2438339" indent="609585" algn="ctr">
                  <a:lnSpc>
                    <a:spcPct val="100000"/>
                  </a:lnSpc>
                  <a:buNone/>
                </a:pPr>
                <a:endParaRPr sz="4800" dirty="0"/>
              </a:p>
              <a:p>
                <a:pPr marL="0" indent="609585" algn="ctr">
                  <a:spcBef>
                    <a:spcPts val="2133"/>
                  </a:spcBef>
                  <a:buNone/>
                </a:pPr>
                <a:r>
                  <a:rPr lang="en" sz="4800" dirty="0"/>
                  <a:t>P(</a:t>
                </a:r>
                <a:r>
                  <a:rPr lang="en" sz="1800" dirty="0"/>
                  <a:t>metric</a:t>
                </a:r>
                <a:r>
                  <a:rPr lang="en" sz="3600" dirty="0"/>
                  <a:t>|</a:t>
                </a:r>
                <a14:m>
                  <m:oMath xmlns:m="http://schemas.openxmlformats.org/officeDocument/2006/math">
                    <m:r>
                      <m:rPr>
                        <m:nor/>
                      </m:rPr>
                      <a:rPr lang="en-US" sz="1800" dirty="0"/>
                      <m:t>hyperparameter</m:t>
                    </m:r>
                    <m:r>
                      <m:rPr>
                        <m:nor/>
                      </m:rPr>
                      <a:rPr lang="en-US" sz="1800" dirty="0"/>
                      <m:t> </m:t>
                    </m:r>
                    <m:r>
                      <m:rPr>
                        <m:nor/>
                      </m:rPr>
                      <a:rPr lang="en-US" sz="1800" dirty="0"/>
                      <m:t>combination</m:t>
                    </m:r>
                  </m:oMath>
                </a14:m>
                <a:r>
                  <a:rPr lang="en" sz="4000" dirty="0"/>
                  <a:t>)  =  P(</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2000" dirty="0"/>
                  <a:t> </a:t>
                </a:r>
                <a:r>
                  <a:rPr lang="en" sz="4000" dirty="0"/>
                  <a:t>|</a:t>
                </a:r>
                <a:r>
                  <a:rPr lang="en-US" sz="4000" dirty="0"/>
                  <a:t> </a:t>
                </a:r>
                <a14:m>
                  <m:oMath xmlns:m="http://schemas.openxmlformats.org/officeDocument/2006/math">
                    <m:r>
                      <m:rPr>
                        <m:nor/>
                      </m:rPr>
                      <a:rPr lang="en-US" sz="2000" dirty="0"/>
                      <m:t>metric</m:t>
                    </m:r>
                  </m:oMath>
                </a14:m>
                <a:r>
                  <a:rPr lang="en" sz="4000" dirty="0"/>
                  <a:t>)  P(</a:t>
                </a:r>
                <a14:m>
                  <m:oMath xmlns:m="http://schemas.openxmlformats.org/officeDocument/2006/math">
                    <m:r>
                      <m:rPr>
                        <m:nor/>
                      </m:rPr>
                      <a:rPr lang="en-US" sz="2000" dirty="0"/>
                      <m:t>metric</m:t>
                    </m:r>
                  </m:oMath>
                </a14:m>
                <a:r>
                  <a:rPr lang="en" sz="4000" dirty="0"/>
                  <a:t>)</a:t>
                </a:r>
                <a:endParaRPr sz="4000" dirty="0"/>
              </a:p>
              <a:p>
                <a:pPr marL="0" indent="0" algn="ctr">
                  <a:spcBef>
                    <a:spcPts val="2133"/>
                  </a:spcBef>
                  <a:spcAft>
                    <a:spcPts val="2133"/>
                  </a:spcAft>
                  <a:buNone/>
                </a:pPr>
                <a:r>
                  <a:rPr lang="en" sz="4000" dirty="0"/>
                  <a:t>								P(</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2000" dirty="0"/>
                  <a:t> </a:t>
                </a:r>
                <a:r>
                  <a:rPr lang="en" sz="4000" dirty="0"/>
                  <a:t>)</a:t>
                </a:r>
                <a:endParaRPr sz="4000" dirty="0"/>
              </a:p>
            </p:txBody>
          </p:sp>
        </mc:Choice>
        <mc:Fallback xmlns="">
          <p:sp>
            <p:nvSpPr>
              <p:cNvPr id="1392" name="Google Shape;1392;p82"/>
              <p:cNvSpPr txBox="1">
                <a:spLocks noGrp="1" noRot="1" noChangeAspect="1" noMove="1" noResize="1" noEditPoints="1" noAdjustHandles="1" noChangeArrowheads="1" noChangeShapeType="1" noTextEdit="1"/>
              </p:cNvSpPr>
              <p:nvPr>
                <p:ph type="body" idx="1"/>
              </p:nvPr>
            </p:nvSpPr>
            <p:spPr>
              <a:xfrm>
                <a:off x="0" y="478781"/>
                <a:ext cx="12192000" cy="4555200"/>
              </a:xfrm>
              <a:prstGeom prst="rect">
                <a:avLst/>
              </a:prstGeom>
              <a:blipFill>
                <a:blip r:embed="rId3"/>
                <a:stretch>
                  <a:fillRect r="-500"/>
                </a:stretch>
              </a:blipFill>
            </p:spPr>
            <p:txBody>
              <a:bodyPr/>
              <a:lstStyle/>
              <a:p>
                <a:r>
                  <a:rPr lang="en-US">
                    <a:noFill/>
                  </a:rPr>
                  <a:t> </a:t>
                </a:r>
              </a:p>
            </p:txBody>
          </p:sp>
        </mc:Fallback>
      </mc:AlternateContent>
      <p:cxnSp>
        <p:nvCxnSpPr>
          <p:cNvPr id="1393" name="Google Shape;1393;p82"/>
          <p:cNvCxnSpPr>
            <a:cxnSpLocks/>
          </p:cNvCxnSpPr>
          <p:nvPr/>
        </p:nvCxnSpPr>
        <p:spPr>
          <a:xfrm>
            <a:off x="5045535" y="2463463"/>
            <a:ext cx="6645705" cy="0"/>
          </a:xfrm>
          <a:prstGeom prst="straightConnector1">
            <a:avLst/>
          </a:prstGeom>
          <a:noFill/>
          <a:ln w="38100" cap="flat" cmpd="sng">
            <a:solidFill>
              <a:srgbClr val="CCCCCC"/>
            </a:solidFill>
            <a:prstDash val="solid"/>
            <a:round/>
            <a:headEnd type="none" w="med" len="med"/>
            <a:tailEnd type="none" w="med" len="med"/>
          </a:ln>
        </p:spPr>
      </p:cxnSp>
      <p:sp>
        <p:nvSpPr>
          <p:cNvPr id="6" name="Rectangle 5">
            <a:extLst>
              <a:ext uri="{FF2B5EF4-FFF2-40B4-BE49-F238E27FC236}">
                <a16:creationId xmlns:a16="http://schemas.microsoft.com/office/drawing/2014/main" id="{C91149FB-61A8-4B14-95C5-EBD53E1BA057}"/>
              </a:ext>
            </a:extLst>
          </p:cNvPr>
          <p:cNvSpPr/>
          <p:nvPr/>
        </p:nvSpPr>
        <p:spPr>
          <a:xfrm>
            <a:off x="0" y="3287725"/>
            <a:ext cx="810770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is the probability of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given metric </a:t>
            </a: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to be minimized/maximized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given the combination of hyperparameter</a:t>
            </a: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a:t>
            </a:r>
          </a:p>
        </p:txBody>
      </p:sp>
      <p:sp>
        <p:nvSpPr>
          <p:cNvPr id="2" name="Rectangle: Rounded Corners 1">
            <a:extLst>
              <a:ext uri="{FF2B5EF4-FFF2-40B4-BE49-F238E27FC236}">
                <a16:creationId xmlns:a16="http://schemas.microsoft.com/office/drawing/2014/main" id="{3394E602-CC27-42C7-857A-9D7AB2D0777A}"/>
              </a:ext>
            </a:extLst>
          </p:cNvPr>
          <p:cNvSpPr/>
          <p:nvPr/>
        </p:nvSpPr>
        <p:spPr>
          <a:xfrm>
            <a:off x="679010" y="1503336"/>
            <a:ext cx="4366525" cy="8691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FB5DD948-DE78-4FAC-A8E8-7A3D030D64EF}"/>
              </a:ext>
            </a:extLst>
          </p:cNvPr>
          <p:cNvSpPr/>
          <p:nvPr/>
        </p:nvSpPr>
        <p:spPr>
          <a:xfrm>
            <a:off x="10592554" y="1490644"/>
            <a:ext cx="1430448" cy="869131"/>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7C57A43-F2B1-4748-8B8D-84EAFC75C37F}"/>
              </a:ext>
            </a:extLst>
          </p:cNvPr>
          <p:cNvSpPr/>
          <p:nvPr/>
        </p:nvSpPr>
        <p:spPr>
          <a:xfrm>
            <a:off x="0" y="4222408"/>
            <a:ext cx="779503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Source Serif Pro"/>
                <a:ea typeface="+mn-ea"/>
                <a:cs typeface="+mn-cs"/>
              </a:rPr>
              <a:t>is the probability of a </a:t>
            </a:r>
            <a:r>
              <a:rPr kumimoji="0" lang="en-US" sz="2400" b="1" i="0" u="none" strike="noStrike" kern="1200" cap="none" spc="0" normalizeH="0" baseline="0" noProof="0" dirty="0">
                <a:ln>
                  <a:noFill/>
                </a:ln>
                <a:solidFill>
                  <a:srgbClr val="002060"/>
                </a:solidFill>
                <a:effectLst/>
                <a:uLnTx/>
                <a:uFillTx/>
                <a:latin typeface="Source Serif Pro"/>
                <a:ea typeface="+mn-ea"/>
                <a:cs typeface="+mn-cs"/>
              </a:rPr>
              <a:t>certain hyperparameter combination </a:t>
            </a:r>
            <a:r>
              <a:rPr kumimoji="0" lang="en-US" sz="2400" b="0" i="0" u="none" strike="noStrike" kern="1200" cap="none" spc="0" normalizeH="0" baseline="0" noProof="0" dirty="0">
                <a:ln>
                  <a:noFill/>
                </a:ln>
                <a:solidFill>
                  <a:srgbClr val="002060"/>
                </a:solidFill>
                <a:effectLst/>
                <a:uLnTx/>
                <a:uFillTx/>
                <a:latin typeface="Source Serif Pro"/>
                <a:ea typeface="+mn-ea"/>
                <a:cs typeface="+mn-cs"/>
              </a:rPr>
              <a:t>IF the given metric is minimized/maximized.</a:t>
            </a:r>
          </a:p>
        </p:txBody>
      </p:sp>
      <p:sp>
        <p:nvSpPr>
          <p:cNvPr id="9" name="Rectangle 8">
            <a:extLst>
              <a:ext uri="{FF2B5EF4-FFF2-40B4-BE49-F238E27FC236}">
                <a16:creationId xmlns:a16="http://schemas.microsoft.com/office/drawing/2014/main" id="{DEE96604-589D-4BC4-A33E-3305825CEF77}"/>
              </a:ext>
            </a:extLst>
          </p:cNvPr>
          <p:cNvSpPr/>
          <p:nvPr/>
        </p:nvSpPr>
        <p:spPr>
          <a:xfrm>
            <a:off x="0" y="5260777"/>
            <a:ext cx="382489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Source Serif Pro"/>
                <a:ea typeface="+mn-ea"/>
                <a:cs typeface="+mn-cs"/>
              </a:rPr>
              <a:t>is The </a:t>
            </a:r>
            <a:r>
              <a:rPr kumimoji="0" lang="en-US" sz="2400" b="1" i="0" u="none" strike="noStrike" kern="1200" cap="none" spc="0" normalizeH="0" baseline="0" noProof="0" dirty="0">
                <a:ln>
                  <a:noFill/>
                </a:ln>
                <a:solidFill>
                  <a:srgbClr val="7030A0"/>
                </a:solidFill>
                <a:effectLst/>
                <a:uLnTx/>
                <a:uFillTx/>
                <a:latin typeface="Source Serif Pro"/>
                <a:ea typeface="+mn-ea"/>
                <a:cs typeface="+mn-cs"/>
              </a:rPr>
              <a:t>initial metric quantity</a:t>
            </a:r>
            <a:r>
              <a:rPr kumimoji="0" lang="en-US" sz="2400" b="0" i="0" u="none" strike="noStrike" kern="1200" cap="none" spc="0" normalizeH="0" baseline="0" noProof="0" dirty="0">
                <a:ln>
                  <a:noFill/>
                </a:ln>
                <a:solidFill>
                  <a:srgbClr val="7030A0"/>
                </a:solidFill>
                <a:effectLst/>
                <a:uLnTx/>
                <a:uFillTx/>
                <a:latin typeface="Source Serif Pro"/>
                <a:ea typeface="+mn-ea"/>
                <a:cs typeface="+mn-cs"/>
              </a:rPr>
              <a:t>.</a:t>
            </a:r>
          </a:p>
        </p:txBody>
      </p:sp>
      <p:sp>
        <p:nvSpPr>
          <p:cNvPr id="10" name="Rectangle: Rounded Corners 9">
            <a:extLst>
              <a:ext uri="{FF2B5EF4-FFF2-40B4-BE49-F238E27FC236}">
                <a16:creationId xmlns:a16="http://schemas.microsoft.com/office/drawing/2014/main" id="{1FC3F32E-3152-476A-957E-ACCE9DC912A5}"/>
              </a:ext>
            </a:extLst>
          </p:cNvPr>
          <p:cNvSpPr/>
          <p:nvPr/>
        </p:nvSpPr>
        <p:spPr>
          <a:xfrm>
            <a:off x="5770470" y="1526400"/>
            <a:ext cx="4731550" cy="86913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7453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82"/>
          <p:cNvSpPr txBox="1">
            <a:spLocks noGrp="1"/>
          </p:cNvSpPr>
          <p:nvPr>
            <p:ph type="title"/>
          </p:nvPr>
        </p:nvSpPr>
        <p:spPr>
          <a:xfrm>
            <a:off x="0" y="0"/>
            <a:ext cx="12448515" cy="763600"/>
          </a:xfrm>
          <a:prstGeom prst="rect">
            <a:avLst/>
          </a:prstGeom>
        </p:spPr>
        <p:txBody>
          <a:bodyPr spcFirstLastPara="1" vert="horz" wrap="square" lIns="121900" tIns="121900" rIns="121900" bIns="121900" rtlCol="0" anchor="t" anchorCtr="0">
            <a:noAutofit/>
          </a:bodyPr>
          <a:lstStyle/>
          <a:p>
            <a:pPr algn="ctr"/>
            <a:r>
              <a:rPr lang="en-US" sz="3600" dirty="0"/>
              <a:t>We Try to Apply </a:t>
            </a:r>
            <a:r>
              <a:rPr lang="en" sz="3600" dirty="0"/>
              <a:t>Bayes’ Theorem </a:t>
            </a:r>
            <a:br>
              <a:rPr lang="en" sz="3600" dirty="0"/>
            </a:br>
            <a:r>
              <a:rPr lang="en-US" sz="3600" dirty="0"/>
              <a:t>Hyperparameter Optimization</a:t>
            </a:r>
            <a:endParaRPr sz="3600" dirty="0"/>
          </a:p>
        </p:txBody>
      </p:sp>
      <mc:AlternateContent xmlns:mc="http://schemas.openxmlformats.org/markup-compatibility/2006" xmlns:a14="http://schemas.microsoft.com/office/drawing/2010/main">
        <mc:Choice Requires="a14">
          <p:sp>
            <p:nvSpPr>
              <p:cNvPr id="1392" name="Google Shape;1392;p82"/>
              <p:cNvSpPr txBox="1">
                <a:spLocks noGrp="1"/>
              </p:cNvSpPr>
              <p:nvPr>
                <p:ph type="body" idx="1"/>
              </p:nvPr>
            </p:nvSpPr>
            <p:spPr>
              <a:xfrm>
                <a:off x="0" y="478781"/>
                <a:ext cx="12192000" cy="4555200"/>
              </a:xfrm>
              <a:prstGeom prst="rect">
                <a:avLst/>
              </a:prstGeom>
            </p:spPr>
            <p:txBody>
              <a:bodyPr spcFirstLastPara="1" vert="horz" wrap="square" lIns="121900" tIns="121900" rIns="121900" bIns="121900" rtlCol="0" anchor="t" anchorCtr="0">
                <a:noAutofit/>
              </a:bodyPr>
              <a:lstStyle/>
              <a:p>
                <a:pPr marL="2438339" indent="609585" algn="ctr">
                  <a:lnSpc>
                    <a:spcPct val="100000"/>
                  </a:lnSpc>
                  <a:buNone/>
                </a:pPr>
                <a:endParaRPr sz="4800" dirty="0"/>
              </a:p>
              <a:p>
                <a:pPr marL="0" indent="609585" algn="ctr">
                  <a:spcBef>
                    <a:spcPts val="2133"/>
                  </a:spcBef>
                  <a:buNone/>
                </a:pPr>
                <a:r>
                  <a:rPr lang="en" sz="4800" dirty="0"/>
                  <a:t>P(</a:t>
                </a:r>
                <a:r>
                  <a:rPr lang="en" sz="1800" dirty="0"/>
                  <a:t>metric</a:t>
                </a:r>
                <a:r>
                  <a:rPr lang="en" sz="3600" dirty="0"/>
                  <a:t>|</a:t>
                </a:r>
                <a14:m>
                  <m:oMath xmlns:m="http://schemas.openxmlformats.org/officeDocument/2006/math">
                    <m:r>
                      <m:rPr>
                        <m:nor/>
                      </m:rPr>
                      <a:rPr lang="en-US" sz="1800" dirty="0"/>
                      <m:t>hyperparameter</m:t>
                    </m:r>
                    <m:r>
                      <m:rPr>
                        <m:nor/>
                      </m:rPr>
                      <a:rPr lang="en-US" sz="1800" dirty="0"/>
                      <m:t> </m:t>
                    </m:r>
                    <m:r>
                      <m:rPr>
                        <m:nor/>
                      </m:rPr>
                      <a:rPr lang="en-US" sz="1800" dirty="0"/>
                      <m:t>combination</m:t>
                    </m:r>
                  </m:oMath>
                </a14:m>
                <a:r>
                  <a:rPr lang="en" sz="4000" dirty="0"/>
                  <a:t>)  =  P(</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2000" dirty="0"/>
                  <a:t> </a:t>
                </a:r>
                <a:r>
                  <a:rPr lang="en" sz="4000" dirty="0"/>
                  <a:t>|</a:t>
                </a:r>
                <a:r>
                  <a:rPr lang="en-US" sz="4000" dirty="0"/>
                  <a:t> </a:t>
                </a:r>
                <a14:m>
                  <m:oMath xmlns:m="http://schemas.openxmlformats.org/officeDocument/2006/math">
                    <m:r>
                      <m:rPr>
                        <m:nor/>
                      </m:rPr>
                      <a:rPr lang="en-US" sz="2000" dirty="0"/>
                      <m:t>metric</m:t>
                    </m:r>
                  </m:oMath>
                </a14:m>
                <a:r>
                  <a:rPr lang="en" sz="4000" dirty="0"/>
                  <a:t>)  P(</a:t>
                </a:r>
                <a14:m>
                  <m:oMath xmlns:m="http://schemas.openxmlformats.org/officeDocument/2006/math">
                    <m:r>
                      <m:rPr>
                        <m:nor/>
                      </m:rPr>
                      <a:rPr lang="en-US" sz="2000" dirty="0"/>
                      <m:t>metric</m:t>
                    </m:r>
                  </m:oMath>
                </a14:m>
                <a:r>
                  <a:rPr lang="en" sz="4000" dirty="0"/>
                  <a:t>)</a:t>
                </a:r>
                <a:endParaRPr sz="4000" dirty="0"/>
              </a:p>
              <a:p>
                <a:pPr marL="0" indent="0" algn="ctr">
                  <a:spcBef>
                    <a:spcPts val="2133"/>
                  </a:spcBef>
                  <a:spcAft>
                    <a:spcPts val="2133"/>
                  </a:spcAft>
                  <a:buNone/>
                </a:pPr>
                <a:r>
                  <a:rPr lang="en" sz="4000" dirty="0"/>
                  <a:t>								P(</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2000" dirty="0"/>
                  <a:t> </a:t>
                </a:r>
                <a:r>
                  <a:rPr lang="en" sz="4000" dirty="0"/>
                  <a:t>)</a:t>
                </a:r>
                <a:endParaRPr sz="4000" dirty="0"/>
              </a:p>
            </p:txBody>
          </p:sp>
        </mc:Choice>
        <mc:Fallback xmlns="">
          <p:sp>
            <p:nvSpPr>
              <p:cNvPr id="1392" name="Google Shape;1392;p82"/>
              <p:cNvSpPr txBox="1">
                <a:spLocks noGrp="1" noRot="1" noChangeAspect="1" noMove="1" noResize="1" noEditPoints="1" noAdjustHandles="1" noChangeArrowheads="1" noChangeShapeType="1" noTextEdit="1"/>
              </p:cNvSpPr>
              <p:nvPr>
                <p:ph type="body" idx="1"/>
              </p:nvPr>
            </p:nvSpPr>
            <p:spPr>
              <a:xfrm>
                <a:off x="0" y="478781"/>
                <a:ext cx="12192000" cy="4555200"/>
              </a:xfrm>
              <a:prstGeom prst="rect">
                <a:avLst/>
              </a:prstGeom>
              <a:blipFill>
                <a:blip r:embed="rId3"/>
                <a:stretch>
                  <a:fillRect r="-500"/>
                </a:stretch>
              </a:blipFill>
            </p:spPr>
            <p:txBody>
              <a:bodyPr/>
              <a:lstStyle/>
              <a:p>
                <a:r>
                  <a:rPr lang="en-US">
                    <a:noFill/>
                  </a:rPr>
                  <a:t> </a:t>
                </a:r>
              </a:p>
            </p:txBody>
          </p:sp>
        </mc:Fallback>
      </mc:AlternateContent>
      <p:cxnSp>
        <p:nvCxnSpPr>
          <p:cNvPr id="1393" name="Google Shape;1393;p82"/>
          <p:cNvCxnSpPr>
            <a:cxnSpLocks/>
          </p:cNvCxnSpPr>
          <p:nvPr/>
        </p:nvCxnSpPr>
        <p:spPr>
          <a:xfrm>
            <a:off x="5045535" y="2463463"/>
            <a:ext cx="6645705" cy="0"/>
          </a:xfrm>
          <a:prstGeom prst="straightConnector1">
            <a:avLst/>
          </a:prstGeom>
          <a:noFill/>
          <a:ln w="38100" cap="flat" cmpd="sng">
            <a:solidFill>
              <a:srgbClr val="CCCCCC"/>
            </a:solidFill>
            <a:prstDash val="solid"/>
            <a:round/>
            <a:headEnd type="none" w="med" len="med"/>
            <a:tailEnd type="none" w="med" len="med"/>
          </a:ln>
        </p:spPr>
      </p:cxnSp>
      <p:sp>
        <p:nvSpPr>
          <p:cNvPr id="6" name="Rectangle 5">
            <a:extLst>
              <a:ext uri="{FF2B5EF4-FFF2-40B4-BE49-F238E27FC236}">
                <a16:creationId xmlns:a16="http://schemas.microsoft.com/office/drawing/2014/main" id="{C91149FB-61A8-4B14-95C5-EBD53E1BA057}"/>
              </a:ext>
            </a:extLst>
          </p:cNvPr>
          <p:cNvSpPr/>
          <p:nvPr/>
        </p:nvSpPr>
        <p:spPr>
          <a:xfrm>
            <a:off x="0" y="3287725"/>
            <a:ext cx="810770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is the probability of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given metric </a:t>
            </a: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to be minimized/maximized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given the combination of hyperparameter</a:t>
            </a: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a:t>
            </a:r>
          </a:p>
        </p:txBody>
      </p:sp>
      <p:sp>
        <p:nvSpPr>
          <p:cNvPr id="2" name="Rectangle: Rounded Corners 1">
            <a:extLst>
              <a:ext uri="{FF2B5EF4-FFF2-40B4-BE49-F238E27FC236}">
                <a16:creationId xmlns:a16="http://schemas.microsoft.com/office/drawing/2014/main" id="{3394E602-CC27-42C7-857A-9D7AB2D0777A}"/>
              </a:ext>
            </a:extLst>
          </p:cNvPr>
          <p:cNvSpPr/>
          <p:nvPr/>
        </p:nvSpPr>
        <p:spPr>
          <a:xfrm>
            <a:off x="679010" y="1503336"/>
            <a:ext cx="4366525" cy="8691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FB5DD948-DE78-4FAC-A8E8-7A3D030D64EF}"/>
              </a:ext>
            </a:extLst>
          </p:cNvPr>
          <p:cNvSpPr/>
          <p:nvPr/>
        </p:nvSpPr>
        <p:spPr>
          <a:xfrm>
            <a:off x="10592554" y="1490644"/>
            <a:ext cx="1430448" cy="869131"/>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7C57A43-F2B1-4748-8B8D-84EAFC75C37F}"/>
              </a:ext>
            </a:extLst>
          </p:cNvPr>
          <p:cNvSpPr/>
          <p:nvPr/>
        </p:nvSpPr>
        <p:spPr>
          <a:xfrm>
            <a:off x="0" y="4222408"/>
            <a:ext cx="779503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Source Serif Pro"/>
                <a:ea typeface="+mn-ea"/>
                <a:cs typeface="+mn-cs"/>
              </a:rPr>
              <a:t>is the probability of a </a:t>
            </a:r>
            <a:r>
              <a:rPr kumimoji="0" lang="en-US" sz="2400" b="1" i="0" u="none" strike="noStrike" kern="1200" cap="none" spc="0" normalizeH="0" baseline="0" noProof="0" dirty="0">
                <a:ln>
                  <a:noFill/>
                </a:ln>
                <a:solidFill>
                  <a:srgbClr val="002060"/>
                </a:solidFill>
                <a:effectLst/>
                <a:uLnTx/>
                <a:uFillTx/>
                <a:latin typeface="Source Serif Pro"/>
                <a:ea typeface="+mn-ea"/>
                <a:cs typeface="+mn-cs"/>
              </a:rPr>
              <a:t>certain hyperparameter combination </a:t>
            </a:r>
            <a:r>
              <a:rPr kumimoji="0" lang="en-US" sz="2400" b="0" i="0" u="none" strike="noStrike" kern="1200" cap="none" spc="0" normalizeH="0" baseline="0" noProof="0" dirty="0">
                <a:ln>
                  <a:noFill/>
                </a:ln>
                <a:solidFill>
                  <a:srgbClr val="002060"/>
                </a:solidFill>
                <a:effectLst/>
                <a:uLnTx/>
                <a:uFillTx/>
                <a:latin typeface="Source Serif Pro"/>
                <a:ea typeface="+mn-ea"/>
                <a:cs typeface="+mn-cs"/>
              </a:rPr>
              <a:t>IF the given metric is minimized/maximized.</a:t>
            </a:r>
          </a:p>
        </p:txBody>
      </p:sp>
      <p:sp>
        <p:nvSpPr>
          <p:cNvPr id="9" name="Rectangle 8">
            <a:extLst>
              <a:ext uri="{FF2B5EF4-FFF2-40B4-BE49-F238E27FC236}">
                <a16:creationId xmlns:a16="http://schemas.microsoft.com/office/drawing/2014/main" id="{DEE96604-589D-4BC4-A33E-3305825CEF77}"/>
              </a:ext>
            </a:extLst>
          </p:cNvPr>
          <p:cNvSpPr/>
          <p:nvPr/>
        </p:nvSpPr>
        <p:spPr>
          <a:xfrm>
            <a:off x="0" y="5260777"/>
            <a:ext cx="382489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Source Serif Pro"/>
                <a:ea typeface="+mn-ea"/>
                <a:cs typeface="+mn-cs"/>
              </a:rPr>
              <a:t>is The </a:t>
            </a:r>
            <a:r>
              <a:rPr kumimoji="0" lang="en-US" sz="2400" b="1" i="0" u="none" strike="noStrike" kern="1200" cap="none" spc="0" normalizeH="0" baseline="0" noProof="0" dirty="0">
                <a:ln>
                  <a:noFill/>
                </a:ln>
                <a:solidFill>
                  <a:srgbClr val="7030A0"/>
                </a:solidFill>
                <a:effectLst/>
                <a:uLnTx/>
                <a:uFillTx/>
                <a:latin typeface="Source Serif Pro"/>
                <a:ea typeface="+mn-ea"/>
                <a:cs typeface="+mn-cs"/>
              </a:rPr>
              <a:t>initial metric quantity</a:t>
            </a:r>
            <a:r>
              <a:rPr kumimoji="0" lang="en-US" sz="2400" b="0" i="0" u="none" strike="noStrike" kern="1200" cap="none" spc="0" normalizeH="0" baseline="0" noProof="0" dirty="0">
                <a:ln>
                  <a:noFill/>
                </a:ln>
                <a:solidFill>
                  <a:srgbClr val="7030A0"/>
                </a:solidFill>
                <a:effectLst/>
                <a:uLnTx/>
                <a:uFillTx/>
                <a:latin typeface="Source Serif Pro"/>
                <a:ea typeface="+mn-ea"/>
                <a:cs typeface="+mn-cs"/>
              </a:rPr>
              <a:t>.</a:t>
            </a:r>
          </a:p>
        </p:txBody>
      </p:sp>
      <p:sp>
        <p:nvSpPr>
          <p:cNvPr id="10" name="Rectangle: Rounded Corners 9">
            <a:extLst>
              <a:ext uri="{FF2B5EF4-FFF2-40B4-BE49-F238E27FC236}">
                <a16:creationId xmlns:a16="http://schemas.microsoft.com/office/drawing/2014/main" id="{3F2F407B-D114-4F14-9E42-C202FF4DE1DC}"/>
              </a:ext>
            </a:extLst>
          </p:cNvPr>
          <p:cNvSpPr/>
          <p:nvPr/>
        </p:nvSpPr>
        <p:spPr>
          <a:xfrm>
            <a:off x="5770470" y="1526400"/>
            <a:ext cx="4731550" cy="86913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189D3E16-6761-47ED-92A0-5E76CFD0C23E}"/>
              </a:ext>
            </a:extLst>
          </p:cNvPr>
          <p:cNvSpPr/>
          <p:nvPr/>
        </p:nvSpPr>
        <p:spPr>
          <a:xfrm>
            <a:off x="7604910" y="2486528"/>
            <a:ext cx="4263461" cy="67180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254B3750-862F-42F8-9159-FB14D2D20D8B}"/>
              </a:ext>
            </a:extLst>
          </p:cNvPr>
          <p:cNvSpPr/>
          <p:nvPr/>
        </p:nvSpPr>
        <p:spPr>
          <a:xfrm>
            <a:off x="-33033" y="5902847"/>
            <a:ext cx="817377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Calibri" panose="020F0502020204030204"/>
                <a:ea typeface="+mn-ea"/>
                <a:cs typeface="+mn-cs"/>
              </a:rPr>
              <a:t>is the probability of getting that particular hyperparameter combination</a:t>
            </a:r>
          </a:p>
        </p:txBody>
      </p:sp>
    </p:spTree>
    <p:extLst>
      <p:ext uri="{BB962C8B-B14F-4D97-AF65-F5344CB8AC3E}">
        <p14:creationId xmlns:p14="http://schemas.microsoft.com/office/powerpoint/2010/main" val="1325322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0D5B-4CF5-44B4-AF3D-EBDBD3690D7F}"/>
              </a:ext>
            </a:extLst>
          </p:cNvPr>
          <p:cNvSpPr>
            <a:spLocks noGrp="1"/>
          </p:cNvSpPr>
          <p:nvPr>
            <p:ph type="title"/>
          </p:nvPr>
        </p:nvSpPr>
        <p:spPr>
          <a:xfrm>
            <a:off x="978805" y="1"/>
            <a:ext cx="10515600" cy="830998"/>
          </a:xfrm>
        </p:spPr>
        <p:txBody>
          <a:bodyPr/>
          <a:lstStyle/>
          <a:p>
            <a:pPr algn="ctr"/>
            <a:r>
              <a:rPr lang="en-US" dirty="0"/>
              <a:t>Bayesian optimization</a:t>
            </a:r>
          </a:p>
        </p:txBody>
      </p:sp>
      <p:sp>
        <p:nvSpPr>
          <p:cNvPr id="5" name="Rectangle 4">
            <a:extLst>
              <a:ext uri="{FF2B5EF4-FFF2-40B4-BE49-F238E27FC236}">
                <a16:creationId xmlns:a16="http://schemas.microsoft.com/office/drawing/2014/main" id="{4CD3DEB9-00F8-43AC-B070-43B084F42E9C}"/>
              </a:ext>
            </a:extLst>
          </p:cNvPr>
          <p:cNvSpPr/>
          <p:nvPr/>
        </p:nvSpPr>
        <p:spPr>
          <a:xfrm>
            <a:off x="384294" y="1439427"/>
            <a:ext cx="11704622" cy="208178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B1B1B"/>
                </a:solidFill>
                <a:effectLst/>
                <a:uLnTx/>
                <a:uFillTx/>
                <a:latin typeface="Source Serif Pro"/>
                <a:ea typeface="+mn-ea"/>
                <a:cs typeface="+mn-cs"/>
              </a:rPr>
              <a:t>Bayesian hyperparameter Optimization </a:t>
            </a:r>
            <a:r>
              <a:rPr kumimoji="0" lang="en-US" sz="2000" b="0" i="0" u="none" strike="noStrike" kern="1200" cap="none" spc="0" normalizeH="0" baseline="0" noProof="0" dirty="0">
                <a:ln>
                  <a:noFill/>
                </a:ln>
                <a:solidFill>
                  <a:srgbClr val="1B1B1B"/>
                </a:solidFill>
                <a:effectLst/>
                <a:uLnTx/>
                <a:uFillTx/>
                <a:latin typeface="Source Serif Pro"/>
                <a:ea typeface="+mn-ea"/>
                <a:cs typeface="+mn-cs"/>
              </a:rPr>
              <a:t>is building the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FF0000"/>
                </a:solidFill>
                <a:effectLst/>
                <a:uLnTx/>
                <a:uFillTx/>
                <a:latin typeface="Source Serif Pro"/>
                <a:ea typeface="+mn-ea"/>
                <a:cs typeface="+mn-cs"/>
              </a:rPr>
              <a:t>probabilistic model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P(metric | hyperparameter combination) </a:t>
            </a:r>
            <a:r>
              <a:rPr kumimoji="0" lang="en-US" sz="2000" b="0" i="0" u="none" strike="noStrike" kern="1200" cap="none" spc="0" normalizeH="0" baseline="0" noProof="0" dirty="0">
                <a:ln>
                  <a:noFill/>
                </a:ln>
                <a:solidFill>
                  <a:srgbClr val="1B1B1B"/>
                </a:solidFill>
                <a:effectLst/>
                <a:uLnTx/>
                <a:uFillTx/>
                <a:latin typeface="Source Serif Pro"/>
                <a:ea typeface="+mn-ea"/>
                <a:cs typeface="+mn-cs"/>
              </a:rPr>
              <a:t> is referred to </a:t>
            </a:r>
            <a:r>
              <a:rPr kumimoji="0" lang="en-US" sz="2000" b="1" i="0" u="none" strike="noStrike" kern="1200" cap="none" spc="0" normalizeH="0" baseline="0" noProof="0" dirty="0">
                <a:ln>
                  <a:noFill/>
                </a:ln>
                <a:solidFill>
                  <a:srgbClr val="1B1B1B"/>
                </a:solidFill>
                <a:effectLst/>
                <a:uLnTx/>
                <a:uFillTx/>
                <a:latin typeface="Source Serif Pro"/>
                <a:ea typeface="+mn-ea"/>
                <a:cs typeface="+mn-cs"/>
              </a:rPr>
              <a:t>a surrogate model </a:t>
            </a:r>
            <a:r>
              <a:rPr kumimoji="0" lang="en-US" sz="2000" b="0" i="0" u="none" strike="noStrike" kern="1200" cap="none" spc="0" normalizeH="0" baseline="0" noProof="0" dirty="0">
                <a:ln>
                  <a:noFill/>
                </a:ln>
                <a:solidFill>
                  <a:srgbClr val="1B1B1B"/>
                </a:solidFill>
                <a:effectLst/>
                <a:uLnTx/>
                <a:uFillTx/>
                <a:latin typeface="Source Serif Pro"/>
                <a:ea typeface="+mn-ea"/>
                <a:cs typeface="+mn-cs"/>
              </a:rPr>
              <a:t>trying to </a:t>
            </a:r>
            <a:r>
              <a:rPr kumimoji="0" lang="en-US" sz="2000" b="1" i="0" u="none" strike="noStrike" kern="1200" cap="none" spc="0" normalizeH="0" baseline="0" noProof="0" dirty="0">
                <a:ln>
                  <a:noFill/>
                </a:ln>
                <a:solidFill>
                  <a:srgbClr val="FF0000"/>
                </a:solidFill>
                <a:effectLst/>
                <a:uLnTx/>
                <a:uFillTx/>
                <a:latin typeface="Source Serif Pro"/>
                <a:ea typeface="+mn-ea"/>
                <a:cs typeface="+mn-cs"/>
              </a:rPr>
              <a:t>minimize/maximize </a:t>
            </a:r>
            <a:r>
              <a:rPr kumimoji="0" lang="en-US" sz="2000" b="0" i="0" u="none" strike="noStrike" kern="1200" cap="none" spc="0" normalizeH="0" baseline="0" noProof="0" dirty="0">
                <a:ln>
                  <a:noFill/>
                </a:ln>
                <a:solidFill>
                  <a:srgbClr val="1B1B1B"/>
                </a:solidFill>
                <a:effectLst/>
                <a:uLnTx/>
                <a:uFillTx/>
                <a:latin typeface="Source Serif Pro"/>
                <a:ea typeface="+mn-ea"/>
                <a:cs typeface="+mn-cs"/>
              </a:rPr>
              <a:t>for the objective function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f() </a:t>
            </a:r>
            <a:r>
              <a:rPr kumimoji="0" lang="en-US" sz="2000" b="0" i="0" u="none" strike="noStrike" kern="1200" cap="none" spc="0" normalizeH="0" baseline="0" noProof="0" dirty="0">
                <a:ln>
                  <a:noFill/>
                </a:ln>
                <a:solidFill>
                  <a:srgbClr val="1B1B1B"/>
                </a:solidFill>
                <a:effectLst/>
                <a:uLnTx/>
                <a:uFillTx/>
                <a:latin typeface="Source Serif Pro"/>
                <a:ea typeface="+mn-ea"/>
                <a:cs typeface="+mn-cs"/>
              </a:rPr>
              <a:t>with</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 x</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the design search space of interest (categorical or condition inputs)</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4DFAF6B-A6D6-4526-B4DD-C3260112B1F4}"/>
              </a:ext>
            </a:extLst>
          </p:cNvPr>
          <p:cNvPicPr>
            <a:picLocks noChangeAspect="1"/>
          </p:cNvPicPr>
          <p:nvPr/>
        </p:nvPicPr>
        <p:blipFill>
          <a:blip r:embed="rId2"/>
          <a:stretch>
            <a:fillRect/>
          </a:stretch>
        </p:blipFill>
        <p:spPr>
          <a:xfrm>
            <a:off x="4493679" y="4129643"/>
            <a:ext cx="4318770" cy="1377192"/>
          </a:xfrm>
          <a:prstGeom prst="rect">
            <a:avLst/>
          </a:prstGeom>
        </p:spPr>
      </p:pic>
      <p:sp>
        <p:nvSpPr>
          <p:cNvPr id="9" name="Rectangle 8">
            <a:extLst>
              <a:ext uri="{FF2B5EF4-FFF2-40B4-BE49-F238E27FC236}">
                <a16:creationId xmlns:a16="http://schemas.microsoft.com/office/drawing/2014/main" id="{8E7909BC-EF01-4267-9065-2D5A10C01A4D}"/>
              </a:ext>
            </a:extLst>
          </p:cNvPr>
          <p:cNvSpPr/>
          <p:nvPr/>
        </p:nvSpPr>
        <p:spPr>
          <a:xfrm>
            <a:off x="384294" y="5745931"/>
            <a:ext cx="1018939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sym typeface="Wingdings" panose="05000000000000000000" pitchFamily="2" charset="2"/>
              </a:rPr>
              <a:t> </a:t>
            </a:r>
            <a:r>
              <a:rPr kumimoji="0" lang="en-US" sz="1800" b="0" i="0" u="none" strike="noStrike" kern="1200" cap="none" spc="0" normalizeH="0" baseline="0" noProof="0" dirty="0">
                <a:ln>
                  <a:noFill/>
                </a:ln>
                <a:solidFill>
                  <a:srgbClr val="292929"/>
                </a:solidFill>
                <a:effectLst/>
                <a:uLnTx/>
                <a:uFillTx/>
                <a:latin typeface="charter"/>
                <a:ea typeface="+mn-ea"/>
                <a:cs typeface="+mn-cs"/>
              </a:rPr>
              <a:t> we want to </a:t>
            </a:r>
            <a:r>
              <a:rPr kumimoji="0" lang="en-US" sz="1800" b="1" i="0" u="none" strike="noStrike" kern="1200" cap="none" spc="0" normalizeH="0" baseline="0" noProof="0" dirty="0">
                <a:ln>
                  <a:noFill/>
                </a:ln>
                <a:solidFill>
                  <a:srgbClr val="292929"/>
                </a:solidFill>
                <a:effectLst/>
                <a:uLnTx/>
                <a:uFillTx/>
                <a:latin typeface="Charter"/>
                <a:ea typeface="+mn-ea"/>
                <a:cs typeface="+mn-cs"/>
              </a:rPr>
              <a:t>find the set hyperparameters that yield the best score on the validation set metric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887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FF0CB3-5591-4899-9558-3A983047C366}"/>
              </a:ext>
            </a:extLst>
          </p:cNvPr>
          <p:cNvSpPr>
            <a:spLocks noGrp="1"/>
          </p:cNvSpPr>
          <p:nvPr>
            <p:ph type="title"/>
          </p:nvPr>
        </p:nvSpPr>
        <p:spPr>
          <a:xfrm>
            <a:off x="978805" y="1"/>
            <a:ext cx="10515600" cy="830998"/>
          </a:xfrm>
        </p:spPr>
        <p:txBody>
          <a:bodyPr/>
          <a:lstStyle/>
          <a:p>
            <a:pPr algn="ctr"/>
            <a:r>
              <a:rPr lang="en-US" dirty="0"/>
              <a:t>Bayesian optimization</a:t>
            </a:r>
          </a:p>
        </p:txBody>
      </p:sp>
      <p:sp>
        <p:nvSpPr>
          <p:cNvPr id="5" name="Rectangle 4">
            <a:extLst>
              <a:ext uri="{FF2B5EF4-FFF2-40B4-BE49-F238E27FC236}">
                <a16:creationId xmlns:a16="http://schemas.microsoft.com/office/drawing/2014/main" id="{8A7F83BB-672D-47FE-A3C1-E4C026048F14}"/>
              </a:ext>
            </a:extLst>
          </p:cNvPr>
          <p:cNvSpPr/>
          <p:nvPr/>
        </p:nvSpPr>
        <p:spPr>
          <a:xfrm>
            <a:off x="978805" y="1710291"/>
            <a:ext cx="12391854" cy="4187172"/>
          </a:xfrm>
          <a:prstGeom prst="rect">
            <a:avLst/>
          </a:prstGeom>
        </p:spPr>
        <p:txBody>
          <a:bodyPr wrap="square">
            <a:sp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1B1B1B"/>
                </a:solidFill>
                <a:effectLst/>
                <a:uLnTx/>
                <a:uFillTx/>
                <a:latin typeface="Source Serif Pro"/>
                <a:ea typeface="+mn-ea"/>
                <a:cs typeface="+mn-cs"/>
              </a:rPr>
              <a:t>1. Building the Surrogate probability </a:t>
            </a:r>
            <a:r>
              <a:rPr kumimoji="0" lang="en-US" sz="2200" b="1" i="0" u="none" strike="noStrike" kern="1200" cap="none" spc="0" normalizeH="0" baseline="0" noProof="0" dirty="0">
                <a:ln>
                  <a:noFill/>
                </a:ln>
                <a:solidFill>
                  <a:srgbClr val="1B1B1B"/>
                </a:solidFill>
                <a:effectLst/>
                <a:uLnTx/>
                <a:uFillTx/>
                <a:latin typeface="Source Serif Pro"/>
                <a:ea typeface="+mn-ea"/>
                <a:cs typeface="+mn-cs"/>
                <a:sym typeface="Wingdings" panose="05000000000000000000" pitchFamily="2" charset="2"/>
              </a:rPr>
              <a:t>P(metric | hyperparameters) model of the objective function</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2. Finding the Hyperparameters that perform best on the surrogate </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3. Apply these Hyperparameters to the true objectives function (Train and evaluate)</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4. Update model (update belief) incorporating the new results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5 Repeat step </a:t>
            </a:r>
            <a:r>
              <a:rPr kumimoji="0" lang="en-US" sz="2200" b="1" i="0" u="none" strike="noStrike" kern="1200" cap="none" spc="0" normalizeH="0" baseline="0" noProof="0" dirty="0">
                <a:ln>
                  <a:noFill/>
                </a:ln>
                <a:solidFill>
                  <a:srgbClr val="FF0000"/>
                </a:solidFill>
                <a:effectLst/>
                <a:uLnTx/>
                <a:uFillTx/>
                <a:latin typeface="Calibri" panose="020F0502020204030204"/>
                <a:ea typeface="+mn-ea"/>
                <a:cs typeface="+mn-cs"/>
              </a:rPr>
              <a:t>2- &gt;</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200" b="1" i="0" u="none" strike="noStrike" kern="1200" cap="none" spc="0" normalizeH="0" baseline="0" noProof="0" dirty="0">
                <a:ln>
                  <a:noFill/>
                </a:ln>
                <a:solidFill>
                  <a:srgbClr val="FF0000"/>
                </a:solidFill>
                <a:effectLst/>
                <a:uLnTx/>
                <a:uFillTx/>
                <a:latin typeface="Calibri" panose="020F0502020204030204"/>
                <a:ea typeface="+mn-ea"/>
                <a:cs typeface="+mn-cs"/>
              </a:rPr>
              <a:t>4</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 until max iterations or time is reached</a:t>
            </a:r>
          </a:p>
        </p:txBody>
      </p:sp>
      <p:sp>
        <p:nvSpPr>
          <p:cNvPr id="14" name="Arrow: Curved Left 13">
            <a:extLst>
              <a:ext uri="{FF2B5EF4-FFF2-40B4-BE49-F238E27FC236}">
                <a16:creationId xmlns:a16="http://schemas.microsoft.com/office/drawing/2014/main" id="{44E208FE-4AC6-4A64-BD1E-79BF457E1EEF}"/>
              </a:ext>
            </a:extLst>
          </p:cNvPr>
          <p:cNvSpPr/>
          <p:nvPr/>
        </p:nvSpPr>
        <p:spPr>
          <a:xfrm>
            <a:off x="10487702" y="3084619"/>
            <a:ext cx="398352" cy="1768289"/>
          </a:xfrm>
          <a:prstGeom prst="curvedLeftArrow">
            <a:avLst>
              <a:gd name="adj1" fmla="val 25000"/>
              <a:gd name="adj2" fmla="val 50000"/>
              <a:gd name="adj3" fmla="val 648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rrow: Curved Left 14">
            <a:extLst>
              <a:ext uri="{FF2B5EF4-FFF2-40B4-BE49-F238E27FC236}">
                <a16:creationId xmlns:a16="http://schemas.microsoft.com/office/drawing/2014/main" id="{0FE7C648-C50E-4E5B-9AD8-632613DFD17D}"/>
              </a:ext>
            </a:extLst>
          </p:cNvPr>
          <p:cNvSpPr/>
          <p:nvPr/>
        </p:nvSpPr>
        <p:spPr>
          <a:xfrm rot="10800000">
            <a:off x="511905" y="3084619"/>
            <a:ext cx="398352" cy="1646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5820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1F762-7D3C-4A67-A544-41731DCDAB6D}"/>
              </a:ext>
            </a:extLst>
          </p:cNvPr>
          <p:cNvSpPr>
            <a:spLocks noGrp="1"/>
          </p:cNvSpPr>
          <p:nvPr>
            <p:ph type="title"/>
          </p:nvPr>
        </p:nvSpPr>
        <p:spPr>
          <a:xfrm>
            <a:off x="653142" y="88336"/>
            <a:ext cx="11450216" cy="839755"/>
          </a:xfrm>
        </p:spPr>
        <p:txBody>
          <a:bodyPr/>
          <a:lstStyle/>
          <a:p>
            <a:pPr algn="ctr"/>
            <a:r>
              <a:rPr lang="en-US" dirty="0"/>
              <a:t>The Example Using Bayesian Optimization </a:t>
            </a:r>
          </a:p>
        </p:txBody>
      </p:sp>
      <p:pic>
        <p:nvPicPr>
          <p:cNvPr id="4" name="Picture 3">
            <a:extLst>
              <a:ext uri="{FF2B5EF4-FFF2-40B4-BE49-F238E27FC236}">
                <a16:creationId xmlns:a16="http://schemas.microsoft.com/office/drawing/2014/main" id="{CD7DB03B-2315-4ED8-AE86-71B4BB100524}"/>
              </a:ext>
            </a:extLst>
          </p:cNvPr>
          <p:cNvPicPr>
            <a:picLocks noChangeAspect="1"/>
          </p:cNvPicPr>
          <p:nvPr/>
        </p:nvPicPr>
        <p:blipFill>
          <a:blip r:embed="rId2"/>
          <a:stretch>
            <a:fillRect/>
          </a:stretch>
        </p:blipFill>
        <p:spPr>
          <a:xfrm>
            <a:off x="1058255" y="4163882"/>
            <a:ext cx="9266362" cy="1567618"/>
          </a:xfrm>
          <a:prstGeom prst="rect">
            <a:avLst/>
          </a:prstGeom>
        </p:spPr>
      </p:pic>
      <p:sp>
        <p:nvSpPr>
          <p:cNvPr id="8" name="Rectangle 7">
            <a:extLst>
              <a:ext uri="{FF2B5EF4-FFF2-40B4-BE49-F238E27FC236}">
                <a16:creationId xmlns:a16="http://schemas.microsoft.com/office/drawing/2014/main" id="{D97AB305-0622-4496-9207-D4644C536C92}"/>
              </a:ext>
            </a:extLst>
          </p:cNvPr>
          <p:cNvSpPr/>
          <p:nvPr/>
        </p:nvSpPr>
        <p:spPr>
          <a:xfrm>
            <a:off x="503464" y="1228284"/>
            <a:ext cx="11450215" cy="185082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a:ea typeface="+mn-ea"/>
                <a:cs typeface="+mn-cs"/>
              </a:rPr>
              <a:t>Implementation Bayesian Optimization to set hyperparameter to match to the ground truth function.</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a:ea typeface="+mn-ea"/>
                <a:cs typeface="+mn-cs"/>
              </a:rPr>
              <a:t>Noticed</a:t>
            </a:r>
            <a:r>
              <a:rPr kumimoji="0" lang="en-US" sz="2000" b="0" i="0" u="none" strike="noStrike" kern="1200" cap="none" spc="0" normalizeH="0" baseline="0" noProof="0" dirty="0">
                <a:ln>
                  <a:noFill/>
                </a:ln>
                <a:solidFill>
                  <a:srgbClr val="000000"/>
                </a:solidFill>
                <a:effectLst/>
                <a:uLnTx/>
                <a:uFillTx/>
                <a:latin typeface="Helvetica Neue"/>
                <a:ea typeface="+mn-ea"/>
                <a:cs typeface="+mn-cs"/>
              </a:rPr>
              <a:t>, in practice optimization hyperparameter, this function </a:t>
            </a:r>
            <a:r>
              <a:rPr kumimoji="0" lang="en-US" sz="2000" b="1" i="0" u="none" strike="noStrike" kern="1200" cap="none" spc="0" normalizeH="0" baseline="0" noProof="0" dirty="0">
                <a:ln>
                  <a:noFill/>
                </a:ln>
                <a:solidFill>
                  <a:srgbClr val="000000"/>
                </a:solidFill>
                <a:effectLst/>
                <a:uLnTx/>
                <a:uFillTx/>
                <a:latin typeface="Helvetica Neue"/>
                <a:ea typeface="+mn-ea"/>
                <a:cs typeface="+mn-cs"/>
              </a:rPr>
              <a:t>is unknown</a:t>
            </a:r>
            <a:r>
              <a:rPr kumimoji="0" lang="en-US" sz="2000" b="0" i="0" u="none" strike="noStrike" kern="1200" cap="none" spc="0" normalizeH="0" baseline="0" noProof="0" dirty="0">
                <a:ln>
                  <a:noFill/>
                </a:ln>
                <a:solidFill>
                  <a:srgbClr val="000000"/>
                </a:solidFill>
                <a:effectLst/>
                <a:uLnTx/>
                <a:uFillTx/>
                <a:latin typeface="Helvetica Neue"/>
                <a:ea typeface="+mn-ea"/>
                <a:cs typeface="+mn-cs"/>
              </a:rPr>
              <a:t>, the </a:t>
            </a:r>
            <a:r>
              <a:rPr kumimoji="0" lang="en-US" sz="2000" b="1" i="0" u="none" strike="noStrike" kern="1200" cap="none" spc="0" normalizeH="0" baseline="0" noProof="0" dirty="0">
                <a:ln>
                  <a:noFill/>
                </a:ln>
                <a:solidFill>
                  <a:srgbClr val="000000"/>
                </a:solidFill>
                <a:effectLst/>
                <a:uLnTx/>
                <a:uFillTx/>
                <a:latin typeface="Helvetica Neue"/>
                <a:ea typeface="+mn-ea"/>
                <a:cs typeface="+mn-cs"/>
              </a:rPr>
              <a:t>only</a:t>
            </a:r>
            <a:r>
              <a:rPr kumimoji="0" lang="en-US" sz="2000" b="0" i="0" u="none" strike="noStrike" kern="1200" cap="none" spc="0" normalizeH="0" baseline="0" noProof="0" dirty="0">
                <a:ln>
                  <a:noFill/>
                </a:ln>
                <a:solidFill>
                  <a:srgbClr val="000000"/>
                </a:solidFill>
                <a:effectLst/>
                <a:uLnTx/>
                <a:uFillTx/>
                <a:latin typeface="Helvetica Neue"/>
                <a:ea typeface="+mn-ea"/>
                <a:cs typeface="+mn-cs"/>
              </a:rPr>
              <a:t> information we have is obtained by sequentially probing it at different points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2FE97DBE-456C-4E98-9C7F-862A5245175A}"/>
              </a:ext>
            </a:extLst>
          </p:cNvPr>
          <p:cNvSpPr txBox="1"/>
          <p:nvPr/>
        </p:nvSpPr>
        <p:spPr>
          <a:xfrm>
            <a:off x="503464" y="3578834"/>
            <a:ext cx="45817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example Ground-Truth Function the </a:t>
            </a:r>
          </a:p>
        </p:txBody>
      </p:sp>
    </p:spTree>
    <p:extLst>
      <p:ext uri="{BB962C8B-B14F-4D97-AF65-F5344CB8AC3E}">
        <p14:creationId xmlns:p14="http://schemas.microsoft.com/office/powerpoint/2010/main" val="21498997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68DB-4F14-40B6-BFA8-4D0B0C203FD3}"/>
              </a:ext>
            </a:extLst>
          </p:cNvPr>
          <p:cNvSpPr>
            <a:spLocks noGrp="1"/>
          </p:cNvSpPr>
          <p:nvPr>
            <p:ph type="title"/>
          </p:nvPr>
        </p:nvSpPr>
        <p:spPr>
          <a:xfrm>
            <a:off x="931507" y="15332"/>
            <a:ext cx="10515600" cy="493461"/>
          </a:xfrm>
        </p:spPr>
        <p:txBody>
          <a:bodyPr>
            <a:normAutofit fontScale="90000"/>
          </a:bodyPr>
          <a:lstStyle/>
          <a:p>
            <a:r>
              <a:rPr lang="en-US" dirty="0"/>
              <a:t>Bayesian Optimization the Target function</a:t>
            </a:r>
          </a:p>
        </p:txBody>
      </p:sp>
      <p:pic>
        <p:nvPicPr>
          <p:cNvPr id="6" name="Content Placeholder 5">
            <a:extLst>
              <a:ext uri="{FF2B5EF4-FFF2-40B4-BE49-F238E27FC236}">
                <a16:creationId xmlns:a16="http://schemas.microsoft.com/office/drawing/2014/main" id="{2F5BF141-CFD9-4F05-9991-FE9A18AEF4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5111" y="1786610"/>
            <a:ext cx="5583819" cy="3752326"/>
          </a:xfrm>
        </p:spPr>
      </p:pic>
      <p:sp>
        <p:nvSpPr>
          <p:cNvPr id="7" name="TextBox 6">
            <a:extLst>
              <a:ext uri="{FF2B5EF4-FFF2-40B4-BE49-F238E27FC236}">
                <a16:creationId xmlns:a16="http://schemas.microsoft.com/office/drawing/2014/main" id="{DD6093ED-6F9B-4669-84C8-7509DFB148E6}"/>
              </a:ext>
            </a:extLst>
          </p:cNvPr>
          <p:cNvSpPr txBox="1"/>
          <p:nvPr/>
        </p:nvSpPr>
        <p:spPr>
          <a:xfrm>
            <a:off x="6283665" y="5724276"/>
            <a:ext cx="59622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Implementation Bayesian optimization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GitHub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code </a:t>
            </a:r>
          </a:p>
        </p:txBody>
      </p:sp>
      <p:pic>
        <p:nvPicPr>
          <p:cNvPr id="9" name="Picture 8">
            <a:extLst>
              <a:ext uri="{FF2B5EF4-FFF2-40B4-BE49-F238E27FC236}">
                <a16:creationId xmlns:a16="http://schemas.microsoft.com/office/drawing/2014/main" id="{F3962661-CF66-4716-A18E-DEE491BC1397}"/>
              </a:ext>
            </a:extLst>
          </p:cNvPr>
          <p:cNvPicPr>
            <a:picLocks noChangeAspect="1"/>
          </p:cNvPicPr>
          <p:nvPr/>
        </p:nvPicPr>
        <p:blipFill>
          <a:blip r:embed="rId4"/>
          <a:stretch>
            <a:fillRect/>
          </a:stretch>
        </p:blipFill>
        <p:spPr>
          <a:xfrm>
            <a:off x="6327210" y="875660"/>
            <a:ext cx="5583818" cy="944631"/>
          </a:xfrm>
          <a:prstGeom prst="rect">
            <a:avLst/>
          </a:prstGeom>
        </p:spPr>
      </p:pic>
      <p:sp>
        <p:nvSpPr>
          <p:cNvPr id="3" name="Rectangle 2">
            <a:extLst>
              <a:ext uri="{FF2B5EF4-FFF2-40B4-BE49-F238E27FC236}">
                <a16:creationId xmlns:a16="http://schemas.microsoft.com/office/drawing/2014/main" id="{188E43A4-1240-449B-A3E6-7D33DC83EC58}"/>
              </a:ext>
            </a:extLst>
          </p:cNvPr>
          <p:cNvSpPr/>
          <p:nvPr/>
        </p:nvSpPr>
        <p:spPr>
          <a:xfrm>
            <a:off x="181446" y="1271920"/>
            <a:ext cx="6283665" cy="500072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92929"/>
                </a:solidFill>
                <a:effectLst/>
                <a:uLnTx/>
                <a:uFillTx/>
                <a:latin typeface="Charter"/>
                <a:ea typeface="+mn-ea"/>
                <a:cs typeface="+mn-cs"/>
              </a:rPr>
              <a:t>Sequential Model-Base Optimization </a:t>
            </a:r>
            <a:r>
              <a:rPr kumimoji="0" lang="en-US" sz="1800" b="0" i="0" u="none" strike="noStrike" kern="1200" cap="none" spc="0" normalizeH="0" baseline="0" noProof="0" dirty="0">
                <a:ln>
                  <a:noFill/>
                </a:ln>
                <a:solidFill>
                  <a:srgbClr val="292929"/>
                </a:solidFill>
                <a:effectLst/>
                <a:uLnTx/>
                <a:uFillTx/>
                <a:latin typeface="charter"/>
                <a:ea typeface="+mn-ea"/>
                <a:cs typeface="+mn-cs"/>
              </a:rPr>
              <a:t>(</a:t>
            </a:r>
            <a:r>
              <a:rPr kumimoji="0" lang="en-US" sz="1800" b="1" i="0" u="none" strike="noStrike" kern="1200" cap="none" spc="0" normalizeH="0" baseline="0" noProof="0" dirty="0">
                <a:ln>
                  <a:noFill/>
                </a:ln>
                <a:solidFill>
                  <a:srgbClr val="292929"/>
                </a:solidFill>
                <a:effectLst/>
                <a:uLnTx/>
                <a:uFillTx/>
                <a:latin typeface="Charter"/>
                <a:ea typeface="+mn-ea"/>
                <a:cs typeface="+mn-cs"/>
              </a:rPr>
              <a:t>SMBO</a:t>
            </a:r>
            <a:r>
              <a:rPr kumimoji="0" lang="en-US" sz="1800" b="0" i="0" u="none" strike="noStrike" kern="1200" cap="none" spc="0" normalizeH="0" baseline="0" noProof="0" dirty="0">
                <a:ln>
                  <a:noFill/>
                </a:ln>
                <a:solidFill>
                  <a:srgbClr val="292929"/>
                </a:solidFill>
                <a:effectLst/>
                <a:uLnTx/>
                <a:uFillTx/>
                <a:latin typeface="charter"/>
                <a:ea typeface="+mn-ea"/>
                <a:cs typeface="+mn-cs"/>
              </a:rPr>
              <a:t>)</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Search Space </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An objective function takes (hyperparameters) outputs a score to </a:t>
            </a:r>
            <a:r>
              <a:rPr kumimoji="0" lang="en-US" sz="1800" b="1" i="0" u="none" strike="noStrike" kern="1200" cap="none" spc="0" normalizeH="0" baseline="0" noProof="0" dirty="0">
                <a:ln>
                  <a:noFill/>
                </a:ln>
                <a:solidFill>
                  <a:srgbClr val="292929"/>
                </a:solidFill>
                <a:effectLst/>
                <a:uLnTx/>
                <a:uFillTx/>
                <a:latin typeface="Charter"/>
                <a:ea typeface="+mn-ea"/>
                <a:cs typeface="+mn-cs"/>
              </a:rPr>
              <a:t>minimize/ maximize</a:t>
            </a:r>
            <a:r>
              <a:rPr kumimoji="0" lang="en-US" sz="1800" b="0" i="0" u="none" strike="noStrike" kern="1200" cap="none" spc="0" normalizeH="0" baseline="0" noProof="0" dirty="0">
                <a:ln>
                  <a:noFill/>
                </a:ln>
                <a:solidFill>
                  <a:srgbClr val="292929"/>
                </a:solidFill>
                <a:effectLst/>
                <a:uLnTx/>
                <a:uFillTx/>
                <a:latin typeface="charter"/>
                <a:ea typeface="+mn-ea"/>
                <a:cs typeface="+mn-cs"/>
              </a:rPr>
              <a:t>.</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The surrogate model of the objective function</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Utility selection function, for evaluating which hyperparameters to choose next from the surrogate model</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A history consisting of (score, hyperparameter) pairs used by the algorithm to update the surrogate model</a:t>
            </a:r>
          </a:p>
        </p:txBody>
      </p:sp>
    </p:spTree>
    <p:extLst>
      <p:ext uri="{BB962C8B-B14F-4D97-AF65-F5344CB8AC3E}">
        <p14:creationId xmlns:p14="http://schemas.microsoft.com/office/powerpoint/2010/main" val="2132183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68DB-4F14-40B6-BFA8-4D0B0C203FD3}"/>
              </a:ext>
            </a:extLst>
          </p:cNvPr>
          <p:cNvSpPr>
            <a:spLocks noGrp="1"/>
          </p:cNvSpPr>
          <p:nvPr>
            <p:ph type="title"/>
          </p:nvPr>
        </p:nvSpPr>
        <p:spPr>
          <a:xfrm>
            <a:off x="931507" y="15332"/>
            <a:ext cx="10515600" cy="493461"/>
          </a:xfrm>
        </p:spPr>
        <p:txBody>
          <a:bodyPr>
            <a:normAutofit fontScale="90000"/>
          </a:bodyPr>
          <a:lstStyle/>
          <a:p>
            <a:r>
              <a:rPr lang="en-US" dirty="0"/>
              <a:t>Bayesian Optimization the Target function</a:t>
            </a:r>
          </a:p>
        </p:txBody>
      </p:sp>
      <p:pic>
        <p:nvPicPr>
          <p:cNvPr id="6" name="Content Placeholder 5">
            <a:extLst>
              <a:ext uri="{FF2B5EF4-FFF2-40B4-BE49-F238E27FC236}">
                <a16:creationId xmlns:a16="http://schemas.microsoft.com/office/drawing/2014/main" id="{2F5BF141-CFD9-4F05-9991-FE9A18AEF4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9307" y="1786609"/>
            <a:ext cx="5859624" cy="3937667"/>
          </a:xfrm>
        </p:spPr>
      </p:pic>
      <p:sp>
        <p:nvSpPr>
          <p:cNvPr id="7" name="TextBox 6">
            <a:extLst>
              <a:ext uri="{FF2B5EF4-FFF2-40B4-BE49-F238E27FC236}">
                <a16:creationId xmlns:a16="http://schemas.microsoft.com/office/drawing/2014/main" id="{DD6093ED-6F9B-4669-84C8-7509DFB148E6}"/>
              </a:ext>
            </a:extLst>
          </p:cNvPr>
          <p:cNvSpPr txBox="1"/>
          <p:nvPr/>
        </p:nvSpPr>
        <p:spPr>
          <a:xfrm>
            <a:off x="6283665" y="5724276"/>
            <a:ext cx="59622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Implementation Bayesian optimization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GitHub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code </a:t>
            </a:r>
          </a:p>
        </p:txBody>
      </p:sp>
      <p:pic>
        <p:nvPicPr>
          <p:cNvPr id="9" name="Picture 8">
            <a:extLst>
              <a:ext uri="{FF2B5EF4-FFF2-40B4-BE49-F238E27FC236}">
                <a16:creationId xmlns:a16="http://schemas.microsoft.com/office/drawing/2014/main" id="{F3962661-CF66-4716-A18E-DEE491BC1397}"/>
              </a:ext>
            </a:extLst>
          </p:cNvPr>
          <p:cNvPicPr>
            <a:picLocks noChangeAspect="1"/>
          </p:cNvPicPr>
          <p:nvPr/>
        </p:nvPicPr>
        <p:blipFill>
          <a:blip r:embed="rId4"/>
          <a:stretch>
            <a:fillRect/>
          </a:stretch>
        </p:blipFill>
        <p:spPr>
          <a:xfrm>
            <a:off x="6327210" y="875660"/>
            <a:ext cx="5583818" cy="944631"/>
          </a:xfrm>
          <a:prstGeom prst="rect">
            <a:avLst/>
          </a:prstGeom>
        </p:spPr>
      </p:pic>
      <p:sp>
        <p:nvSpPr>
          <p:cNvPr id="10" name="Rectangle 9">
            <a:extLst>
              <a:ext uri="{FF2B5EF4-FFF2-40B4-BE49-F238E27FC236}">
                <a16:creationId xmlns:a16="http://schemas.microsoft.com/office/drawing/2014/main" id="{0362CDCF-7448-42FB-BFF2-544E7CBB5B50}"/>
              </a:ext>
            </a:extLst>
          </p:cNvPr>
          <p:cNvSpPr/>
          <p:nvPr/>
        </p:nvSpPr>
        <p:spPr>
          <a:xfrm>
            <a:off x="83977" y="1102347"/>
            <a:ext cx="7015568" cy="3682226"/>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Different option for building Surrogate model (probabilistic models )</a:t>
            </a:r>
          </a:p>
          <a:p>
            <a:pPr marL="0" marR="0" lvl="0" indent="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 </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Gaussian Process Regression (</a:t>
            </a:r>
            <a:r>
              <a:rPr kumimoji="0" lang="en-US" sz="2400" b="1" i="0" u="none" strike="noStrike" kern="1200" cap="none" spc="0" normalizeH="0" baseline="0" noProof="0" dirty="0">
                <a:ln>
                  <a:noFill/>
                </a:ln>
                <a:solidFill>
                  <a:srgbClr val="1B1B1B"/>
                </a:solidFill>
                <a:effectLst/>
                <a:uLnTx/>
                <a:uFillTx/>
                <a:latin typeface="Source Serif Pro"/>
                <a:ea typeface="+mn-ea"/>
                <a:cs typeface="+mn-cs"/>
                <a:hlinkClick r:id="rId5"/>
              </a:rPr>
              <a:t>Detail</a:t>
            </a:r>
            <a:r>
              <a:rPr kumimoji="0" lang="en-US" sz="2400" b="1" i="0" u="none" strike="noStrike" kern="1200" cap="none" spc="0" normalizeH="0" baseline="0" noProof="0" dirty="0">
                <a:ln>
                  <a:noFill/>
                </a:ln>
                <a:solidFill>
                  <a:srgbClr val="1B1B1B"/>
                </a:solidFill>
                <a:effectLst/>
                <a:uLnTx/>
                <a:uFillTx/>
                <a:latin typeface="Source Serif Pro"/>
                <a:ea typeface="+mn-ea"/>
                <a:cs typeface="+mn-cs"/>
              </a:rPr>
              <a:t>)</a:t>
            </a:r>
          </a:p>
          <a:p>
            <a:pPr marL="0" marR="0" lvl="0" indent="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 Random Forest Regression</a:t>
            </a:r>
          </a:p>
          <a:p>
            <a:pPr marL="0" marR="0" lvl="0" indent="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 Tree-structured </a:t>
            </a:r>
            <a:r>
              <a:rPr kumimoji="0" lang="en-US" sz="2400" b="0" i="0" u="none" strike="noStrike" kern="1200" cap="none" spc="0" normalizeH="0" baseline="0" noProof="0" dirty="0" err="1">
                <a:ln>
                  <a:noFill/>
                </a:ln>
                <a:solidFill>
                  <a:srgbClr val="1B1B1B"/>
                </a:solidFill>
                <a:effectLst/>
                <a:uLnTx/>
                <a:uFillTx/>
                <a:latin typeface="Source Serif Pro"/>
                <a:ea typeface="+mn-ea"/>
                <a:cs typeface="+mn-cs"/>
              </a:rPr>
              <a:t>Parzen</a:t>
            </a:r>
            <a:r>
              <a:rPr kumimoji="0" lang="en-US" sz="2400" b="0" i="0" u="none" strike="noStrike" kern="1200" cap="none" spc="0" normalizeH="0" baseline="0" noProof="0" dirty="0">
                <a:ln>
                  <a:noFill/>
                </a:ln>
                <a:solidFill>
                  <a:srgbClr val="1B1B1B"/>
                </a:solidFill>
                <a:effectLst/>
                <a:uLnTx/>
                <a:uFillTx/>
                <a:latin typeface="Source Serif Pro"/>
                <a:ea typeface="+mn-ea"/>
                <a:cs typeface="+mn-cs"/>
              </a:rPr>
              <a:t> Estimator</a:t>
            </a:r>
          </a:p>
        </p:txBody>
      </p:sp>
    </p:spTree>
    <p:extLst>
      <p:ext uri="{BB962C8B-B14F-4D97-AF65-F5344CB8AC3E}">
        <p14:creationId xmlns:p14="http://schemas.microsoft.com/office/powerpoint/2010/main" val="3987234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AEB6E-9219-4BD7-8124-9C8D59CA8246}"/>
              </a:ext>
            </a:extLst>
          </p:cNvPr>
          <p:cNvSpPr txBox="1">
            <a:spLocks/>
          </p:cNvSpPr>
          <p:nvPr/>
        </p:nvSpPr>
        <p:spPr>
          <a:xfrm>
            <a:off x="704558" y="0"/>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5" name="Rectangle: Rounded Corners 4">
            <a:extLst>
              <a:ext uri="{FF2B5EF4-FFF2-40B4-BE49-F238E27FC236}">
                <a16:creationId xmlns:a16="http://schemas.microsoft.com/office/drawing/2014/main" id="{30740C55-EDEA-4D3E-84ED-0E8B55AE19E8}"/>
              </a:ext>
            </a:extLst>
          </p:cNvPr>
          <p:cNvSpPr/>
          <p:nvPr/>
        </p:nvSpPr>
        <p:spPr>
          <a:xfrm>
            <a:off x="475861" y="1707502"/>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6" name="Rectangle: Rounded Corners 5">
            <a:extLst>
              <a:ext uri="{FF2B5EF4-FFF2-40B4-BE49-F238E27FC236}">
                <a16:creationId xmlns:a16="http://schemas.microsoft.com/office/drawing/2014/main" id="{FC43D98D-F778-49E6-8B9C-7DAFB819FEF4}"/>
              </a:ext>
            </a:extLst>
          </p:cNvPr>
          <p:cNvSpPr/>
          <p:nvPr/>
        </p:nvSpPr>
        <p:spPr>
          <a:xfrm>
            <a:off x="499186" y="2612571"/>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L1</a:t>
            </a:r>
          </a:p>
        </p:txBody>
      </p:sp>
      <p:sp>
        <p:nvSpPr>
          <p:cNvPr id="7" name="Rectangle: Rounded Corners 6">
            <a:extLst>
              <a:ext uri="{FF2B5EF4-FFF2-40B4-BE49-F238E27FC236}">
                <a16:creationId xmlns:a16="http://schemas.microsoft.com/office/drawing/2014/main" id="{F63C566E-67CC-4724-98C4-62E4EFAA743A}"/>
              </a:ext>
            </a:extLst>
          </p:cNvPr>
          <p:cNvSpPr/>
          <p:nvPr/>
        </p:nvSpPr>
        <p:spPr>
          <a:xfrm>
            <a:off x="499186" y="3491595"/>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L2</a:t>
            </a:r>
          </a:p>
        </p:txBody>
      </p:sp>
      <p:sp>
        <p:nvSpPr>
          <p:cNvPr id="8" name="Rectangle: Rounded Corners 7">
            <a:extLst>
              <a:ext uri="{FF2B5EF4-FFF2-40B4-BE49-F238E27FC236}">
                <a16:creationId xmlns:a16="http://schemas.microsoft.com/office/drawing/2014/main" id="{329FFFDD-8F1F-4A7B-95A9-C98E5E3417F8}"/>
              </a:ext>
            </a:extLst>
          </p:cNvPr>
          <p:cNvSpPr/>
          <p:nvPr/>
        </p:nvSpPr>
        <p:spPr>
          <a:xfrm>
            <a:off x="550505" y="5131838"/>
            <a:ext cx="1446245" cy="429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L_N</a:t>
            </a:r>
          </a:p>
        </p:txBody>
      </p:sp>
      <p:sp>
        <p:nvSpPr>
          <p:cNvPr id="9" name="Rectangle: Rounded Corners 8">
            <a:extLst>
              <a:ext uri="{FF2B5EF4-FFF2-40B4-BE49-F238E27FC236}">
                <a16:creationId xmlns:a16="http://schemas.microsoft.com/office/drawing/2014/main" id="{A26720B0-319B-4D9D-B120-AAE1C6CA26AC}"/>
              </a:ext>
            </a:extLst>
          </p:cNvPr>
          <p:cNvSpPr/>
          <p:nvPr/>
        </p:nvSpPr>
        <p:spPr>
          <a:xfrm>
            <a:off x="550505" y="6042833"/>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11" name="Straight Arrow Connector 10">
            <a:extLst>
              <a:ext uri="{FF2B5EF4-FFF2-40B4-BE49-F238E27FC236}">
                <a16:creationId xmlns:a16="http://schemas.microsoft.com/office/drawing/2014/main" id="{14D8542D-55E3-4B08-B7E6-23158CB26D81}"/>
              </a:ext>
            </a:extLst>
          </p:cNvPr>
          <p:cNvCxnSpPr>
            <a:cxnSpLocks/>
            <a:stCxn id="5" idx="2"/>
          </p:cNvCxnSpPr>
          <p:nvPr/>
        </p:nvCxnSpPr>
        <p:spPr>
          <a:xfrm flipH="1">
            <a:off x="1198982" y="2136710"/>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14D9A9-CF30-49D6-9026-D69137AE34E6}"/>
              </a:ext>
            </a:extLst>
          </p:cNvPr>
          <p:cNvCxnSpPr>
            <a:cxnSpLocks/>
            <a:endCxn id="7" idx="0"/>
          </p:cNvCxnSpPr>
          <p:nvPr/>
        </p:nvCxnSpPr>
        <p:spPr>
          <a:xfrm>
            <a:off x="1222309" y="3144415"/>
            <a:ext cx="0" cy="34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34A0C0-253E-471D-9A9D-10DBCC9B629B}"/>
              </a:ext>
            </a:extLst>
          </p:cNvPr>
          <p:cNvSpPr txBox="1"/>
          <p:nvPr/>
        </p:nvSpPr>
        <p:spPr>
          <a:xfrm rot="16200000">
            <a:off x="835816" y="4279788"/>
            <a:ext cx="642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0" name="Straight Arrow Connector 19">
            <a:extLst>
              <a:ext uri="{FF2B5EF4-FFF2-40B4-BE49-F238E27FC236}">
                <a16:creationId xmlns:a16="http://schemas.microsoft.com/office/drawing/2014/main" id="{608B91B3-598A-4F04-B676-283B034C5274}"/>
              </a:ext>
            </a:extLst>
          </p:cNvPr>
          <p:cNvCxnSpPr/>
          <p:nvPr/>
        </p:nvCxnSpPr>
        <p:spPr>
          <a:xfrm flipH="1">
            <a:off x="1217640" y="3931104"/>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913398-209E-4249-924D-7A8FFBD96377}"/>
              </a:ext>
            </a:extLst>
          </p:cNvPr>
          <p:cNvCxnSpPr/>
          <p:nvPr/>
        </p:nvCxnSpPr>
        <p:spPr>
          <a:xfrm flipH="1">
            <a:off x="1217640" y="4780189"/>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8C7D4C-BE28-4B84-8E12-52EA25DBD516}"/>
              </a:ext>
            </a:extLst>
          </p:cNvPr>
          <p:cNvCxnSpPr/>
          <p:nvPr/>
        </p:nvCxnSpPr>
        <p:spPr>
          <a:xfrm flipH="1">
            <a:off x="1198980" y="563082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20A1C0-CB16-4782-8D5E-CB1A3225AC1C}"/>
              </a:ext>
            </a:extLst>
          </p:cNvPr>
          <p:cNvSpPr txBox="1"/>
          <p:nvPr/>
        </p:nvSpPr>
        <p:spPr>
          <a:xfrm>
            <a:off x="2886472" y="2758668"/>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Convolution layer</a:t>
            </a:r>
          </a:p>
        </p:txBody>
      </p:sp>
      <p:cxnSp>
        <p:nvCxnSpPr>
          <p:cNvPr id="15" name="Straight Arrow Connector 14">
            <a:extLst>
              <a:ext uri="{FF2B5EF4-FFF2-40B4-BE49-F238E27FC236}">
                <a16:creationId xmlns:a16="http://schemas.microsoft.com/office/drawing/2014/main" id="{5E9A1982-98F6-4CEB-8F75-66EDBBF79383}"/>
              </a:ext>
            </a:extLst>
          </p:cNvPr>
          <p:cNvCxnSpPr>
            <a:cxnSpLocks/>
            <a:stCxn id="6" idx="3"/>
            <a:endCxn id="2" idx="1"/>
          </p:cNvCxnSpPr>
          <p:nvPr/>
        </p:nvCxnSpPr>
        <p:spPr>
          <a:xfrm>
            <a:off x="1945431" y="2827175"/>
            <a:ext cx="941041" cy="16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086569-2671-4A4C-8F2D-8EFE02F59631}"/>
              </a:ext>
            </a:extLst>
          </p:cNvPr>
          <p:cNvSpPr txBox="1"/>
          <p:nvPr/>
        </p:nvSpPr>
        <p:spPr>
          <a:xfrm>
            <a:off x="123363" y="894864"/>
            <a:ext cx="66594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1. Sequential Layers-Wise Neural Network Architecture</a:t>
            </a:r>
          </a:p>
        </p:txBody>
      </p:sp>
      <p:sp>
        <p:nvSpPr>
          <p:cNvPr id="24" name="Rectangle: Rounded Corners 23">
            <a:extLst>
              <a:ext uri="{FF2B5EF4-FFF2-40B4-BE49-F238E27FC236}">
                <a16:creationId xmlns:a16="http://schemas.microsoft.com/office/drawing/2014/main" id="{D2AF9605-D380-476D-9CA2-B2CE7B4CEF19}"/>
              </a:ext>
            </a:extLst>
          </p:cNvPr>
          <p:cNvSpPr/>
          <p:nvPr/>
        </p:nvSpPr>
        <p:spPr>
          <a:xfrm>
            <a:off x="6960047" y="1492898"/>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Input </a:t>
            </a:r>
          </a:p>
        </p:txBody>
      </p:sp>
      <p:sp>
        <p:nvSpPr>
          <p:cNvPr id="25" name="Rectangle: Rounded Corners 24">
            <a:extLst>
              <a:ext uri="{FF2B5EF4-FFF2-40B4-BE49-F238E27FC236}">
                <a16:creationId xmlns:a16="http://schemas.microsoft.com/office/drawing/2014/main" id="{006479C3-6E36-4441-BA3F-5CB5320FCA32}"/>
              </a:ext>
            </a:extLst>
          </p:cNvPr>
          <p:cNvSpPr/>
          <p:nvPr/>
        </p:nvSpPr>
        <p:spPr>
          <a:xfrm>
            <a:off x="8767903" y="1458585"/>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Filter</a:t>
            </a:r>
          </a:p>
        </p:txBody>
      </p:sp>
      <p:sp>
        <p:nvSpPr>
          <p:cNvPr id="26" name="Rectangle: Rounded Corners 25">
            <a:extLst>
              <a:ext uri="{FF2B5EF4-FFF2-40B4-BE49-F238E27FC236}">
                <a16:creationId xmlns:a16="http://schemas.microsoft.com/office/drawing/2014/main" id="{7ED8CF4F-0BEA-43D3-A9BF-2B594909739F}"/>
              </a:ext>
            </a:extLst>
          </p:cNvPr>
          <p:cNvSpPr/>
          <p:nvPr/>
        </p:nvSpPr>
        <p:spPr>
          <a:xfrm>
            <a:off x="10575759" y="1458585"/>
            <a:ext cx="1446245" cy="42920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Kernel size</a:t>
            </a:r>
          </a:p>
        </p:txBody>
      </p:sp>
      <p:sp>
        <p:nvSpPr>
          <p:cNvPr id="27" name="Rectangle: Rounded Corners 26">
            <a:extLst>
              <a:ext uri="{FF2B5EF4-FFF2-40B4-BE49-F238E27FC236}">
                <a16:creationId xmlns:a16="http://schemas.microsoft.com/office/drawing/2014/main" id="{1933F3EA-34CD-4B32-B5FC-729C0938C9FA}"/>
              </a:ext>
            </a:extLst>
          </p:cNvPr>
          <p:cNvSpPr/>
          <p:nvPr/>
        </p:nvSpPr>
        <p:spPr>
          <a:xfrm>
            <a:off x="8767903" y="2539399"/>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Convolution</a:t>
            </a:r>
          </a:p>
        </p:txBody>
      </p:sp>
      <p:cxnSp>
        <p:nvCxnSpPr>
          <p:cNvPr id="28" name="Connector: Curved 27">
            <a:extLst>
              <a:ext uri="{FF2B5EF4-FFF2-40B4-BE49-F238E27FC236}">
                <a16:creationId xmlns:a16="http://schemas.microsoft.com/office/drawing/2014/main" id="{71365EB6-3F10-45B7-A4EF-9D8D278D8EA6}"/>
              </a:ext>
            </a:extLst>
          </p:cNvPr>
          <p:cNvCxnSpPr>
            <a:stCxn id="24" idx="2"/>
            <a:endCxn id="27" idx="0"/>
          </p:cNvCxnSpPr>
          <p:nvPr/>
        </p:nvCxnSpPr>
        <p:spPr>
          <a:xfrm rot="16200000" flipH="1">
            <a:off x="8278452" y="1326824"/>
            <a:ext cx="617293" cy="1807856"/>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F5F0B33F-BFEB-4D61-B5E2-F9C20789F981}"/>
              </a:ext>
            </a:extLst>
          </p:cNvPr>
          <p:cNvCxnSpPr>
            <a:cxnSpLocks/>
            <a:stCxn id="26" idx="2"/>
            <a:endCxn id="27" idx="0"/>
          </p:cNvCxnSpPr>
          <p:nvPr/>
        </p:nvCxnSpPr>
        <p:spPr>
          <a:xfrm rot="5400000">
            <a:off x="10069151" y="1309668"/>
            <a:ext cx="651606" cy="1807856"/>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D9DB42F2-B527-43FA-816D-2A191C47FFDE}"/>
              </a:ext>
            </a:extLst>
          </p:cNvPr>
          <p:cNvCxnSpPr>
            <a:cxnSpLocks/>
            <a:stCxn id="25" idx="2"/>
            <a:endCxn id="27" idx="0"/>
          </p:cNvCxnSpPr>
          <p:nvPr/>
        </p:nvCxnSpPr>
        <p:spPr>
          <a:xfrm rot="5400000">
            <a:off x="9165223" y="2213596"/>
            <a:ext cx="651606" cy="12700"/>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301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12FF8F-420F-4B1E-86CD-4AA0F8E47E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167" r="14985"/>
          <a:stretch/>
        </p:blipFill>
        <p:spPr>
          <a:xfrm>
            <a:off x="3786963" y="1279832"/>
            <a:ext cx="8293070" cy="5206482"/>
          </a:xfrm>
        </p:spPr>
      </p:pic>
      <p:sp>
        <p:nvSpPr>
          <p:cNvPr id="6" name="Rectangle 5">
            <a:extLst>
              <a:ext uri="{FF2B5EF4-FFF2-40B4-BE49-F238E27FC236}">
                <a16:creationId xmlns:a16="http://schemas.microsoft.com/office/drawing/2014/main" id="{DA3BF62A-9EC4-48AA-B5FD-B285FDF06FAB}"/>
              </a:ext>
            </a:extLst>
          </p:cNvPr>
          <p:cNvSpPr/>
          <p:nvPr/>
        </p:nvSpPr>
        <p:spPr>
          <a:xfrm>
            <a:off x="111967" y="940180"/>
            <a:ext cx="3871558" cy="4315027"/>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estimate</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surrogate model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black line </a:t>
            </a:r>
            <a:r>
              <a:rPr kumimoji="0" lang="en-US" sz="2000" b="0" i="0" u="none" strike="noStrike" kern="1200" cap="none" spc="0" normalizeH="0" baseline="0" noProof="0" dirty="0">
                <a:ln>
                  <a:noFill/>
                </a:ln>
                <a:solidFill>
                  <a:srgbClr val="1B1B1B"/>
                </a:solidFill>
                <a:effectLst/>
                <a:uLnTx/>
                <a:uFillTx/>
                <a:latin typeface="Source Serif Pro"/>
                <a:ea typeface="+mn-ea"/>
                <a:cs typeface="+mn-cs"/>
              </a:rPr>
              <a:t>associated with </a:t>
            </a:r>
            <a:r>
              <a:rPr kumimoji="0" lang="en-US" sz="2000" b="1" i="0" u="none" strike="noStrike" kern="1200" cap="none" spc="0" normalizeH="0" baseline="0" noProof="0" dirty="0">
                <a:ln>
                  <a:noFill/>
                </a:ln>
                <a:solidFill>
                  <a:srgbClr val="1B1B1B"/>
                </a:solidFill>
                <a:effectLst/>
                <a:uLnTx/>
                <a:uFillTx/>
                <a:latin typeface="Source Serif Pro"/>
                <a:ea typeface="+mn-ea"/>
                <a:cs typeface="+mn-cs"/>
              </a:rPr>
              <a:t>The uncertainty Blue areas </a:t>
            </a:r>
            <a:r>
              <a:rPr kumimoji="0" lang="en-US" sz="2000" b="0" i="0" u="none" strike="noStrike" kern="1200" cap="none" spc="0" normalizeH="0" baseline="0" noProof="0" dirty="0">
                <a:ln>
                  <a:noFill/>
                </a:ln>
                <a:solidFill>
                  <a:srgbClr val="1B1B1B"/>
                </a:solidFill>
                <a:effectLst/>
                <a:uLnTx/>
                <a:uFillTx/>
                <a:latin typeface="Source Serif Pro"/>
                <a:ea typeface="+mn-ea"/>
                <a:cs typeface="+mn-cs"/>
              </a:rPr>
              <a:t>defined by </a:t>
            </a:r>
            <a:r>
              <a:rPr kumimoji="0" lang="en-US" sz="2000" b="1" i="0" u="none" strike="noStrike" kern="1200" cap="none" spc="0" normalizeH="0" baseline="0" noProof="0" dirty="0">
                <a:ln>
                  <a:noFill/>
                </a:ln>
                <a:solidFill>
                  <a:srgbClr val="1B1B1B"/>
                </a:solidFill>
                <a:effectLst/>
                <a:uLnTx/>
                <a:uFillTx/>
                <a:latin typeface="Source Serif Pro"/>
                <a:ea typeface="+mn-ea"/>
                <a:cs typeface="+mn-cs"/>
              </a:rPr>
              <a:t>standard deviation </a:t>
            </a:r>
            <a:r>
              <a:rPr kumimoji="0" lang="en-US" sz="2000" b="0" i="0" u="none" strike="noStrike" kern="1200" cap="none" spc="0" normalizeH="0" baseline="0" noProof="0" dirty="0">
                <a:ln>
                  <a:noFill/>
                </a:ln>
                <a:solidFill>
                  <a:srgbClr val="1B1B1B"/>
                </a:solidFill>
                <a:effectLst/>
                <a:uLnTx/>
                <a:uFillTx/>
                <a:latin typeface="Source Serif Pro"/>
                <a:ea typeface="+mn-ea"/>
                <a:cs typeface="+mn-cs"/>
              </a:rPr>
              <a:t>&amp; </a:t>
            </a:r>
            <a:r>
              <a:rPr kumimoji="0" lang="en-US" sz="2000" b="1" i="0" u="none" strike="noStrike" kern="1200" cap="none" spc="0" normalizeH="0" baseline="0" noProof="0" dirty="0">
                <a:ln>
                  <a:noFill/>
                </a:ln>
                <a:solidFill>
                  <a:srgbClr val="1B1B1B"/>
                </a:solidFill>
                <a:effectLst/>
                <a:uLnTx/>
                <a:uFillTx/>
                <a:latin typeface="Source Serif Pro"/>
                <a:ea typeface="+mn-ea"/>
                <a:cs typeface="+mn-cs"/>
              </a:rPr>
              <a:t> mean</a:t>
            </a:r>
            <a:r>
              <a:rPr kumimoji="0" lang="en-US" sz="2000" b="0" i="0" u="none" strike="noStrike" kern="1200" cap="none" spc="0" normalizeH="0" baseline="0" noProof="0" dirty="0">
                <a:ln>
                  <a:noFill/>
                </a:ln>
                <a:solidFill>
                  <a:srgbClr val="1B1B1B"/>
                </a:solidFill>
                <a:effectLst/>
                <a:uLnTx/>
                <a:uFillTx/>
                <a:latin typeface="Source Serif Pro"/>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Surrogate model is poorly approximation of the actual objective function in blue line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C8F7B45-502D-44D5-9529-4FB1A95122EB}"/>
              </a:ext>
            </a:extLst>
          </p:cNvPr>
          <p:cNvPicPr>
            <a:picLocks noChangeAspect="1"/>
          </p:cNvPicPr>
          <p:nvPr/>
        </p:nvPicPr>
        <p:blipFill>
          <a:blip r:embed="rId3"/>
          <a:stretch>
            <a:fillRect/>
          </a:stretch>
        </p:blipFill>
        <p:spPr>
          <a:xfrm>
            <a:off x="9873204" y="1433276"/>
            <a:ext cx="2119963" cy="977288"/>
          </a:xfrm>
          <a:prstGeom prst="rect">
            <a:avLst/>
          </a:prstGeom>
        </p:spPr>
      </p:pic>
      <p:sp>
        <p:nvSpPr>
          <p:cNvPr id="8" name="Title 1">
            <a:extLst>
              <a:ext uri="{FF2B5EF4-FFF2-40B4-BE49-F238E27FC236}">
                <a16:creationId xmlns:a16="http://schemas.microsoft.com/office/drawing/2014/main" id="{B438D560-3E51-4966-A6C5-C05647F96934}"/>
              </a:ext>
            </a:extLst>
          </p:cNvPr>
          <p:cNvSpPr>
            <a:spLocks noGrp="1"/>
          </p:cNvSpPr>
          <p:nvPr>
            <p:ph type="title"/>
          </p:nvPr>
        </p:nvSpPr>
        <p:spPr>
          <a:xfrm>
            <a:off x="931507" y="15332"/>
            <a:ext cx="10515600" cy="493461"/>
          </a:xfrm>
        </p:spPr>
        <p:txBody>
          <a:bodyPr>
            <a:normAutofit fontScale="90000"/>
          </a:bodyPr>
          <a:lstStyle/>
          <a:p>
            <a:r>
              <a:rPr lang="en-US" dirty="0"/>
              <a:t>Bayesian Optimization Gaussian Process 2  Steps</a:t>
            </a:r>
          </a:p>
        </p:txBody>
      </p:sp>
    </p:spTree>
    <p:extLst>
      <p:ext uri="{BB962C8B-B14F-4D97-AF65-F5344CB8AC3E}">
        <p14:creationId xmlns:p14="http://schemas.microsoft.com/office/powerpoint/2010/main" val="35751198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12FF8F-420F-4B1E-86CD-4AA0F8E47E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167" r="14985"/>
          <a:stretch/>
        </p:blipFill>
        <p:spPr>
          <a:xfrm>
            <a:off x="3944508" y="1131438"/>
            <a:ext cx="8048659" cy="5053038"/>
          </a:xfrm>
        </p:spPr>
      </p:pic>
      <p:pic>
        <p:nvPicPr>
          <p:cNvPr id="7" name="Picture 6">
            <a:extLst>
              <a:ext uri="{FF2B5EF4-FFF2-40B4-BE49-F238E27FC236}">
                <a16:creationId xmlns:a16="http://schemas.microsoft.com/office/drawing/2014/main" id="{DC8F7B45-502D-44D5-9529-4FB1A95122EB}"/>
              </a:ext>
            </a:extLst>
          </p:cNvPr>
          <p:cNvPicPr>
            <a:picLocks noChangeAspect="1"/>
          </p:cNvPicPr>
          <p:nvPr/>
        </p:nvPicPr>
        <p:blipFill>
          <a:blip r:embed="rId3"/>
          <a:stretch>
            <a:fillRect/>
          </a:stretch>
        </p:blipFill>
        <p:spPr>
          <a:xfrm>
            <a:off x="9798559" y="1279832"/>
            <a:ext cx="2119963" cy="977288"/>
          </a:xfrm>
          <a:prstGeom prst="rect">
            <a:avLst/>
          </a:prstGeom>
        </p:spPr>
      </p:pic>
      <p:sp>
        <p:nvSpPr>
          <p:cNvPr id="8" name="TextBox 7">
            <a:extLst>
              <a:ext uri="{FF2B5EF4-FFF2-40B4-BE49-F238E27FC236}">
                <a16:creationId xmlns:a16="http://schemas.microsoft.com/office/drawing/2014/main" id="{9FB23090-EC84-4B35-83B5-E92404A7F56C}"/>
              </a:ext>
            </a:extLst>
          </p:cNvPr>
          <p:cNvSpPr txBox="1"/>
          <p:nvPr/>
        </p:nvSpPr>
        <p:spPr>
          <a:xfrm>
            <a:off x="-1" y="1253895"/>
            <a:ext cx="4805265" cy="4103944"/>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What is the next to set Hyperparameters ?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-&gt; GP gives us easy closed-from </a:t>
            </a:r>
            <a:r>
              <a:rPr kumimoji="0" lang="en-US" sz="1900" b="1" i="0" u="none" strike="noStrike" kern="1200" cap="none" spc="0" normalizeH="0" baseline="0" noProof="0" dirty="0">
                <a:ln>
                  <a:noFill/>
                </a:ln>
                <a:solidFill>
                  <a:prstClr val="black"/>
                </a:solidFill>
                <a:effectLst/>
                <a:uLnTx/>
                <a:uFillTx/>
                <a:latin typeface="Calibri" panose="020F0502020204030204"/>
                <a:ea typeface="+mn-ea"/>
                <a:cs typeface="+mn-cs"/>
              </a:rPr>
              <a:t>marginal </a:t>
            </a:r>
            <a:r>
              <a:rPr kumimoji="0" lang="en-US" sz="1900" b="1" i="0" u="none" strike="noStrike" kern="1200" cap="none" spc="0" normalizeH="0" baseline="0" noProof="0" dirty="0">
                <a:ln>
                  <a:noFill/>
                </a:ln>
                <a:solidFill>
                  <a:srgbClr val="FF0000"/>
                </a:solidFill>
                <a:effectLst/>
                <a:uLnTx/>
                <a:uFillTx/>
                <a:latin typeface="Calibri" panose="020F0502020204030204"/>
                <a:ea typeface="+mn-ea"/>
                <a:cs typeface="+mn-cs"/>
              </a:rPr>
              <a:t>means</a:t>
            </a:r>
            <a:r>
              <a:rPr kumimoji="0" lang="en-US" sz="19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and </a:t>
            </a:r>
            <a:r>
              <a:rPr kumimoji="0" lang="en-US" sz="1900" b="1" i="0" u="none" strike="noStrike" kern="1200" cap="none" spc="0" normalizeH="0" baseline="0" noProof="0" dirty="0">
                <a:ln>
                  <a:noFill/>
                </a:ln>
                <a:solidFill>
                  <a:srgbClr val="FF0000"/>
                </a:solidFill>
                <a:effectLst/>
                <a:uLnTx/>
                <a:uFillTx/>
                <a:latin typeface="Calibri" panose="020F0502020204030204"/>
                <a:ea typeface="+mn-ea"/>
                <a:cs typeface="+mn-cs"/>
              </a:rPr>
              <a:t>variances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 predictive mean function </a:t>
            </a:r>
            <a:r>
              <a:rPr kumimoji="0" lang="el-GR" sz="1900" b="0" i="0" u="none" strike="noStrike" kern="1200" cap="none" spc="0" normalizeH="0" baseline="0" noProof="0" dirty="0">
                <a:ln>
                  <a:noFill/>
                </a:ln>
                <a:solidFill>
                  <a:prstClr val="black"/>
                </a:solidFill>
                <a:effectLst/>
                <a:uLnTx/>
                <a:uFillTx/>
                <a:latin typeface="Calibri" panose="020F0502020204030204"/>
                <a:ea typeface="+mn-ea"/>
                <a:cs typeface="+mn-cs"/>
              </a:rPr>
              <a:t>μ</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(x)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predictive variance function </a:t>
            </a:r>
            <a:r>
              <a:rPr kumimoji="0" lang="el-GR" sz="1900" b="0" i="0" u="none" strike="noStrike" kern="1200" cap="none" spc="0" normalizeH="0" baseline="0" noProof="0" dirty="0">
                <a:ln>
                  <a:noFill/>
                </a:ln>
                <a:solidFill>
                  <a:prstClr val="black"/>
                </a:solidFill>
                <a:effectLst/>
                <a:uLnTx/>
                <a:uFillTx/>
                <a:latin typeface="Calibri" panose="020F0502020204030204"/>
                <a:ea typeface="+mn-ea"/>
                <a:cs typeface="+mn-cs"/>
              </a:rPr>
              <a:t>σ</a:t>
            </a:r>
            <a:r>
              <a:rPr kumimoji="0" lang="en-US" sz="1900" b="1"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(x)</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C8B78A1F-5697-457B-93BC-185BC0FDFB94}"/>
              </a:ext>
            </a:extLst>
          </p:cNvPr>
          <p:cNvSpPr>
            <a:spLocks noGrp="1"/>
          </p:cNvSpPr>
          <p:nvPr>
            <p:ph type="title"/>
          </p:nvPr>
        </p:nvSpPr>
        <p:spPr>
          <a:xfrm>
            <a:off x="931507" y="15332"/>
            <a:ext cx="10515600" cy="493461"/>
          </a:xfrm>
        </p:spPr>
        <p:txBody>
          <a:bodyPr>
            <a:normAutofit fontScale="90000"/>
          </a:bodyPr>
          <a:lstStyle/>
          <a:p>
            <a:r>
              <a:rPr lang="en-US" dirty="0"/>
              <a:t>Bayesian Optimization Gaussian Process 2  Steps</a:t>
            </a:r>
          </a:p>
        </p:txBody>
      </p:sp>
    </p:spTree>
    <p:extLst>
      <p:ext uri="{BB962C8B-B14F-4D97-AF65-F5344CB8AC3E}">
        <p14:creationId xmlns:p14="http://schemas.microsoft.com/office/powerpoint/2010/main" val="11323166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B51421-E05D-4D99-B68B-2CD924C7783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510" r="14731"/>
          <a:stretch/>
        </p:blipFill>
        <p:spPr>
          <a:xfrm>
            <a:off x="5281329" y="1296955"/>
            <a:ext cx="6772228" cy="4439152"/>
          </a:xfrm>
        </p:spPr>
      </p:pic>
      <p:pic>
        <p:nvPicPr>
          <p:cNvPr id="7" name="Picture 6">
            <a:extLst>
              <a:ext uri="{FF2B5EF4-FFF2-40B4-BE49-F238E27FC236}">
                <a16:creationId xmlns:a16="http://schemas.microsoft.com/office/drawing/2014/main" id="{1554B997-83FB-4C8F-8527-C4759E0DFCA4}"/>
              </a:ext>
            </a:extLst>
          </p:cNvPr>
          <p:cNvPicPr>
            <a:picLocks noChangeAspect="1"/>
          </p:cNvPicPr>
          <p:nvPr/>
        </p:nvPicPr>
        <p:blipFill>
          <a:blip r:embed="rId3"/>
          <a:stretch>
            <a:fillRect/>
          </a:stretch>
        </p:blipFill>
        <p:spPr>
          <a:xfrm>
            <a:off x="9954945" y="1579826"/>
            <a:ext cx="1935059" cy="892048"/>
          </a:xfrm>
          <a:prstGeom prst="rect">
            <a:avLst/>
          </a:prstGeom>
        </p:spPr>
      </p:pic>
      <p:pic>
        <p:nvPicPr>
          <p:cNvPr id="8" name="Picture 7">
            <a:extLst>
              <a:ext uri="{FF2B5EF4-FFF2-40B4-BE49-F238E27FC236}">
                <a16:creationId xmlns:a16="http://schemas.microsoft.com/office/drawing/2014/main" id="{4A82FF62-0373-40E4-8ACD-233934C542B0}"/>
              </a:ext>
            </a:extLst>
          </p:cNvPr>
          <p:cNvPicPr>
            <a:picLocks noChangeAspect="1"/>
          </p:cNvPicPr>
          <p:nvPr/>
        </p:nvPicPr>
        <p:blipFill>
          <a:blip r:embed="rId4"/>
          <a:stretch>
            <a:fillRect/>
          </a:stretch>
        </p:blipFill>
        <p:spPr>
          <a:xfrm>
            <a:off x="10210404" y="4310447"/>
            <a:ext cx="1424140" cy="533209"/>
          </a:xfrm>
          <a:prstGeom prst="rect">
            <a:avLst/>
          </a:prstGeom>
        </p:spPr>
      </p:pic>
      <p:sp>
        <p:nvSpPr>
          <p:cNvPr id="9" name="TextBox 8">
            <a:extLst>
              <a:ext uri="{FF2B5EF4-FFF2-40B4-BE49-F238E27FC236}">
                <a16:creationId xmlns:a16="http://schemas.microsoft.com/office/drawing/2014/main" id="{2A1CD978-DFC7-4AF0-B017-BDF2E519EB3B}"/>
              </a:ext>
            </a:extLst>
          </p:cNvPr>
          <p:cNvSpPr txBox="1"/>
          <p:nvPr/>
        </p:nvSpPr>
        <p:spPr>
          <a:xfrm>
            <a:off x="192628" y="1202449"/>
            <a:ext cx="5971023"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Exploration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Seek places with high variance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Exploitation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Seek place with low mean</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Utility function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balances these for our proxy optimization to determine the next evaluation</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1A6A59E-29FE-4C8F-B9CC-974EDDD20FF2}"/>
              </a:ext>
            </a:extLst>
          </p:cNvPr>
          <p:cNvSpPr/>
          <p:nvPr/>
        </p:nvSpPr>
        <p:spPr>
          <a:xfrm>
            <a:off x="192628" y="4125781"/>
            <a:ext cx="50887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GP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Upper Confidence Bound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(Srinivas et al. 2010): </a:t>
            </a:r>
          </a:p>
        </p:txBody>
      </p:sp>
      <p:pic>
        <p:nvPicPr>
          <p:cNvPr id="11" name="Picture 10">
            <a:extLst>
              <a:ext uri="{FF2B5EF4-FFF2-40B4-BE49-F238E27FC236}">
                <a16:creationId xmlns:a16="http://schemas.microsoft.com/office/drawing/2014/main" id="{EF667EE5-CC62-4F31-848D-3B8AD99394DF}"/>
              </a:ext>
            </a:extLst>
          </p:cNvPr>
          <p:cNvPicPr>
            <a:picLocks noChangeAspect="1"/>
          </p:cNvPicPr>
          <p:nvPr/>
        </p:nvPicPr>
        <p:blipFill>
          <a:blip r:embed="rId5"/>
          <a:stretch>
            <a:fillRect/>
          </a:stretch>
        </p:blipFill>
        <p:spPr>
          <a:xfrm>
            <a:off x="430056" y="4799769"/>
            <a:ext cx="3740728" cy="696267"/>
          </a:xfrm>
          <a:prstGeom prst="rect">
            <a:avLst/>
          </a:prstGeom>
        </p:spPr>
      </p:pic>
      <p:sp>
        <p:nvSpPr>
          <p:cNvPr id="12" name="TextBox 11">
            <a:extLst>
              <a:ext uri="{FF2B5EF4-FFF2-40B4-BE49-F238E27FC236}">
                <a16:creationId xmlns:a16="http://schemas.microsoft.com/office/drawing/2014/main" id="{0EAFE355-97ED-474F-B4CF-86494D5D476B}"/>
              </a:ext>
            </a:extLst>
          </p:cNvPr>
          <p:cNvSpPr txBox="1"/>
          <p:nvPr/>
        </p:nvSpPr>
        <p:spPr>
          <a:xfrm>
            <a:off x="430056" y="6046237"/>
            <a:ext cx="54668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Other implementation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Utility Function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EI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Expected improvement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Mockus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1978)</a:t>
            </a:r>
          </a:p>
        </p:txBody>
      </p:sp>
      <p:sp>
        <p:nvSpPr>
          <p:cNvPr id="16" name="Title 1">
            <a:extLst>
              <a:ext uri="{FF2B5EF4-FFF2-40B4-BE49-F238E27FC236}">
                <a16:creationId xmlns:a16="http://schemas.microsoft.com/office/drawing/2014/main" id="{39660967-AD59-448C-BA89-04B4A3E2C588}"/>
              </a:ext>
            </a:extLst>
          </p:cNvPr>
          <p:cNvSpPr txBox="1">
            <a:spLocks/>
          </p:cNvSpPr>
          <p:nvPr/>
        </p:nvSpPr>
        <p:spPr>
          <a:xfrm>
            <a:off x="1015483" y="130938"/>
            <a:ext cx="10515600" cy="49346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Bayesian Optimization Gaussian Process 3  Steps</a:t>
            </a:r>
          </a:p>
        </p:txBody>
      </p:sp>
    </p:spTree>
    <p:extLst>
      <p:ext uri="{BB962C8B-B14F-4D97-AF65-F5344CB8AC3E}">
        <p14:creationId xmlns:p14="http://schemas.microsoft.com/office/powerpoint/2010/main" val="11806521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47BADA-FFA7-48CA-A06E-F1C7E71DC8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472" r="14906"/>
          <a:stretch/>
        </p:blipFill>
        <p:spPr>
          <a:xfrm>
            <a:off x="1365093" y="671935"/>
            <a:ext cx="9461814" cy="6084505"/>
          </a:xfrm>
        </p:spPr>
      </p:pic>
      <p:pic>
        <p:nvPicPr>
          <p:cNvPr id="6" name="Picture 5">
            <a:extLst>
              <a:ext uri="{FF2B5EF4-FFF2-40B4-BE49-F238E27FC236}">
                <a16:creationId xmlns:a16="http://schemas.microsoft.com/office/drawing/2014/main" id="{824D7420-91E9-49F3-BA69-82E5977F769B}"/>
              </a:ext>
            </a:extLst>
          </p:cNvPr>
          <p:cNvPicPr>
            <a:picLocks noChangeAspect="1"/>
          </p:cNvPicPr>
          <p:nvPr/>
        </p:nvPicPr>
        <p:blipFill>
          <a:blip r:embed="rId3"/>
          <a:stretch>
            <a:fillRect/>
          </a:stretch>
        </p:blipFill>
        <p:spPr>
          <a:xfrm>
            <a:off x="8729101" y="1001328"/>
            <a:ext cx="1935059" cy="892048"/>
          </a:xfrm>
          <a:prstGeom prst="rect">
            <a:avLst/>
          </a:prstGeom>
        </p:spPr>
      </p:pic>
      <p:pic>
        <p:nvPicPr>
          <p:cNvPr id="7" name="Picture 6">
            <a:extLst>
              <a:ext uri="{FF2B5EF4-FFF2-40B4-BE49-F238E27FC236}">
                <a16:creationId xmlns:a16="http://schemas.microsoft.com/office/drawing/2014/main" id="{7B674856-ACA8-4C7E-8280-2E2D7B6FC94F}"/>
              </a:ext>
            </a:extLst>
          </p:cNvPr>
          <p:cNvPicPr>
            <a:picLocks noChangeAspect="1"/>
          </p:cNvPicPr>
          <p:nvPr/>
        </p:nvPicPr>
        <p:blipFill>
          <a:blip r:embed="rId4"/>
          <a:stretch>
            <a:fillRect/>
          </a:stretch>
        </p:blipFill>
        <p:spPr>
          <a:xfrm>
            <a:off x="9240020" y="5094218"/>
            <a:ext cx="1424140" cy="533209"/>
          </a:xfrm>
          <a:prstGeom prst="rect">
            <a:avLst/>
          </a:prstGeom>
        </p:spPr>
      </p:pic>
      <p:sp>
        <p:nvSpPr>
          <p:cNvPr id="8" name="Title 1">
            <a:extLst>
              <a:ext uri="{FF2B5EF4-FFF2-40B4-BE49-F238E27FC236}">
                <a16:creationId xmlns:a16="http://schemas.microsoft.com/office/drawing/2014/main" id="{E0766B9D-24DB-42A2-B3C3-B6BD7ABD89D8}"/>
              </a:ext>
            </a:extLst>
          </p:cNvPr>
          <p:cNvSpPr>
            <a:spLocks noGrp="1"/>
          </p:cNvSpPr>
          <p:nvPr>
            <p:ph type="title"/>
          </p:nvPr>
        </p:nvSpPr>
        <p:spPr>
          <a:xfrm>
            <a:off x="931507" y="15332"/>
            <a:ext cx="10515600" cy="493461"/>
          </a:xfrm>
        </p:spPr>
        <p:txBody>
          <a:bodyPr>
            <a:normAutofit fontScale="90000"/>
          </a:bodyPr>
          <a:lstStyle/>
          <a:p>
            <a:r>
              <a:rPr lang="en-US" dirty="0"/>
              <a:t>Bayesian Optimization Gaussian Process 4 Steps</a:t>
            </a:r>
          </a:p>
        </p:txBody>
      </p:sp>
    </p:spTree>
    <p:extLst>
      <p:ext uri="{BB962C8B-B14F-4D97-AF65-F5344CB8AC3E}">
        <p14:creationId xmlns:p14="http://schemas.microsoft.com/office/powerpoint/2010/main" val="27576565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1A6725-C9FC-4C8A-A87D-B6FCFCF5FA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769" r="14957"/>
          <a:stretch/>
        </p:blipFill>
        <p:spPr>
          <a:xfrm>
            <a:off x="1446244" y="588079"/>
            <a:ext cx="9470571" cy="6073979"/>
          </a:xfrm>
        </p:spPr>
      </p:pic>
      <p:pic>
        <p:nvPicPr>
          <p:cNvPr id="6" name="Picture 5">
            <a:extLst>
              <a:ext uri="{FF2B5EF4-FFF2-40B4-BE49-F238E27FC236}">
                <a16:creationId xmlns:a16="http://schemas.microsoft.com/office/drawing/2014/main" id="{03EFD7BE-B081-4B29-BD81-336F92C19D47}"/>
              </a:ext>
            </a:extLst>
          </p:cNvPr>
          <p:cNvPicPr>
            <a:picLocks noChangeAspect="1"/>
          </p:cNvPicPr>
          <p:nvPr/>
        </p:nvPicPr>
        <p:blipFill>
          <a:blip r:embed="rId3"/>
          <a:stretch>
            <a:fillRect/>
          </a:stretch>
        </p:blipFill>
        <p:spPr>
          <a:xfrm>
            <a:off x="8810697" y="1001327"/>
            <a:ext cx="1935059" cy="892048"/>
          </a:xfrm>
          <a:prstGeom prst="rect">
            <a:avLst/>
          </a:prstGeom>
        </p:spPr>
      </p:pic>
      <p:pic>
        <p:nvPicPr>
          <p:cNvPr id="7" name="Picture 6">
            <a:extLst>
              <a:ext uri="{FF2B5EF4-FFF2-40B4-BE49-F238E27FC236}">
                <a16:creationId xmlns:a16="http://schemas.microsoft.com/office/drawing/2014/main" id="{EC54A713-8B31-43D3-91DE-4E3A6CC101B3}"/>
              </a:ext>
            </a:extLst>
          </p:cNvPr>
          <p:cNvPicPr>
            <a:picLocks noChangeAspect="1"/>
          </p:cNvPicPr>
          <p:nvPr/>
        </p:nvPicPr>
        <p:blipFill>
          <a:blip r:embed="rId4"/>
          <a:stretch>
            <a:fillRect/>
          </a:stretch>
        </p:blipFill>
        <p:spPr>
          <a:xfrm>
            <a:off x="9321616" y="4964625"/>
            <a:ext cx="1424140" cy="533209"/>
          </a:xfrm>
          <a:prstGeom prst="rect">
            <a:avLst/>
          </a:prstGeom>
        </p:spPr>
      </p:pic>
      <p:sp>
        <p:nvSpPr>
          <p:cNvPr id="8" name="Title 1">
            <a:extLst>
              <a:ext uri="{FF2B5EF4-FFF2-40B4-BE49-F238E27FC236}">
                <a16:creationId xmlns:a16="http://schemas.microsoft.com/office/drawing/2014/main" id="{929F974B-CB5E-4E08-A605-839764F5BDC4}"/>
              </a:ext>
            </a:extLst>
          </p:cNvPr>
          <p:cNvSpPr>
            <a:spLocks noGrp="1"/>
          </p:cNvSpPr>
          <p:nvPr>
            <p:ph type="title"/>
          </p:nvPr>
        </p:nvSpPr>
        <p:spPr>
          <a:xfrm>
            <a:off x="931507" y="15332"/>
            <a:ext cx="10515600" cy="493461"/>
          </a:xfrm>
        </p:spPr>
        <p:txBody>
          <a:bodyPr>
            <a:normAutofit fontScale="90000"/>
          </a:bodyPr>
          <a:lstStyle/>
          <a:p>
            <a:r>
              <a:rPr lang="en-US" dirty="0"/>
              <a:t>Bayesian Optimization Gaussian Process 5  Steps</a:t>
            </a:r>
          </a:p>
        </p:txBody>
      </p:sp>
    </p:spTree>
    <p:extLst>
      <p:ext uri="{BB962C8B-B14F-4D97-AF65-F5344CB8AC3E}">
        <p14:creationId xmlns:p14="http://schemas.microsoft.com/office/powerpoint/2010/main" val="13108771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77C9CB-20D7-4D92-BE69-414743AE93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942" r="14858"/>
          <a:stretch/>
        </p:blipFill>
        <p:spPr>
          <a:xfrm>
            <a:off x="1174103" y="783771"/>
            <a:ext cx="9593424" cy="5999236"/>
          </a:xfrm>
        </p:spPr>
      </p:pic>
      <p:pic>
        <p:nvPicPr>
          <p:cNvPr id="6" name="Picture 5">
            <a:extLst>
              <a:ext uri="{FF2B5EF4-FFF2-40B4-BE49-F238E27FC236}">
                <a16:creationId xmlns:a16="http://schemas.microsoft.com/office/drawing/2014/main" id="{406093C7-F578-4DDF-B8BE-721852B9B63C}"/>
              </a:ext>
            </a:extLst>
          </p:cNvPr>
          <p:cNvPicPr>
            <a:picLocks noChangeAspect="1"/>
          </p:cNvPicPr>
          <p:nvPr/>
        </p:nvPicPr>
        <p:blipFill>
          <a:blip r:embed="rId3"/>
          <a:stretch>
            <a:fillRect/>
          </a:stretch>
        </p:blipFill>
        <p:spPr>
          <a:xfrm>
            <a:off x="8729101" y="1001328"/>
            <a:ext cx="1935059" cy="892048"/>
          </a:xfrm>
          <a:prstGeom prst="rect">
            <a:avLst/>
          </a:prstGeom>
        </p:spPr>
      </p:pic>
      <p:pic>
        <p:nvPicPr>
          <p:cNvPr id="7" name="Picture 6">
            <a:extLst>
              <a:ext uri="{FF2B5EF4-FFF2-40B4-BE49-F238E27FC236}">
                <a16:creationId xmlns:a16="http://schemas.microsoft.com/office/drawing/2014/main" id="{50DBB155-C275-4341-BD1D-45A2807E9D33}"/>
              </a:ext>
            </a:extLst>
          </p:cNvPr>
          <p:cNvPicPr>
            <a:picLocks noChangeAspect="1"/>
          </p:cNvPicPr>
          <p:nvPr/>
        </p:nvPicPr>
        <p:blipFill>
          <a:blip r:embed="rId4"/>
          <a:stretch>
            <a:fillRect/>
          </a:stretch>
        </p:blipFill>
        <p:spPr>
          <a:xfrm>
            <a:off x="9240020" y="5094218"/>
            <a:ext cx="1424140" cy="533209"/>
          </a:xfrm>
          <a:prstGeom prst="rect">
            <a:avLst/>
          </a:prstGeom>
        </p:spPr>
      </p:pic>
      <p:sp>
        <p:nvSpPr>
          <p:cNvPr id="8" name="Title 1">
            <a:extLst>
              <a:ext uri="{FF2B5EF4-FFF2-40B4-BE49-F238E27FC236}">
                <a16:creationId xmlns:a16="http://schemas.microsoft.com/office/drawing/2014/main" id="{756B39D2-8696-4AE1-9F56-F961C17ECAB0}"/>
              </a:ext>
            </a:extLst>
          </p:cNvPr>
          <p:cNvSpPr>
            <a:spLocks noGrp="1"/>
          </p:cNvSpPr>
          <p:nvPr>
            <p:ph type="title"/>
          </p:nvPr>
        </p:nvSpPr>
        <p:spPr>
          <a:xfrm>
            <a:off x="931507" y="15332"/>
            <a:ext cx="10515600" cy="493461"/>
          </a:xfrm>
        </p:spPr>
        <p:txBody>
          <a:bodyPr>
            <a:normAutofit fontScale="90000"/>
          </a:bodyPr>
          <a:lstStyle/>
          <a:p>
            <a:r>
              <a:rPr lang="en-US" dirty="0"/>
              <a:t>Bayesian Optimization Gaussian Process 6  Steps</a:t>
            </a:r>
          </a:p>
        </p:txBody>
      </p:sp>
    </p:spTree>
    <p:extLst>
      <p:ext uri="{BB962C8B-B14F-4D97-AF65-F5344CB8AC3E}">
        <p14:creationId xmlns:p14="http://schemas.microsoft.com/office/powerpoint/2010/main" val="6696760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73B79A-CAAA-4E3E-A1DC-31849479AD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266" r="14815"/>
          <a:stretch/>
        </p:blipFill>
        <p:spPr>
          <a:xfrm>
            <a:off x="1341275" y="757157"/>
            <a:ext cx="9509449" cy="5988876"/>
          </a:xfrm>
        </p:spPr>
      </p:pic>
      <p:pic>
        <p:nvPicPr>
          <p:cNvPr id="6" name="Picture 5">
            <a:extLst>
              <a:ext uri="{FF2B5EF4-FFF2-40B4-BE49-F238E27FC236}">
                <a16:creationId xmlns:a16="http://schemas.microsoft.com/office/drawing/2014/main" id="{7E59B525-9BDA-483A-A343-C8E4772EEF7E}"/>
              </a:ext>
            </a:extLst>
          </p:cNvPr>
          <p:cNvPicPr>
            <a:picLocks noChangeAspect="1"/>
          </p:cNvPicPr>
          <p:nvPr/>
        </p:nvPicPr>
        <p:blipFill>
          <a:blip r:embed="rId3"/>
          <a:stretch>
            <a:fillRect/>
          </a:stretch>
        </p:blipFill>
        <p:spPr>
          <a:xfrm>
            <a:off x="8729101" y="1001328"/>
            <a:ext cx="1935059" cy="892048"/>
          </a:xfrm>
          <a:prstGeom prst="rect">
            <a:avLst/>
          </a:prstGeom>
        </p:spPr>
      </p:pic>
      <p:pic>
        <p:nvPicPr>
          <p:cNvPr id="7" name="Picture 6">
            <a:extLst>
              <a:ext uri="{FF2B5EF4-FFF2-40B4-BE49-F238E27FC236}">
                <a16:creationId xmlns:a16="http://schemas.microsoft.com/office/drawing/2014/main" id="{9875E3ED-4D9D-4D4C-9500-D1B5EB7B22BB}"/>
              </a:ext>
            </a:extLst>
          </p:cNvPr>
          <p:cNvPicPr>
            <a:picLocks noChangeAspect="1"/>
          </p:cNvPicPr>
          <p:nvPr/>
        </p:nvPicPr>
        <p:blipFill>
          <a:blip r:embed="rId4"/>
          <a:stretch>
            <a:fillRect/>
          </a:stretch>
        </p:blipFill>
        <p:spPr>
          <a:xfrm>
            <a:off x="9240020" y="5094218"/>
            <a:ext cx="1424140" cy="533209"/>
          </a:xfrm>
          <a:prstGeom prst="rect">
            <a:avLst/>
          </a:prstGeom>
        </p:spPr>
      </p:pic>
      <p:sp>
        <p:nvSpPr>
          <p:cNvPr id="8" name="Title 1">
            <a:extLst>
              <a:ext uri="{FF2B5EF4-FFF2-40B4-BE49-F238E27FC236}">
                <a16:creationId xmlns:a16="http://schemas.microsoft.com/office/drawing/2014/main" id="{2E696312-2889-4EE1-8158-7C5DD053E4E0}"/>
              </a:ext>
            </a:extLst>
          </p:cNvPr>
          <p:cNvSpPr>
            <a:spLocks noGrp="1"/>
          </p:cNvSpPr>
          <p:nvPr>
            <p:ph type="title"/>
          </p:nvPr>
        </p:nvSpPr>
        <p:spPr>
          <a:xfrm>
            <a:off x="931507" y="15332"/>
            <a:ext cx="10515600" cy="493461"/>
          </a:xfrm>
        </p:spPr>
        <p:txBody>
          <a:bodyPr>
            <a:normAutofit fontScale="90000"/>
          </a:bodyPr>
          <a:lstStyle/>
          <a:p>
            <a:r>
              <a:rPr lang="en-US" dirty="0"/>
              <a:t>Bayesian Optimization Gaussian Process 7  Steps</a:t>
            </a:r>
          </a:p>
        </p:txBody>
      </p:sp>
    </p:spTree>
    <p:extLst>
      <p:ext uri="{BB962C8B-B14F-4D97-AF65-F5344CB8AC3E}">
        <p14:creationId xmlns:p14="http://schemas.microsoft.com/office/powerpoint/2010/main" val="22104767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142BEA-1255-4EC0-9A2A-FDF9CC2325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42" r="14916"/>
          <a:stretch/>
        </p:blipFill>
        <p:spPr>
          <a:xfrm>
            <a:off x="1161896" y="765110"/>
            <a:ext cx="9493664" cy="5971591"/>
          </a:xfrm>
        </p:spPr>
      </p:pic>
      <p:pic>
        <p:nvPicPr>
          <p:cNvPr id="6" name="Picture 5">
            <a:extLst>
              <a:ext uri="{FF2B5EF4-FFF2-40B4-BE49-F238E27FC236}">
                <a16:creationId xmlns:a16="http://schemas.microsoft.com/office/drawing/2014/main" id="{AECC452B-FC26-4F0A-BB2A-8B04674F52AB}"/>
              </a:ext>
            </a:extLst>
          </p:cNvPr>
          <p:cNvPicPr>
            <a:picLocks noChangeAspect="1"/>
          </p:cNvPicPr>
          <p:nvPr/>
        </p:nvPicPr>
        <p:blipFill>
          <a:blip r:embed="rId3"/>
          <a:stretch>
            <a:fillRect/>
          </a:stretch>
        </p:blipFill>
        <p:spPr>
          <a:xfrm>
            <a:off x="8729101" y="1001328"/>
            <a:ext cx="1935059" cy="892048"/>
          </a:xfrm>
          <a:prstGeom prst="rect">
            <a:avLst/>
          </a:prstGeom>
        </p:spPr>
      </p:pic>
      <p:pic>
        <p:nvPicPr>
          <p:cNvPr id="7" name="Picture 6">
            <a:extLst>
              <a:ext uri="{FF2B5EF4-FFF2-40B4-BE49-F238E27FC236}">
                <a16:creationId xmlns:a16="http://schemas.microsoft.com/office/drawing/2014/main" id="{8386295B-4011-434E-BCE8-E80D69EE09EE}"/>
              </a:ext>
            </a:extLst>
          </p:cNvPr>
          <p:cNvPicPr>
            <a:picLocks noChangeAspect="1"/>
          </p:cNvPicPr>
          <p:nvPr/>
        </p:nvPicPr>
        <p:blipFill>
          <a:blip r:embed="rId4"/>
          <a:stretch>
            <a:fillRect/>
          </a:stretch>
        </p:blipFill>
        <p:spPr>
          <a:xfrm>
            <a:off x="9240020" y="5094218"/>
            <a:ext cx="1424140" cy="533209"/>
          </a:xfrm>
          <a:prstGeom prst="rect">
            <a:avLst/>
          </a:prstGeom>
        </p:spPr>
      </p:pic>
      <p:sp>
        <p:nvSpPr>
          <p:cNvPr id="8" name="Title 1">
            <a:extLst>
              <a:ext uri="{FF2B5EF4-FFF2-40B4-BE49-F238E27FC236}">
                <a16:creationId xmlns:a16="http://schemas.microsoft.com/office/drawing/2014/main" id="{84DB52E2-FC7E-44DA-A700-77E607B7DF7E}"/>
              </a:ext>
            </a:extLst>
          </p:cNvPr>
          <p:cNvSpPr>
            <a:spLocks noGrp="1"/>
          </p:cNvSpPr>
          <p:nvPr>
            <p:ph type="title"/>
          </p:nvPr>
        </p:nvSpPr>
        <p:spPr>
          <a:xfrm>
            <a:off x="931507" y="15332"/>
            <a:ext cx="10515600" cy="493461"/>
          </a:xfrm>
        </p:spPr>
        <p:txBody>
          <a:bodyPr>
            <a:normAutofit fontScale="90000"/>
          </a:bodyPr>
          <a:lstStyle/>
          <a:p>
            <a:r>
              <a:rPr lang="en-US" dirty="0"/>
              <a:t>Bayesian Optimization Gaussian Process 8  Steps</a:t>
            </a:r>
          </a:p>
        </p:txBody>
      </p:sp>
    </p:spTree>
    <p:extLst>
      <p:ext uri="{BB962C8B-B14F-4D97-AF65-F5344CB8AC3E}">
        <p14:creationId xmlns:p14="http://schemas.microsoft.com/office/powerpoint/2010/main" val="1176993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C16FB9-531A-43FD-8AAA-CFF0462893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620" r="14616"/>
          <a:stretch/>
        </p:blipFill>
        <p:spPr>
          <a:xfrm>
            <a:off x="1099126" y="1017037"/>
            <a:ext cx="9266454" cy="5722590"/>
          </a:xfrm>
        </p:spPr>
      </p:pic>
      <p:pic>
        <p:nvPicPr>
          <p:cNvPr id="6" name="Picture 5">
            <a:extLst>
              <a:ext uri="{FF2B5EF4-FFF2-40B4-BE49-F238E27FC236}">
                <a16:creationId xmlns:a16="http://schemas.microsoft.com/office/drawing/2014/main" id="{994F5D1C-BD4F-4244-B8DB-F275E8835134}"/>
              </a:ext>
            </a:extLst>
          </p:cNvPr>
          <p:cNvPicPr>
            <a:picLocks noChangeAspect="1"/>
          </p:cNvPicPr>
          <p:nvPr/>
        </p:nvPicPr>
        <p:blipFill>
          <a:blip r:embed="rId3"/>
          <a:stretch>
            <a:fillRect/>
          </a:stretch>
        </p:blipFill>
        <p:spPr>
          <a:xfrm>
            <a:off x="8346546" y="1103965"/>
            <a:ext cx="1935059" cy="892048"/>
          </a:xfrm>
          <a:prstGeom prst="rect">
            <a:avLst/>
          </a:prstGeom>
        </p:spPr>
      </p:pic>
      <p:pic>
        <p:nvPicPr>
          <p:cNvPr id="7" name="Picture 6">
            <a:extLst>
              <a:ext uri="{FF2B5EF4-FFF2-40B4-BE49-F238E27FC236}">
                <a16:creationId xmlns:a16="http://schemas.microsoft.com/office/drawing/2014/main" id="{E48EF84B-B989-4A5C-847B-6929B6450E45}"/>
              </a:ext>
            </a:extLst>
          </p:cNvPr>
          <p:cNvPicPr>
            <a:picLocks noChangeAspect="1"/>
          </p:cNvPicPr>
          <p:nvPr/>
        </p:nvPicPr>
        <p:blipFill>
          <a:blip r:embed="rId4"/>
          <a:stretch>
            <a:fillRect/>
          </a:stretch>
        </p:blipFill>
        <p:spPr>
          <a:xfrm>
            <a:off x="8857465" y="5196855"/>
            <a:ext cx="1424140" cy="533209"/>
          </a:xfrm>
          <a:prstGeom prst="rect">
            <a:avLst/>
          </a:prstGeom>
        </p:spPr>
      </p:pic>
      <p:sp>
        <p:nvSpPr>
          <p:cNvPr id="8" name="Title 1">
            <a:extLst>
              <a:ext uri="{FF2B5EF4-FFF2-40B4-BE49-F238E27FC236}">
                <a16:creationId xmlns:a16="http://schemas.microsoft.com/office/drawing/2014/main" id="{009FA40C-5592-46D1-B209-45CC61105DBB}"/>
              </a:ext>
            </a:extLst>
          </p:cNvPr>
          <p:cNvSpPr>
            <a:spLocks noGrp="1"/>
          </p:cNvSpPr>
          <p:nvPr>
            <p:ph type="title"/>
          </p:nvPr>
        </p:nvSpPr>
        <p:spPr>
          <a:xfrm>
            <a:off x="931507" y="15332"/>
            <a:ext cx="10515600" cy="493461"/>
          </a:xfrm>
        </p:spPr>
        <p:txBody>
          <a:bodyPr>
            <a:normAutofit fontScale="90000"/>
          </a:bodyPr>
          <a:lstStyle/>
          <a:p>
            <a:r>
              <a:rPr lang="en-US" dirty="0"/>
              <a:t>Bayesian Optimization Gaussian Process 9  Steps</a:t>
            </a:r>
          </a:p>
        </p:txBody>
      </p:sp>
    </p:spTree>
    <p:extLst>
      <p:ext uri="{BB962C8B-B14F-4D97-AF65-F5344CB8AC3E}">
        <p14:creationId xmlns:p14="http://schemas.microsoft.com/office/powerpoint/2010/main" val="30335967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F20982-B1F1-447D-B324-7793A14CAA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3875" y="1605380"/>
            <a:ext cx="4897050" cy="4351338"/>
          </a:xfrm>
        </p:spPr>
      </p:pic>
      <p:pic>
        <p:nvPicPr>
          <p:cNvPr id="9" name="Picture 8">
            <a:extLst>
              <a:ext uri="{FF2B5EF4-FFF2-40B4-BE49-F238E27FC236}">
                <a16:creationId xmlns:a16="http://schemas.microsoft.com/office/drawing/2014/main" id="{9E08A6C2-020D-4908-90B0-638A342E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 y="1784854"/>
            <a:ext cx="4693347" cy="4171864"/>
          </a:xfrm>
          <a:prstGeom prst="rect">
            <a:avLst/>
          </a:prstGeom>
        </p:spPr>
      </p:pic>
      <p:pic>
        <p:nvPicPr>
          <p:cNvPr id="7" name="Picture 6">
            <a:extLst>
              <a:ext uri="{FF2B5EF4-FFF2-40B4-BE49-F238E27FC236}">
                <a16:creationId xmlns:a16="http://schemas.microsoft.com/office/drawing/2014/main" id="{42BC9162-EBBB-4186-B3E3-7E56C765C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778" y="1784854"/>
            <a:ext cx="4354870" cy="3935123"/>
          </a:xfrm>
          <a:prstGeom prst="rect">
            <a:avLst/>
          </a:prstGeom>
        </p:spPr>
      </p:pic>
      <p:sp>
        <p:nvSpPr>
          <p:cNvPr id="10" name="TextBox 9">
            <a:extLst>
              <a:ext uri="{FF2B5EF4-FFF2-40B4-BE49-F238E27FC236}">
                <a16:creationId xmlns:a16="http://schemas.microsoft.com/office/drawing/2014/main" id="{9822E953-52DC-44A0-B4C7-E30478B3926D}"/>
              </a:ext>
            </a:extLst>
          </p:cNvPr>
          <p:cNvSpPr txBox="1"/>
          <p:nvPr/>
        </p:nvSpPr>
        <p:spPr>
          <a:xfrm>
            <a:off x="1064129" y="129418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11" name="TextBox 10">
            <a:extLst>
              <a:ext uri="{FF2B5EF4-FFF2-40B4-BE49-F238E27FC236}">
                <a16:creationId xmlns:a16="http://schemas.microsoft.com/office/drawing/2014/main" id="{2DB8C734-C0CE-4BCD-A429-7A8F0D4C0784}"/>
              </a:ext>
            </a:extLst>
          </p:cNvPr>
          <p:cNvSpPr txBox="1"/>
          <p:nvPr/>
        </p:nvSpPr>
        <p:spPr>
          <a:xfrm>
            <a:off x="4637361" y="120741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12" name="TextBox 11">
            <a:extLst>
              <a:ext uri="{FF2B5EF4-FFF2-40B4-BE49-F238E27FC236}">
                <a16:creationId xmlns:a16="http://schemas.microsoft.com/office/drawing/2014/main" id="{B3913F8E-EED7-4D98-BAA1-F0C51CF65B84}"/>
              </a:ext>
            </a:extLst>
          </p:cNvPr>
          <p:cNvSpPr txBox="1"/>
          <p:nvPr/>
        </p:nvSpPr>
        <p:spPr>
          <a:xfrm>
            <a:off x="8666153" y="120741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Bayesian Optimization</a:t>
            </a:r>
          </a:p>
        </p:txBody>
      </p:sp>
      <p:sp>
        <p:nvSpPr>
          <p:cNvPr id="2" name="TextBox 1">
            <a:extLst>
              <a:ext uri="{FF2B5EF4-FFF2-40B4-BE49-F238E27FC236}">
                <a16:creationId xmlns:a16="http://schemas.microsoft.com/office/drawing/2014/main" id="{4D7AB36F-B9C0-4AC6-8B89-E5D8B8C73708}"/>
              </a:ext>
            </a:extLst>
          </p:cNvPr>
          <p:cNvSpPr txBox="1"/>
          <p:nvPr/>
        </p:nvSpPr>
        <p:spPr>
          <a:xfrm>
            <a:off x="5049223" y="6279501"/>
            <a:ext cx="2612573" cy="3825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Link access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9388AA24-131C-4804-B566-60228178936D}"/>
              </a:ext>
            </a:extLst>
          </p:cNvPr>
          <p:cNvSpPr>
            <a:spLocks noGrp="1"/>
          </p:cNvSpPr>
          <p:nvPr>
            <p:ph type="title"/>
          </p:nvPr>
        </p:nvSpPr>
        <p:spPr>
          <a:xfrm>
            <a:off x="0" y="24818"/>
            <a:ext cx="12120465" cy="731789"/>
          </a:xfrm>
        </p:spPr>
        <p:txBody>
          <a:bodyPr>
            <a:noAutofit/>
          </a:bodyPr>
          <a:lstStyle/>
          <a:p>
            <a:pPr algn="ctr"/>
            <a:r>
              <a:rPr lang="en-US" sz="3400" b="1" dirty="0"/>
              <a:t>Comparison Bayesian Optimization vs Grid and Random Search</a:t>
            </a:r>
          </a:p>
        </p:txBody>
      </p:sp>
    </p:spTree>
    <p:extLst>
      <p:ext uri="{BB962C8B-B14F-4D97-AF65-F5344CB8AC3E}">
        <p14:creationId xmlns:p14="http://schemas.microsoft.com/office/powerpoint/2010/main" val="3932935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AEB6E-9219-4BD7-8124-9C8D59CA8246}"/>
              </a:ext>
            </a:extLst>
          </p:cNvPr>
          <p:cNvSpPr txBox="1">
            <a:spLocks/>
          </p:cNvSpPr>
          <p:nvPr/>
        </p:nvSpPr>
        <p:spPr>
          <a:xfrm>
            <a:off x="704558" y="0"/>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5" name="Rectangle: Rounded Corners 4">
            <a:extLst>
              <a:ext uri="{FF2B5EF4-FFF2-40B4-BE49-F238E27FC236}">
                <a16:creationId xmlns:a16="http://schemas.microsoft.com/office/drawing/2014/main" id="{30740C55-EDEA-4D3E-84ED-0E8B55AE19E8}"/>
              </a:ext>
            </a:extLst>
          </p:cNvPr>
          <p:cNvSpPr/>
          <p:nvPr/>
        </p:nvSpPr>
        <p:spPr>
          <a:xfrm>
            <a:off x="475861" y="1707502"/>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6" name="Rectangle: Rounded Corners 5">
            <a:extLst>
              <a:ext uri="{FF2B5EF4-FFF2-40B4-BE49-F238E27FC236}">
                <a16:creationId xmlns:a16="http://schemas.microsoft.com/office/drawing/2014/main" id="{FC43D98D-F778-49E6-8B9C-7DAFB819FEF4}"/>
              </a:ext>
            </a:extLst>
          </p:cNvPr>
          <p:cNvSpPr/>
          <p:nvPr/>
        </p:nvSpPr>
        <p:spPr>
          <a:xfrm>
            <a:off x="499186" y="2612571"/>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L1</a:t>
            </a:r>
          </a:p>
        </p:txBody>
      </p:sp>
      <p:sp>
        <p:nvSpPr>
          <p:cNvPr id="7" name="Rectangle: Rounded Corners 6">
            <a:extLst>
              <a:ext uri="{FF2B5EF4-FFF2-40B4-BE49-F238E27FC236}">
                <a16:creationId xmlns:a16="http://schemas.microsoft.com/office/drawing/2014/main" id="{F63C566E-67CC-4724-98C4-62E4EFAA743A}"/>
              </a:ext>
            </a:extLst>
          </p:cNvPr>
          <p:cNvSpPr/>
          <p:nvPr/>
        </p:nvSpPr>
        <p:spPr>
          <a:xfrm>
            <a:off x="499186" y="3491595"/>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L2</a:t>
            </a:r>
          </a:p>
        </p:txBody>
      </p:sp>
      <p:sp>
        <p:nvSpPr>
          <p:cNvPr id="8" name="Rectangle: Rounded Corners 7">
            <a:extLst>
              <a:ext uri="{FF2B5EF4-FFF2-40B4-BE49-F238E27FC236}">
                <a16:creationId xmlns:a16="http://schemas.microsoft.com/office/drawing/2014/main" id="{329FFFDD-8F1F-4A7B-95A9-C98E5E3417F8}"/>
              </a:ext>
            </a:extLst>
          </p:cNvPr>
          <p:cNvSpPr/>
          <p:nvPr/>
        </p:nvSpPr>
        <p:spPr>
          <a:xfrm>
            <a:off x="550505" y="5131838"/>
            <a:ext cx="1446245" cy="429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L_N</a:t>
            </a:r>
          </a:p>
        </p:txBody>
      </p:sp>
      <p:sp>
        <p:nvSpPr>
          <p:cNvPr id="9" name="Rectangle: Rounded Corners 8">
            <a:extLst>
              <a:ext uri="{FF2B5EF4-FFF2-40B4-BE49-F238E27FC236}">
                <a16:creationId xmlns:a16="http://schemas.microsoft.com/office/drawing/2014/main" id="{A26720B0-319B-4D9D-B120-AAE1C6CA26AC}"/>
              </a:ext>
            </a:extLst>
          </p:cNvPr>
          <p:cNvSpPr/>
          <p:nvPr/>
        </p:nvSpPr>
        <p:spPr>
          <a:xfrm>
            <a:off x="550505" y="6042833"/>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11" name="Straight Arrow Connector 10">
            <a:extLst>
              <a:ext uri="{FF2B5EF4-FFF2-40B4-BE49-F238E27FC236}">
                <a16:creationId xmlns:a16="http://schemas.microsoft.com/office/drawing/2014/main" id="{14D8542D-55E3-4B08-B7E6-23158CB26D81}"/>
              </a:ext>
            </a:extLst>
          </p:cNvPr>
          <p:cNvCxnSpPr>
            <a:cxnSpLocks/>
            <a:stCxn id="5" idx="2"/>
          </p:cNvCxnSpPr>
          <p:nvPr/>
        </p:nvCxnSpPr>
        <p:spPr>
          <a:xfrm flipH="1">
            <a:off x="1198982" y="2136710"/>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14D9A9-CF30-49D6-9026-D69137AE34E6}"/>
              </a:ext>
            </a:extLst>
          </p:cNvPr>
          <p:cNvCxnSpPr>
            <a:cxnSpLocks/>
            <a:endCxn id="7" idx="0"/>
          </p:cNvCxnSpPr>
          <p:nvPr/>
        </p:nvCxnSpPr>
        <p:spPr>
          <a:xfrm>
            <a:off x="1222309" y="3144415"/>
            <a:ext cx="0" cy="34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34A0C0-253E-471D-9A9D-10DBCC9B629B}"/>
              </a:ext>
            </a:extLst>
          </p:cNvPr>
          <p:cNvSpPr txBox="1"/>
          <p:nvPr/>
        </p:nvSpPr>
        <p:spPr>
          <a:xfrm rot="16200000">
            <a:off x="835816" y="4279788"/>
            <a:ext cx="642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0" name="Straight Arrow Connector 19">
            <a:extLst>
              <a:ext uri="{FF2B5EF4-FFF2-40B4-BE49-F238E27FC236}">
                <a16:creationId xmlns:a16="http://schemas.microsoft.com/office/drawing/2014/main" id="{608B91B3-598A-4F04-B676-283B034C5274}"/>
              </a:ext>
            </a:extLst>
          </p:cNvPr>
          <p:cNvCxnSpPr/>
          <p:nvPr/>
        </p:nvCxnSpPr>
        <p:spPr>
          <a:xfrm flipH="1">
            <a:off x="1217640" y="3931104"/>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913398-209E-4249-924D-7A8FFBD96377}"/>
              </a:ext>
            </a:extLst>
          </p:cNvPr>
          <p:cNvCxnSpPr/>
          <p:nvPr/>
        </p:nvCxnSpPr>
        <p:spPr>
          <a:xfrm flipH="1">
            <a:off x="1217640" y="4780189"/>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8C7D4C-BE28-4B84-8E12-52EA25DBD516}"/>
              </a:ext>
            </a:extLst>
          </p:cNvPr>
          <p:cNvCxnSpPr/>
          <p:nvPr/>
        </p:nvCxnSpPr>
        <p:spPr>
          <a:xfrm flipH="1">
            <a:off x="1198980" y="563082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20A1C0-CB16-4782-8D5E-CB1A3225AC1C}"/>
              </a:ext>
            </a:extLst>
          </p:cNvPr>
          <p:cNvSpPr txBox="1"/>
          <p:nvPr/>
        </p:nvSpPr>
        <p:spPr>
          <a:xfrm>
            <a:off x="3123163" y="3087953"/>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Convolution layer</a:t>
            </a:r>
          </a:p>
        </p:txBody>
      </p:sp>
      <p:cxnSp>
        <p:nvCxnSpPr>
          <p:cNvPr id="15" name="Straight Arrow Connector 14">
            <a:extLst>
              <a:ext uri="{FF2B5EF4-FFF2-40B4-BE49-F238E27FC236}">
                <a16:creationId xmlns:a16="http://schemas.microsoft.com/office/drawing/2014/main" id="{5E9A1982-98F6-4CEB-8F75-66EDBBF79383}"/>
              </a:ext>
            </a:extLst>
          </p:cNvPr>
          <p:cNvCxnSpPr>
            <a:cxnSpLocks/>
          </p:cNvCxnSpPr>
          <p:nvPr/>
        </p:nvCxnSpPr>
        <p:spPr>
          <a:xfrm>
            <a:off x="1900545" y="2791637"/>
            <a:ext cx="1141914" cy="42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086569-2671-4A4C-8F2D-8EFE02F59631}"/>
              </a:ext>
            </a:extLst>
          </p:cNvPr>
          <p:cNvSpPr txBox="1"/>
          <p:nvPr/>
        </p:nvSpPr>
        <p:spPr>
          <a:xfrm>
            <a:off x="123363" y="894864"/>
            <a:ext cx="66594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1. Sequential Layers-Wise Neural Network Architecture</a:t>
            </a:r>
          </a:p>
        </p:txBody>
      </p:sp>
      <p:sp>
        <p:nvSpPr>
          <p:cNvPr id="24" name="Rectangle: Rounded Corners 23">
            <a:extLst>
              <a:ext uri="{FF2B5EF4-FFF2-40B4-BE49-F238E27FC236}">
                <a16:creationId xmlns:a16="http://schemas.microsoft.com/office/drawing/2014/main" id="{D2AF9605-D380-476D-9CA2-B2CE7B4CEF19}"/>
              </a:ext>
            </a:extLst>
          </p:cNvPr>
          <p:cNvSpPr/>
          <p:nvPr/>
        </p:nvSpPr>
        <p:spPr>
          <a:xfrm>
            <a:off x="6978708" y="1803730"/>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Input </a:t>
            </a:r>
          </a:p>
        </p:txBody>
      </p:sp>
      <p:sp>
        <p:nvSpPr>
          <p:cNvPr id="25" name="Rectangle: Rounded Corners 24">
            <a:extLst>
              <a:ext uri="{FF2B5EF4-FFF2-40B4-BE49-F238E27FC236}">
                <a16:creationId xmlns:a16="http://schemas.microsoft.com/office/drawing/2014/main" id="{006479C3-6E36-4441-BA3F-5CB5320FCA32}"/>
              </a:ext>
            </a:extLst>
          </p:cNvPr>
          <p:cNvSpPr/>
          <p:nvPr/>
        </p:nvSpPr>
        <p:spPr>
          <a:xfrm>
            <a:off x="8786564" y="1769417"/>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Filter</a:t>
            </a:r>
          </a:p>
        </p:txBody>
      </p:sp>
      <p:sp>
        <p:nvSpPr>
          <p:cNvPr id="26" name="Rectangle: Rounded Corners 25">
            <a:extLst>
              <a:ext uri="{FF2B5EF4-FFF2-40B4-BE49-F238E27FC236}">
                <a16:creationId xmlns:a16="http://schemas.microsoft.com/office/drawing/2014/main" id="{7ED8CF4F-0BEA-43D3-A9BF-2B594909739F}"/>
              </a:ext>
            </a:extLst>
          </p:cNvPr>
          <p:cNvSpPr/>
          <p:nvPr/>
        </p:nvSpPr>
        <p:spPr>
          <a:xfrm>
            <a:off x="10594420" y="1769417"/>
            <a:ext cx="1446245" cy="42920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Kernel size</a:t>
            </a:r>
          </a:p>
        </p:txBody>
      </p:sp>
      <p:sp>
        <p:nvSpPr>
          <p:cNvPr id="27" name="Rectangle: Rounded Corners 26">
            <a:extLst>
              <a:ext uri="{FF2B5EF4-FFF2-40B4-BE49-F238E27FC236}">
                <a16:creationId xmlns:a16="http://schemas.microsoft.com/office/drawing/2014/main" id="{1933F3EA-34CD-4B32-B5FC-729C0938C9FA}"/>
              </a:ext>
            </a:extLst>
          </p:cNvPr>
          <p:cNvSpPr/>
          <p:nvPr/>
        </p:nvSpPr>
        <p:spPr>
          <a:xfrm>
            <a:off x="8786564" y="2850231"/>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Convolution</a:t>
            </a:r>
          </a:p>
        </p:txBody>
      </p:sp>
      <p:cxnSp>
        <p:nvCxnSpPr>
          <p:cNvPr id="28" name="Connector: Curved 27">
            <a:extLst>
              <a:ext uri="{FF2B5EF4-FFF2-40B4-BE49-F238E27FC236}">
                <a16:creationId xmlns:a16="http://schemas.microsoft.com/office/drawing/2014/main" id="{71365EB6-3F10-45B7-A4EF-9D8D278D8EA6}"/>
              </a:ext>
            </a:extLst>
          </p:cNvPr>
          <p:cNvCxnSpPr>
            <a:stCxn id="24" idx="2"/>
            <a:endCxn id="27" idx="0"/>
          </p:cNvCxnSpPr>
          <p:nvPr/>
        </p:nvCxnSpPr>
        <p:spPr>
          <a:xfrm rot="16200000" flipH="1">
            <a:off x="8297113" y="1637656"/>
            <a:ext cx="617293" cy="1807856"/>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F5F0B33F-BFEB-4D61-B5E2-F9C20789F981}"/>
              </a:ext>
            </a:extLst>
          </p:cNvPr>
          <p:cNvCxnSpPr>
            <a:cxnSpLocks/>
            <a:stCxn id="26" idx="2"/>
            <a:endCxn id="27" idx="0"/>
          </p:cNvCxnSpPr>
          <p:nvPr/>
        </p:nvCxnSpPr>
        <p:spPr>
          <a:xfrm rot="5400000">
            <a:off x="10087812" y="1620500"/>
            <a:ext cx="651606" cy="1807856"/>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D9DB42F2-B527-43FA-816D-2A191C47FFDE}"/>
              </a:ext>
            </a:extLst>
          </p:cNvPr>
          <p:cNvCxnSpPr>
            <a:cxnSpLocks/>
            <a:stCxn id="25" idx="2"/>
            <a:endCxn id="27" idx="0"/>
          </p:cNvCxnSpPr>
          <p:nvPr/>
        </p:nvCxnSpPr>
        <p:spPr>
          <a:xfrm rot="5400000">
            <a:off x="9183884" y="2524428"/>
            <a:ext cx="651606" cy="12700"/>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271CE243-F98D-47F0-A871-CAF72581BFFE}"/>
              </a:ext>
            </a:extLst>
          </p:cNvPr>
          <p:cNvSpPr/>
          <p:nvPr/>
        </p:nvSpPr>
        <p:spPr>
          <a:xfrm>
            <a:off x="8105537" y="3636948"/>
            <a:ext cx="1446245" cy="429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Bias Add</a:t>
            </a:r>
          </a:p>
        </p:txBody>
      </p:sp>
      <p:sp>
        <p:nvSpPr>
          <p:cNvPr id="32" name="Rectangle: Rounded Corners 31">
            <a:extLst>
              <a:ext uri="{FF2B5EF4-FFF2-40B4-BE49-F238E27FC236}">
                <a16:creationId xmlns:a16="http://schemas.microsoft.com/office/drawing/2014/main" id="{95F6914C-4852-4A0C-B8CC-46CEADD76CD3}"/>
              </a:ext>
            </a:extLst>
          </p:cNvPr>
          <p:cNvSpPr/>
          <p:nvPr/>
        </p:nvSpPr>
        <p:spPr>
          <a:xfrm>
            <a:off x="8828660" y="4573356"/>
            <a:ext cx="2022838" cy="55848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a:t>
            </a:r>
            <a:r>
              <a:rPr kumimoji="0" lang="en-US" sz="1800" b="1" i="0" u="none" strike="noStrike" kern="1200" cap="none" spc="0" normalizeH="0" baseline="0" noProof="0" dirty="0" err="1">
                <a:ln>
                  <a:noFill/>
                </a:ln>
                <a:solidFill>
                  <a:srgbClr val="002060"/>
                </a:solidFill>
                <a:effectLst/>
                <a:uLnTx/>
                <a:uFillTx/>
                <a:latin typeface="Calibri" panose="020F0502020204030204"/>
                <a:ea typeface="+mn-ea"/>
                <a:cs typeface="+mn-cs"/>
              </a:rPr>
              <a:t>ReLu</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 Sigmoid)</a:t>
            </a:r>
          </a:p>
        </p:txBody>
      </p:sp>
      <p:sp>
        <p:nvSpPr>
          <p:cNvPr id="36" name="Rectangle: Rounded Corners 35">
            <a:extLst>
              <a:ext uri="{FF2B5EF4-FFF2-40B4-BE49-F238E27FC236}">
                <a16:creationId xmlns:a16="http://schemas.microsoft.com/office/drawing/2014/main" id="{3EB7F935-47C2-47C0-BB50-5CD6DFB23B8F}"/>
              </a:ext>
            </a:extLst>
          </p:cNvPr>
          <p:cNvSpPr/>
          <p:nvPr/>
        </p:nvSpPr>
        <p:spPr>
          <a:xfrm>
            <a:off x="8940628" y="5717030"/>
            <a:ext cx="1910870" cy="65160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Normalization (BN)</a:t>
            </a:r>
          </a:p>
        </p:txBody>
      </p:sp>
      <p:cxnSp>
        <p:nvCxnSpPr>
          <p:cNvPr id="10" name="Connector: Curved 9">
            <a:extLst>
              <a:ext uri="{FF2B5EF4-FFF2-40B4-BE49-F238E27FC236}">
                <a16:creationId xmlns:a16="http://schemas.microsoft.com/office/drawing/2014/main" id="{176193B1-1B8A-4683-A69A-5D76BC93C440}"/>
              </a:ext>
            </a:extLst>
          </p:cNvPr>
          <p:cNvCxnSpPr>
            <a:stCxn id="27" idx="2"/>
            <a:endCxn id="31" idx="0"/>
          </p:cNvCxnSpPr>
          <p:nvPr/>
        </p:nvCxnSpPr>
        <p:spPr>
          <a:xfrm rot="5400000">
            <a:off x="8990420" y="3117680"/>
            <a:ext cx="357509" cy="6810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586D0122-59BD-4057-B6E0-027F62A2C801}"/>
              </a:ext>
            </a:extLst>
          </p:cNvPr>
          <p:cNvCxnSpPr>
            <a:stCxn id="31" idx="2"/>
            <a:endCxn id="32" idx="0"/>
          </p:cNvCxnSpPr>
          <p:nvPr/>
        </p:nvCxnSpPr>
        <p:spPr>
          <a:xfrm rot="16200000" flipH="1">
            <a:off x="9080769" y="3814046"/>
            <a:ext cx="507200" cy="10114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BA7BD965-815D-46B0-A36D-15F7C88DD499}"/>
              </a:ext>
            </a:extLst>
          </p:cNvPr>
          <p:cNvCxnSpPr>
            <a:cxnSpLocks/>
            <a:stCxn id="32" idx="2"/>
            <a:endCxn id="36" idx="0"/>
          </p:cNvCxnSpPr>
          <p:nvPr/>
        </p:nvCxnSpPr>
        <p:spPr>
          <a:xfrm rot="16200000" flipH="1">
            <a:off x="9575475" y="5396442"/>
            <a:ext cx="585192" cy="559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81664B8-D780-462D-8F65-AED2657831B8}"/>
              </a:ext>
            </a:extLst>
          </p:cNvPr>
          <p:cNvCxnSpPr>
            <a:stCxn id="36" idx="2"/>
          </p:cNvCxnSpPr>
          <p:nvPr/>
        </p:nvCxnSpPr>
        <p:spPr>
          <a:xfrm rot="5400000">
            <a:off x="9712030" y="6524677"/>
            <a:ext cx="340074" cy="27992"/>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FB3DE5B-BFC4-4554-9222-5E6F37D2437A}"/>
              </a:ext>
            </a:extLst>
          </p:cNvPr>
          <p:cNvSpPr/>
          <p:nvPr/>
        </p:nvSpPr>
        <p:spPr>
          <a:xfrm>
            <a:off x="6904653" y="1399592"/>
            <a:ext cx="5206482" cy="530911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2BA6C567-3A1B-4AB9-9DF3-476246CC11CD}"/>
              </a:ext>
            </a:extLst>
          </p:cNvPr>
          <p:cNvSpPr txBox="1"/>
          <p:nvPr/>
        </p:nvSpPr>
        <p:spPr>
          <a:xfrm>
            <a:off x="7128588" y="965923"/>
            <a:ext cx="45620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Illustration of a General Convolution Block</a:t>
            </a:r>
          </a:p>
        </p:txBody>
      </p:sp>
    </p:spTree>
    <p:extLst>
      <p:ext uri="{BB962C8B-B14F-4D97-AF65-F5344CB8AC3E}">
        <p14:creationId xmlns:p14="http://schemas.microsoft.com/office/powerpoint/2010/main" val="12401422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1FB98E-B718-4258-AD4F-E54D6692DE34}"/>
              </a:ext>
            </a:extLst>
          </p:cNvPr>
          <p:cNvSpPr>
            <a:spLocks noGrp="1"/>
          </p:cNvSpPr>
          <p:nvPr>
            <p:ph type="title"/>
          </p:nvPr>
        </p:nvSpPr>
        <p:spPr>
          <a:xfrm>
            <a:off x="0" y="0"/>
            <a:ext cx="12192000" cy="608461"/>
          </a:xfrm>
        </p:spPr>
        <p:txBody>
          <a:bodyPr>
            <a:normAutofit fontScale="90000"/>
          </a:bodyPr>
          <a:lstStyle/>
          <a:p>
            <a:pPr algn="ctr"/>
            <a:r>
              <a:rPr lang="en-US" sz="4000" dirty="0">
                <a:solidFill>
                  <a:srgbClr val="0052D6"/>
                </a:solidFill>
              </a:rPr>
              <a:t>Bayesian optimization for NAS</a:t>
            </a:r>
          </a:p>
        </p:txBody>
      </p:sp>
      <p:pic>
        <p:nvPicPr>
          <p:cNvPr id="8" name="Picture 7">
            <a:extLst>
              <a:ext uri="{FF2B5EF4-FFF2-40B4-BE49-F238E27FC236}">
                <a16:creationId xmlns:a16="http://schemas.microsoft.com/office/drawing/2014/main" id="{A1257D0D-54D7-4153-9EA4-4BC3AEB3854C}"/>
              </a:ext>
            </a:extLst>
          </p:cNvPr>
          <p:cNvPicPr>
            <a:picLocks noChangeAspect="1"/>
          </p:cNvPicPr>
          <p:nvPr/>
        </p:nvPicPr>
        <p:blipFill>
          <a:blip r:embed="rId2"/>
          <a:stretch>
            <a:fillRect/>
          </a:stretch>
        </p:blipFill>
        <p:spPr>
          <a:xfrm>
            <a:off x="138897" y="654560"/>
            <a:ext cx="5314936" cy="5548880"/>
          </a:xfrm>
          <a:prstGeom prst="rect">
            <a:avLst/>
          </a:prstGeom>
        </p:spPr>
      </p:pic>
      <p:sp>
        <p:nvSpPr>
          <p:cNvPr id="9" name="TextBox 8">
            <a:extLst>
              <a:ext uri="{FF2B5EF4-FFF2-40B4-BE49-F238E27FC236}">
                <a16:creationId xmlns:a16="http://schemas.microsoft.com/office/drawing/2014/main" id="{2394CEAD-8001-43D6-82D2-9D9FA4F9205A}"/>
              </a:ext>
            </a:extLst>
          </p:cNvPr>
          <p:cNvSpPr txBox="1"/>
          <p:nvPr/>
        </p:nvSpPr>
        <p:spPr>
          <a:xfrm>
            <a:off x="0" y="6381905"/>
            <a:ext cx="62438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NAS-Sequential model-based optimization PNAS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Liu et al 2018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8F4FA77-4F39-4D0D-B4D6-8A5677C93391}"/>
              </a:ext>
            </a:extLst>
          </p:cNvPr>
          <p:cNvSpPr/>
          <p:nvPr/>
        </p:nvSpPr>
        <p:spPr>
          <a:xfrm>
            <a:off x="5908335" y="786926"/>
            <a:ext cx="6283665" cy="500072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92929"/>
                </a:solidFill>
                <a:effectLst/>
                <a:uLnTx/>
                <a:uFillTx/>
                <a:latin typeface="Charter"/>
                <a:ea typeface="+mn-ea"/>
                <a:cs typeface="+mn-cs"/>
              </a:rPr>
              <a:t>Sequential Model-Base Optimization </a:t>
            </a:r>
            <a:r>
              <a:rPr kumimoji="0" lang="en-US" sz="1800" b="0" i="0" u="none" strike="noStrike" kern="1200" cap="none" spc="0" normalizeH="0" baseline="0" noProof="0" dirty="0">
                <a:ln>
                  <a:noFill/>
                </a:ln>
                <a:solidFill>
                  <a:srgbClr val="292929"/>
                </a:solidFill>
                <a:effectLst/>
                <a:uLnTx/>
                <a:uFillTx/>
                <a:latin typeface="charter"/>
                <a:ea typeface="+mn-ea"/>
                <a:cs typeface="+mn-cs"/>
              </a:rPr>
              <a:t>(</a:t>
            </a:r>
            <a:r>
              <a:rPr kumimoji="0" lang="en-US" sz="1800" b="1" i="0" u="none" strike="noStrike" kern="1200" cap="none" spc="0" normalizeH="0" baseline="0" noProof="0" dirty="0">
                <a:ln>
                  <a:noFill/>
                </a:ln>
                <a:solidFill>
                  <a:srgbClr val="292929"/>
                </a:solidFill>
                <a:effectLst/>
                <a:uLnTx/>
                <a:uFillTx/>
                <a:latin typeface="Charter"/>
                <a:ea typeface="+mn-ea"/>
                <a:cs typeface="+mn-cs"/>
              </a:rPr>
              <a:t>SMBO</a:t>
            </a:r>
            <a:r>
              <a:rPr kumimoji="0" lang="en-US" sz="1800" b="0" i="0" u="none" strike="noStrike" kern="1200" cap="none" spc="0" normalizeH="0" baseline="0" noProof="0" dirty="0">
                <a:ln>
                  <a:noFill/>
                </a:ln>
                <a:solidFill>
                  <a:srgbClr val="292929"/>
                </a:solidFill>
                <a:effectLst/>
                <a:uLnTx/>
                <a:uFillTx/>
                <a:latin typeface="charter"/>
                <a:ea typeface="+mn-ea"/>
                <a:cs typeface="+mn-cs"/>
              </a:rPr>
              <a:t>)</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Search Space </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An objective function takes (hyperparameters) outputs a score to </a:t>
            </a:r>
            <a:r>
              <a:rPr kumimoji="0" lang="en-US" sz="1800" b="1" i="0" u="none" strike="noStrike" kern="1200" cap="none" spc="0" normalizeH="0" baseline="0" noProof="0" dirty="0">
                <a:ln>
                  <a:noFill/>
                </a:ln>
                <a:solidFill>
                  <a:srgbClr val="292929"/>
                </a:solidFill>
                <a:effectLst/>
                <a:uLnTx/>
                <a:uFillTx/>
                <a:latin typeface="Charter"/>
                <a:ea typeface="+mn-ea"/>
                <a:cs typeface="+mn-cs"/>
              </a:rPr>
              <a:t>minimize/ maximize</a:t>
            </a:r>
            <a:r>
              <a:rPr kumimoji="0" lang="en-US" sz="1800" b="0" i="0" u="none" strike="noStrike" kern="1200" cap="none" spc="0" normalizeH="0" baseline="0" noProof="0" dirty="0">
                <a:ln>
                  <a:noFill/>
                </a:ln>
                <a:solidFill>
                  <a:srgbClr val="292929"/>
                </a:solidFill>
                <a:effectLst/>
                <a:uLnTx/>
                <a:uFillTx/>
                <a:latin typeface="charter"/>
                <a:ea typeface="+mn-ea"/>
                <a:cs typeface="+mn-cs"/>
              </a:rPr>
              <a:t>.</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The surrogate model of the objective function</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Utility selection function, for evaluating which hyperparameters to choose next from the surrogate model</a:t>
            </a:r>
          </a:p>
          <a:p>
            <a:pPr marL="0" marR="0" lvl="0" indent="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A history consisting of (score, hyperparameter) pairs used by the algorithm to update the surrogate model</a:t>
            </a:r>
          </a:p>
        </p:txBody>
      </p:sp>
    </p:spTree>
    <p:extLst>
      <p:ext uri="{BB962C8B-B14F-4D97-AF65-F5344CB8AC3E}">
        <p14:creationId xmlns:p14="http://schemas.microsoft.com/office/powerpoint/2010/main" val="36158545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69F667-19DB-493D-B2C6-7DBEC8BB0EE4}"/>
              </a:ext>
            </a:extLst>
          </p:cNvPr>
          <p:cNvPicPr>
            <a:picLocks noChangeAspect="1"/>
          </p:cNvPicPr>
          <p:nvPr/>
        </p:nvPicPr>
        <p:blipFill>
          <a:blip r:embed="rId2"/>
          <a:stretch>
            <a:fillRect/>
          </a:stretch>
        </p:blipFill>
        <p:spPr>
          <a:xfrm>
            <a:off x="3997744" y="1183705"/>
            <a:ext cx="2514600" cy="2409825"/>
          </a:xfrm>
          <a:prstGeom prst="rect">
            <a:avLst/>
          </a:prstGeom>
        </p:spPr>
      </p:pic>
      <p:pic>
        <p:nvPicPr>
          <p:cNvPr id="5" name="Picture 4">
            <a:extLst>
              <a:ext uri="{FF2B5EF4-FFF2-40B4-BE49-F238E27FC236}">
                <a16:creationId xmlns:a16="http://schemas.microsoft.com/office/drawing/2014/main" id="{1E0D9288-4037-4C1B-973D-9F50AB954FDF}"/>
              </a:ext>
            </a:extLst>
          </p:cNvPr>
          <p:cNvPicPr>
            <a:picLocks noChangeAspect="1"/>
          </p:cNvPicPr>
          <p:nvPr/>
        </p:nvPicPr>
        <p:blipFill>
          <a:blip r:embed="rId3"/>
          <a:stretch>
            <a:fillRect/>
          </a:stretch>
        </p:blipFill>
        <p:spPr>
          <a:xfrm>
            <a:off x="4124227" y="4041517"/>
            <a:ext cx="2581275" cy="2609850"/>
          </a:xfrm>
          <a:prstGeom prst="rect">
            <a:avLst/>
          </a:prstGeom>
        </p:spPr>
      </p:pic>
      <p:sp>
        <p:nvSpPr>
          <p:cNvPr id="6" name="TextBox 5">
            <a:extLst>
              <a:ext uri="{FF2B5EF4-FFF2-40B4-BE49-F238E27FC236}">
                <a16:creationId xmlns:a16="http://schemas.microsoft.com/office/drawing/2014/main" id="{7B5C1480-3B37-4079-B33F-94F95B251684}"/>
              </a:ext>
            </a:extLst>
          </p:cNvPr>
          <p:cNvSpPr txBox="1"/>
          <p:nvPr/>
        </p:nvSpPr>
        <p:spPr>
          <a:xfrm>
            <a:off x="6782586" y="1861657"/>
            <a:ext cx="381982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Normal Cells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Preserves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Spatial Inputs Resolution</a:t>
            </a:r>
          </a:p>
        </p:txBody>
      </p:sp>
      <p:sp>
        <p:nvSpPr>
          <p:cNvPr id="7" name="TextBox 6">
            <a:extLst>
              <a:ext uri="{FF2B5EF4-FFF2-40B4-BE49-F238E27FC236}">
                <a16:creationId xmlns:a16="http://schemas.microsoft.com/office/drawing/2014/main" id="{48D8CA39-A18B-4E74-B6B0-7FBF42F6F2F3}"/>
              </a:ext>
            </a:extLst>
          </p:cNvPr>
          <p:cNvSpPr txBox="1"/>
          <p:nvPr/>
        </p:nvSpPr>
        <p:spPr>
          <a:xfrm>
            <a:off x="6782586" y="4637716"/>
            <a:ext cx="44832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Reduction Cells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Reduce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Spatial Inputs Resolution</a:t>
            </a:r>
          </a:p>
        </p:txBody>
      </p:sp>
      <p:sp>
        <p:nvSpPr>
          <p:cNvPr id="8" name="Title 1">
            <a:extLst>
              <a:ext uri="{FF2B5EF4-FFF2-40B4-BE49-F238E27FC236}">
                <a16:creationId xmlns:a16="http://schemas.microsoft.com/office/drawing/2014/main" id="{C897C0E5-768C-4245-AD3C-5340722F5FB0}"/>
              </a:ext>
            </a:extLst>
          </p:cNvPr>
          <p:cNvSpPr>
            <a:spLocks noGrp="1"/>
          </p:cNvSpPr>
          <p:nvPr>
            <p:ph type="title"/>
          </p:nvPr>
        </p:nvSpPr>
        <p:spPr>
          <a:xfrm>
            <a:off x="0" y="0"/>
            <a:ext cx="12192000" cy="608461"/>
          </a:xfrm>
        </p:spPr>
        <p:txBody>
          <a:bodyPr>
            <a:normAutofit fontScale="90000"/>
          </a:bodyPr>
          <a:lstStyle/>
          <a:p>
            <a:pPr algn="ctr"/>
            <a:r>
              <a:rPr lang="en-US" sz="4000" dirty="0">
                <a:solidFill>
                  <a:srgbClr val="0052D6"/>
                </a:solidFill>
              </a:rPr>
              <a:t>Bayesian optimization for NAS</a:t>
            </a:r>
          </a:p>
        </p:txBody>
      </p:sp>
      <p:sp>
        <p:nvSpPr>
          <p:cNvPr id="9" name="TextBox 8">
            <a:extLst>
              <a:ext uri="{FF2B5EF4-FFF2-40B4-BE49-F238E27FC236}">
                <a16:creationId xmlns:a16="http://schemas.microsoft.com/office/drawing/2014/main" id="{6BA0C9F8-4137-4AE7-A954-12ED836819BF}"/>
              </a:ext>
            </a:extLst>
          </p:cNvPr>
          <p:cNvSpPr txBox="1"/>
          <p:nvPr/>
        </p:nvSpPr>
        <p:spPr>
          <a:xfrm>
            <a:off x="839755" y="1642188"/>
            <a:ext cx="22300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Block Cell Type 1</a:t>
            </a:r>
          </a:p>
        </p:txBody>
      </p:sp>
      <p:sp>
        <p:nvSpPr>
          <p:cNvPr id="10" name="TextBox 9">
            <a:extLst>
              <a:ext uri="{FF2B5EF4-FFF2-40B4-BE49-F238E27FC236}">
                <a16:creationId xmlns:a16="http://schemas.microsoft.com/office/drawing/2014/main" id="{B0BBB468-2C5A-41BD-A830-E5B90B19EFD1}"/>
              </a:ext>
            </a:extLst>
          </p:cNvPr>
          <p:cNvSpPr txBox="1"/>
          <p:nvPr/>
        </p:nvSpPr>
        <p:spPr>
          <a:xfrm>
            <a:off x="839755" y="4477149"/>
            <a:ext cx="22300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Block Cell Type 2</a:t>
            </a:r>
          </a:p>
        </p:txBody>
      </p:sp>
    </p:spTree>
    <p:extLst>
      <p:ext uri="{BB962C8B-B14F-4D97-AF65-F5344CB8AC3E}">
        <p14:creationId xmlns:p14="http://schemas.microsoft.com/office/powerpoint/2010/main" val="17863402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45DB3E-E50E-4465-BD1C-453401DC3788}"/>
              </a:ext>
            </a:extLst>
          </p:cNvPr>
          <p:cNvPicPr>
            <a:picLocks noChangeAspect="1"/>
          </p:cNvPicPr>
          <p:nvPr/>
        </p:nvPicPr>
        <p:blipFill rotWithShape="1">
          <a:blip r:embed="rId2"/>
          <a:srcRect l="35880" t="44640" r="13129"/>
          <a:stretch/>
        </p:blipFill>
        <p:spPr>
          <a:xfrm>
            <a:off x="4585503" y="3993265"/>
            <a:ext cx="3020993" cy="1856117"/>
          </a:xfrm>
          <a:prstGeom prst="rect">
            <a:avLst/>
          </a:prstGeom>
        </p:spPr>
      </p:pic>
      <p:sp>
        <p:nvSpPr>
          <p:cNvPr id="5" name="Title 1">
            <a:extLst>
              <a:ext uri="{FF2B5EF4-FFF2-40B4-BE49-F238E27FC236}">
                <a16:creationId xmlns:a16="http://schemas.microsoft.com/office/drawing/2014/main" id="{41CCA800-682C-4853-BF31-F8BA39C6339C}"/>
              </a:ext>
            </a:extLst>
          </p:cNvPr>
          <p:cNvSpPr>
            <a:spLocks noGrp="1"/>
          </p:cNvSpPr>
          <p:nvPr>
            <p:ph type="title"/>
          </p:nvPr>
        </p:nvSpPr>
        <p:spPr>
          <a:xfrm>
            <a:off x="0" y="0"/>
            <a:ext cx="12192000" cy="608461"/>
          </a:xfrm>
        </p:spPr>
        <p:txBody>
          <a:bodyPr>
            <a:normAutofit fontScale="90000"/>
          </a:bodyPr>
          <a:lstStyle/>
          <a:p>
            <a:pPr algn="ctr"/>
            <a:r>
              <a:rPr lang="en-US" sz="4000" dirty="0">
                <a:solidFill>
                  <a:srgbClr val="0052D6"/>
                </a:solidFill>
              </a:rPr>
              <a:t>Bayesian optimization for NAS</a:t>
            </a:r>
          </a:p>
        </p:txBody>
      </p:sp>
      <p:sp>
        <p:nvSpPr>
          <p:cNvPr id="6" name="Rectangle 5">
            <a:extLst>
              <a:ext uri="{FF2B5EF4-FFF2-40B4-BE49-F238E27FC236}">
                <a16:creationId xmlns:a16="http://schemas.microsoft.com/office/drawing/2014/main" id="{411CA58E-26F0-4F1E-9507-514CD1312EFB}"/>
              </a:ext>
            </a:extLst>
          </p:cNvPr>
          <p:cNvSpPr/>
          <p:nvPr/>
        </p:nvSpPr>
        <p:spPr>
          <a:xfrm>
            <a:off x="4474372" y="6041983"/>
            <a:ext cx="344536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Starting with 1 Block cells</a:t>
            </a:r>
          </a:p>
        </p:txBody>
      </p:sp>
      <p:pic>
        <p:nvPicPr>
          <p:cNvPr id="7" name="Picture 6">
            <a:extLst>
              <a:ext uri="{FF2B5EF4-FFF2-40B4-BE49-F238E27FC236}">
                <a16:creationId xmlns:a16="http://schemas.microsoft.com/office/drawing/2014/main" id="{D771FC22-AFB0-47D4-88B3-675D9A753189}"/>
              </a:ext>
            </a:extLst>
          </p:cNvPr>
          <p:cNvPicPr>
            <a:picLocks noChangeAspect="1"/>
          </p:cNvPicPr>
          <p:nvPr/>
        </p:nvPicPr>
        <p:blipFill>
          <a:blip r:embed="rId3"/>
          <a:stretch>
            <a:fillRect/>
          </a:stretch>
        </p:blipFill>
        <p:spPr>
          <a:xfrm>
            <a:off x="8463246" y="1746387"/>
            <a:ext cx="2514600" cy="2409825"/>
          </a:xfrm>
          <a:prstGeom prst="rect">
            <a:avLst/>
          </a:prstGeom>
        </p:spPr>
      </p:pic>
      <p:sp>
        <p:nvSpPr>
          <p:cNvPr id="2" name="Rectangle: Rounded Corners 1">
            <a:extLst>
              <a:ext uri="{FF2B5EF4-FFF2-40B4-BE49-F238E27FC236}">
                <a16:creationId xmlns:a16="http://schemas.microsoft.com/office/drawing/2014/main" id="{19EC34B3-563C-46F5-B092-6A0485ABC23D}"/>
              </a:ext>
            </a:extLst>
          </p:cNvPr>
          <p:cNvSpPr/>
          <p:nvPr/>
        </p:nvSpPr>
        <p:spPr>
          <a:xfrm>
            <a:off x="5038531" y="4553339"/>
            <a:ext cx="2369975" cy="1296043"/>
          </a:xfrm>
          <a:prstGeom prst="round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3D82A59F-0389-4B67-B06D-E260FFF81AB5}"/>
              </a:ext>
            </a:extLst>
          </p:cNvPr>
          <p:cNvCxnSpPr>
            <a:endCxn id="7" idx="2"/>
          </p:cNvCxnSpPr>
          <p:nvPr/>
        </p:nvCxnSpPr>
        <p:spPr>
          <a:xfrm flipV="1">
            <a:off x="7408506" y="4156212"/>
            <a:ext cx="2312040" cy="105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E1258F3-2A82-4E1B-B5E2-49F56ECEC4C7}"/>
              </a:ext>
            </a:extLst>
          </p:cNvPr>
          <p:cNvPicPr>
            <a:picLocks noChangeAspect="1"/>
          </p:cNvPicPr>
          <p:nvPr/>
        </p:nvPicPr>
        <p:blipFill>
          <a:blip r:embed="rId4"/>
          <a:stretch>
            <a:fillRect/>
          </a:stretch>
        </p:blipFill>
        <p:spPr>
          <a:xfrm>
            <a:off x="3514724" y="1287115"/>
            <a:ext cx="2581275" cy="2609850"/>
          </a:xfrm>
          <a:prstGeom prst="rect">
            <a:avLst/>
          </a:prstGeom>
        </p:spPr>
      </p:pic>
      <p:sp>
        <p:nvSpPr>
          <p:cNvPr id="12" name="TextBox 11">
            <a:extLst>
              <a:ext uri="{FF2B5EF4-FFF2-40B4-BE49-F238E27FC236}">
                <a16:creationId xmlns:a16="http://schemas.microsoft.com/office/drawing/2014/main" id="{E6543E68-6BDA-4DC1-BDC4-7A3AD65A0AFE}"/>
              </a:ext>
            </a:extLst>
          </p:cNvPr>
          <p:cNvSpPr txBox="1"/>
          <p:nvPr/>
        </p:nvSpPr>
        <p:spPr>
          <a:xfrm>
            <a:off x="4474372" y="909848"/>
            <a:ext cx="19127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Block 1</a:t>
            </a:r>
          </a:p>
        </p:txBody>
      </p:sp>
      <p:sp>
        <p:nvSpPr>
          <p:cNvPr id="13" name="TextBox 12">
            <a:extLst>
              <a:ext uri="{FF2B5EF4-FFF2-40B4-BE49-F238E27FC236}">
                <a16:creationId xmlns:a16="http://schemas.microsoft.com/office/drawing/2014/main" id="{3D8F9EEE-AE90-485E-9322-5C3C0415A3DE}"/>
              </a:ext>
            </a:extLst>
          </p:cNvPr>
          <p:cNvSpPr txBox="1"/>
          <p:nvPr/>
        </p:nvSpPr>
        <p:spPr>
          <a:xfrm>
            <a:off x="9211251" y="1457368"/>
            <a:ext cx="19127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Block 2</a:t>
            </a:r>
          </a:p>
        </p:txBody>
      </p:sp>
      <p:cxnSp>
        <p:nvCxnSpPr>
          <p:cNvPr id="14" name="Straight Arrow Connector 13">
            <a:extLst>
              <a:ext uri="{FF2B5EF4-FFF2-40B4-BE49-F238E27FC236}">
                <a16:creationId xmlns:a16="http://schemas.microsoft.com/office/drawing/2014/main" id="{7A025F26-697A-4259-AE71-CA131C5EA3B8}"/>
              </a:ext>
            </a:extLst>
          </p:cNvPr>
          <p:cNvCxnSpPr>
            <a:cxnSpLocks/>
            <a:stCxn id="2" idx="0"/>
          </p:cNvCxnSpPr>
          <p:nvPr/>
        </p:nvCxnSpPr>
        <p:spPr>
          <a:xfrm flipH="1" flipV="1">
            <a:off x="5294456" y="3322546"/>
            <a:ext cx="929063" cy="123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7531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66257A-EFD2-4FFE-B1EC-B3F9BF545864}"/>
              </a:ext>
            </a:extLst>
          </p:cNvPr>
          <p:cNvPicPr>
            <a:picLocks noChangeAspect="1"/>
          </p:cNvPicPr>
          <p:nvPr/>
        </p:nvPicPr>
        <p:blipFill rotWithShape="1">
          <a:blip r:embed="rId2"/>
          <a:srcRect l="35880" t="44640" r="13129"/>
          <a:stretch/>
        </p:blipFill>
        <p:spPr>
          <a:xfrm>
            <a:off x="4713022" y="4184206"/>
            <a:ext cx="3020993" cy="1914336"/>
          </a:xfrm>
          <a:prstGeom prst="rect">
            <a:avLst/>
          </a:prstGeom>
        </p:spPr>
      </p:pic>
      <p:sp>
        <p:nvSpPr>
          <p:cNvPr id="12" name="Oval 11">
            <a:extLst>
              <a:ext uri="{FF2B5EF4-FFF2-40B4-BE49-F238E27FC236}">
                <a16:creationId xmlns:a16="http://schemas.microsoft.com/office/drawing/2014/main" id="{88C5BDFB-4ACD-4BBE-B544-8ECA75DE8FC9}"/>
              </a:ext>
            </a:extLst>
          </p:cNvPr>
          <p:cNvSpPr/>
          <p:nvPr/>
        </p:nvSpPr>
        <p:spPr>
          <a:xfrm>
            <a:off x="6903406" y="4982758"/>
            <a:ext cx="485192" cy="413188"/>
          </a:xfrm>
          <a:prstGeom prst="ellipse">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41CCA800-682C-4853-BF31-F8BA39C6339C}"/>
              </a:ext>
            </a:extLst>
          </p:cNvPr>
          <p:cNvSpPr>
            <a:spLocks noGrp="1"/>
          </p:cNvSpPr>
          <p:nvPr>
            <p:ph type="title"/>
          </p:nvPr>
        </p:nvSpPr>
        <p:spPr>
          <a:xfrm>
            <a:off x="0" y="0"/>
            <a:ext cx="12192000" cy="608461"/>
          </a:xfrm>
        </p:spPr>
        <p:txBody>
          <a:bodyPr>
            <a:normAutofit fontScale="90000"/>
          </a:bodyPr>
          <a:lstStyle/>
          <a:p>
            <a:pPr algn="ctr"/>
            <a:r>
              <a:rPr lang="en-US" sz="4000" dirty="0">
                <a:solidFill>
                  <a:srgbClr val="0052D6"/>
                </a:solidFill>
              </a:rPr>
              <a:t>Bayesian optimization for NAS</a:t>
            </a:r>
          </a:p>
        </p:txBody>
      </p:sp>
      <p:sp>
        <p:nvSpPr>
          <p:cNvPr id="6" name="Rectangle 5">
            <a:extLst>
              <a:ext uri="{FF2B5EF4-FFF2-40B4-BE49-F238E27FC236}">
                <a16:creationId xmlns:a16="http://schemas.microsoft.com/office/drawing/2014/main" id="{411CA58E-26F0-4F1E-9507-514CD1312EFB}"/>
              </a:ext>
            </a:extLst>
          </p:cNvPr>
          <p:cNvSpPr/>
          <p:nvPr/>
        </p:nvSpPr>
        <p:spPr>
          <a:xfrm>
            <a:off x="8072705" y="6396335"/>
            <a:ext cx="344536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Starting with 1 Block cells</a:t>
            </a:r>
          </a:p>
        </p:txBody>
      </p:sp>
      <p:pic>
        <p:nvPicPr>
          <p:cNvPr id="7" name="Picture 6">
            <a:extLst>
              <a:ext uri="{FF2B5EF4-FFF2-40B4-BE49-F238E27FC236}">
                <a16:creationId xmlns:a16="http://schemas.microsoft.com/office/drawing/2014/main" id="{D771FC22-AFB0-47D4-88B3-675D9A753189}"/>
              </a:ext>
            </a:extLst>
          </p:cNvPr>
          <p:cNvPicPr>
            <a:picLocks noChangeAspect="1"/>
          </p:cNvPicPr>
          <p:nvPr/>
        </p:nvPicPr>
        <p:blipFill>
          <a:blip r:embed="rId3"/>
          <a:stretch>
            <a:fillRect/>
          </a:stretch>
        </p:blipFill>
        <p:spPr>
          <a:xfrm>
            <a:off x="8239310" y="1019175"/>
            <a:ext cx="3064701" cy="2937005"/>
          </a:xfrm>
          <a:prstGeom prst="rect">
            <a:avLst/>
          </a:prstGeom>
        </p:spPr>
      </p:pic>
      <p:sp>
        <p:nvSpPr>
          <p:cNvPr id="2" name="Rectangle: Rounded Corners 1">
            <a:extLst>
              <a:ext uri="{FF2B5EF4-FFF2-40B4-BE49-F238E27FC236}">
                <a16:creationId xmlns:a16="http://schemas.microsoft.com/office/drawing/2014/main" id="{19EC34B3-563C-46F5-B092-6A0485ABC23D}"/>
              </a:ext>
            </a:extLst>
          </p:cNvPr>
          <p:cNvSpPr/>
          <p:nvPr/>
        </p:nvSpPr>
        <p:spPr>
          <a:xfrm>
            <a:off x="5038531" y="4553339"/>
            <a:ext cx="2584579" cy="1573197"/>
          </a:xfrm>
          <a:prstGeom prst="roundRect">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3D82A59F-0389-4B67-B06D-E260FFF81AB5}"/>
              </a:ext>
            </a:extLst>
          </p:cNvPr>
          <p:cNvCxnSpPr>
            <a:cxnSpLocks/>
            <a:stCxn id="12" idx="7"/>
            <a:endCxn id="7" idx="2"/>
          </p:cNvCxnSpPr>
          <p:nvPr/>
        </p:nvCxnSpPr>
        <p:spPr>
          <a:xfrm flipV="1">
            <a:off x="7317543" y="3956180"/>
            <a:ext cx="2454118" cy="108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AFB6E1B-5150-4435-B78A-9C37283DCBE0}"/>
              </a:ext>
            </a:extLst>
          </p:cNvPr>
          <p:cNvSpPr txBox="1"/>
          <p:nvPr/>
        </p:nvSpPr>
        <p:spPr>
          <a:xfrm>
            <a:off x="8148152" y="5043268"/>
            <a:ext cx="414190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Training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all 1-Block Cells – There are only 256 of them.!!</a:t>
            </a:r>
          </a:p>
        </p:txBody>
      </p:sp>
      <p:pic>
        <p:nvPicPr>
          <p:cNvPr id="16" name="Picture 15">
            <a:extLst>
              <a:ext uri="{FF2B5EF4-FFF2-40B4-BE49-F238E27FC236}">
                <a16:creationId xmlns:a16="http://schemas.microsoft.com/office/drawing/2014/main" id="{D6FA99C3-944A-47A3-BCCB-217DF32EC3B8}"/>
              </a:ext>
            </a:extLst>
          </p:cNvPr>
          <p:cNvPicPr>
            <a:picLocks noChangeAspect="1"/>
          </p:cNvPicPr>
          <p:nvPr/>
        </p:nvPicPr>
        <p:blipFill>
          <a:blip r:embed="rId4"/>
          <a:stretch>
            <a:fillRect/>
          </a:stretch>
        </p:blipFill>
        <p:spPr>
          <a:xfrm>
            <a:off x="3514724" y="1287115"/>
            <a:ext cx="2581275" cy="2609850"/>
          </a:xfrm>
          <a:prstGeom prst="rect">
            <a:avLst/>
          </a:prstGeom>
        </p:spPr>
      </p:pic>
      <p:sp>
        <p:nvSpPr>
          <p:cNvPr id="17" name="TextBox 16">
            <a:extLst>
              <a:ext uri="{FF2B5EF4-FFF2-40B4-BE49-F238E27FC236}">
                <a16:creationId xmlns:a16="http://schemas.microsoft.com/office/drawing/2014/main" id="{FF4AD2FD-E0DC-49FE-91E0-D30C359A8DE6}"/>
              </a:ext>
            </a:extLst>
          </p:cNvPr>
          <p:cNvSpPr txBox="1"/>
          <p:nvPr/>
        </p:nvSpPr>
        <p:spPr>
          <a:xfrm>
            <a:off x="4474372" y="909848"/>
            <a:ext cx="19127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Block 1</a:t>
            </a:r>
          </a:p>
        </p:txBody>
      </p:sp>
      <p:sp>
        <p:nvSpPr>
          <p:cNvPr id="18" name="TextBox 17">
            <a:extLst>
              <a:ext uri="{FF2B5EF4-FFF2-40B4-BE49-F238E27FC236}">
                <a16:creationId xmlns:a16="http://schemas.microsoft.com/office/drawing/2014/main" id="{8418CE20-5731-46EC-9575-58B61B4DE82E}"/>
              </a:ext>
            </a:extLst>
          </p:cNvPr>
          <p:cNvSpPr txBox="1"/>
          <p:nvPr/>
        </p:nvSpPr>
        <p:spPr>
          <a:xfrm>
            <a:off x="9293290" y="833613"/>
            <a:ext cx="1868060" cy="3711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Block 256</a:t>
            </a:r>
          </a:p>
        </p:txBody>
      </p:sp>
      <p:sp>
        <p:nvSpPr>
          <p:cNvPr id="20" name="Oval 19">
            <a:extLst>
              <a:ext uri="{FF2B5EF4-FFF2-40B4-BE49-F238E27FC236}">
                <a16:creationId xmlns:a16="http://schemas.microsoft.com/office/drawing/2014/main" id="{F986B847-C119-43E3-A2EC-D83D6182D259}"/>
              </a:ext>
            </a:extLst>
          </p:cNvPr>
          <p:cNvSpPr/>
          <p:nvPr/>
        </p:nvSpPr>
        <p:spPr>
          <a:xfrm>
            <a:off x="5357303" y="4982758"/>
            <a:ext cx="485192" cy="413188"/>
          </a:xfrm>
          <a:prstGeom prst="ellipse">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C089766B-AA67-422A-B3C0-93CC9C4D76FC}"/>
              </a:ext>
            </a:extLst>
          </p:cNvPr>
          <p:cNvCxnSpPr>
            <a:cxnSpLocks/>
          </p:cNvCxnSpPr>
          <p:nvPr/>
        </p:nvCxnSpPr>
        <p:spPr>
          <a:xfrm flipH="1" flipV="1">
            <a:off x="5225143" y="3429000"/>
            <a:ext cx="352981" cy="153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5434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DF5BFE7-AEFA-4D2C-A148-16F4F559487F}"/>
              </a:ext>
            </a:extLst>
          </p:cNvPr>
          <p:cNvPicPr>
            <a:picLocks noChangeAspect="1"/>
          </p:cNvPicPr>
          <p:nvPr/>
        </p:nvPicPr>
        <p:blipFill>
          <a:blip r:embed="rId2"/>
          <a:stretch>
            <a:fillRect/>
          </a:stretch>
        </p:blipFill>
        <p:spPr>
          <a:xfrm>
            <a:off x="2608679" y="2723676"/>
            <a:ext cx="5924550" cy="3352800"/>
          </a:xfrm>
          <a:prstGeom prst="rect">
            <a:avLst/>
          </a:prstGeom>
        </p:spPr>
      </p:pic>
      <p:sp>
        <p:nvSpPr>
          <p:cNvPr id="12" name="Oval 11">
            <a:extLst>
              <a:ext uri="{FF2B5EF4-FFF2-40B4-BE49-F238E27FC236}">
                <a16:creationId xmlns:a16="http://schemas.microsoft.com/office/drawing/2014/main" id="{88C5BDFB-4ACD-4BBE-B544-8ECA75DE8FC9}"/>
              </a:ext>
            </a:extLst>
          </p:cNvPr>
          <p:cNvSpPr/>
          <p:nvPr/>
        </p:nvSpPr>
        <p:spPr>
          <a:xfrm>
            <a:off x="6912737" y="5001420"/>
            <a:ext cx="485192" cy="413188"/>
          </a:xfrm>
          <a:prstGeom prst="ellipse">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0</a:t>
            </a:r>
          </a:p>
        </p:txBody>
      </p:sp>
      <p:sp>
        <p:nvSpPr>
          <p:cNvPr id="5" name="Title 1">
            <a:extLst>
              <a:ext uri="{FF2B5EF4-FFF2-40B4-BE49-F238E27FC236}">
                <a16:creationId xmlns:a16="http://schemas.microsoft.com/office/drawing/2014/main" id="{41CCA800-682C-4853-BF31-F8BA39C6339C}"/>
              </a:ext>
            </a:extLst>
          </p:cNvPr>
          <p:cNvSpPr>
            <a:spLocks noGrp="1"/>
          </p:cNvSpPr>
          <p:nvPr>
            <p:ph type="title"/>
          </p:nvPr>
        </p:nvSpPr>
        <p:spPr>
          <a:xfrm>
            <a:off x="0" y="0"/>
            <a:ext cx="12192000" cy="608461"/>
          </a:xfrm>
        </p:spPr>
        <p:txBody>
          <a:bodyPr>
            <a:normAutofit fontScale="90000"/>
          </a:bodyPr>
          <a:lstStyle/>
          <a:p>
            <a:pPr algn="ctr"/>
            <a:r>
              <a:rPr lang="en-US" sz="4000" dirty="0">
                <a:solidFill>
                  <a:srgbClr val="0052D6"/>
                </a:solidFill>
              </a:rPr>
              <a:t>Bayesian optimization for NAS</a:t>
            </a:r>
          </a:p>
        </p:txBody>
      </p:sp>
      <p:sp>
        <p:nvSpPr>
          <p:cNvPr id="6" name="Rectangle 5">
            <a:extLst>
              <a:ext uri="{FF2B5EF4-FFF2-40B4-BE49-F238E27FC236}">
                <a16:creationId xmlns:a16="http://schemas.microsoft.com/office/drawing/2014/main" id="{411CA58E-26F0-4F1E-9507-514CD1312EFB}"/>
              </a:ext>
            </a:extLst>
          </p:cNvPr>
          <p:cNvSpPr/>
          <p:nvPr/>
        </p:nvSpPr>
        <p:spPr>
          <a:xfrm>
            <a:off x="8147349" y="6375634"/>
            <a:ext cx="26270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Starting with 1 Block cells</a:t>
            </a:r>
          </a:p>
        </p:txBody>
      </p:sp>
      <p:pic>
        <p:nvPicPr>
          <p:cNvPr id="7" name="Picture 6">
            <a:extLst>
              <a:ext uri="{FF2B5EF4-FFF2-40B4-BE49-F238E27FC236}">
                <a16:creationId xmlns:a16="http://schemas.microsoft.com/office/drawing/2014/main" id="{D771FC22-AFB0-47D4-88B3-675D9A753189}"/>
              </a:ext>
            </a:extLst>
          </p:cNvPr>
          <p:cNvPicPr>
            <a:picLocks noChangeAspect="1"/>
          </p:cNvPicPr>
          <p:nvPr/>
        </p:nvPicPr>
        <p:blipFill>
          <a:blip r:embed="rId3"/>
          <a:stretch>
            <a:fillRect/>
          </a:stretch>
        </p:blipFill>
        <p:spPr>
          <a:xfrm>
            <a:off x="8239310" y="1019175"/>
            <a:ext cx="3064701" cy="2937005"/>
          </a:xfrm>
          <a:prstGeom prst="rect">
            <a:avLst/>
          </a:prstGeom>
        </p:spPr>
      </p:pic>
      <p:sp>
        <p:nvSpPr>
          <p:cNvPr id="2" name="Rectangle: Rounded Corners 1">
            <a:extLst>
              <a:ext uri="{FF2B5EF4-FFF2-40B4-BE49-F238E27FC236}">
                <a16:creationId xmlns:a16="http://schemas.microsoft.com/office/drawing/2014/main" id="{19EC34B3-563C-46F5-B092-6A0485ABC23D}"/>
              </a:ext>
            </a:extLst>
          </p:cNvPr>
          <p:cNvSpPr/>
          <p:nvPr/>
        </p:nvSpPr>
        <p:spPr>
          <a:xfrm>
            <a:off x="5038531" y="4553339"/>
            <a:ext cx="2584579" cy="1573197"/>
          </a:xfrm>
          <a:prstGeom prst="roundRect">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3D82A59F-0389-4B67-B06D-E260FFF81AB5}"/>
              </a:ext>
            </a:extLst>
          </p:cNvPr>
          <p:cNvCxnSpPr>
            <a:cxnSpLocks/>
            <a:stCxn id="12" idx="7"/>
          </p:cNvCxnSpPr>
          <p:nvPr/>
        </p:nvCxnSpPr>
        <p:spPr>
          <a:xfrm flipV="1">
            <a:off x="7326874" y="3797285"/>
            <a:ext cx="2470269" cy="126464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AFB6E1B-5150-4435-B78A-9C37283DCBE0}"/>
              </a:ext>
            </a:extLst>
          </p:cNvPr>
          <p:cNvSpPr txBox="1"/>
          <p:nvPr/>
        </p:nvSpPr>
        <p:spPr>
          <a:xfrm>
            <a:off x="8072705" y="4853070"/>
            <a:ext cx="4327679"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Predicter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Probabilistic model (PG- Surrogate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Training all 1-Block Cells – There are only 256 of them.!!</a:t>
            </a:r>
          </a:p>
        </p:txBody>
      </p:sp>
      <p:pic>
        <p:nvPicPr>
          <p:cNvPr id="14" name="Picture 13">
            <a:extLst>
              <a:ext uri="{FF2B5EF4-FFF2-40B4-BE49-F238E27FC236}">
                <a16:creationId xmlns:a16="http://schemas.microsoft.com/office/drawing/2014/main" id="{BBBB10DB-FE5D-4D80-8661-6F5D317FF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89" y="2214294"/>
            <a:ext cx="1662575" cy="1662575"/>
          </a:xfrm>
          <a:prstGeom prst="rect">
            <a:avLst/>
          </a:prstGeom>
        </p:spPr>
      </p:pic>
      <p:sp>
        <p:nvSpPr>
          <p:cNvPr id="3" name="Rectangle 2">
            <a:extLst>
              <a:ext uri="{FF2B5EF4-FFF2-40B4-BE49-F238E27FC236}">
                <a16:creationId xmlns:a16="http://schemas.microsoft.com/office/drawing/2014/main" id="{8A9DED5C-3AD1-4E99-AC48-C16179730B57}"/>
              </a:ext>
            </a:extLst>
          </p:cNvPr>
          <p:cNvSpPr/>
          <p:nvPr/>
        </p:nvSpPr>
        <p:spPr>
          <a:xfrm>
            <a:off x="8999892" y="789782"/>
            <a:ext cx="18993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9A3CAA12-BBBA-49AE-A387-636EED20047A}"/>
              </a:ext>
            </a:extLst>
          </p:cNvPr>
          <p:cNvSpPr/>
          <p:nvPr/>
        </p:nvSpPr>
        <p:spPr>
          <a:xfrm>
            <a:off x="887989" y="1987420"/>
            <a:ext cx="3264133" cy="214604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3719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776C131-F7FA-4628-A8F1-8FF1F3111FDA}"/>
              </a:ext>
            </a:extLst>
          </p:cNvPr>
          <p:cNvPicPr>
            <a:picLocks noChangeAspect="1"/>
          </p:cNvPicPr>
          <p:nvPr/>
        </p:nvPicPr>
        <p:blipFill>
          <a:blip r:embed="rId2"/>
          <a:stretch>
            <a:fillRect/>
          </a:stretch>
        </p:blipFill>
        <p:spPr>
          <a:xfrm>
            <a:off x="2288552" y="2556586"/>
            <a:ext cx="5553318" cy="3557433"/>
          </a:xfrm>
          <a:prstGeom prst="rect">
            <a:avLst/>
          </a:prstGeom>
        </p:spPr>
      </p:pic>
      <p:sp>
        <p:nvSpPr>
          <p:cNvPr id="12" name="Oval 11">
            <a:extLst>
              <a:ext uri="{FF2B5EF4-FFF2-40B4-BE49-F238E27FC236}">
                <a16:creationId xmlns:a16="http://schemas.microsoft.com/office/drawing/2014/main" id="{88C5BDFB-4ACD-4BBE-B544-8ECA75DE8FC9}"/>
              </a:ext>
            </a:extLst>
          </p:cNvPr>
          <p:cNvSpPr/>
          <p:nvPr/>
        </p:nvSpPr>
        <p:spPr>
          <a:xfrm>
            <a:off x="6903406" y="4982758"/>
            <a:ext cx="485192" cy="413188"/>
          </a:xfrm>
          <a:prstGeom prst="ellipse">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41CCA800-682C-4853-BF31-F8BA39C6339C}"/>
              </a:ext>
            </a:extLst>
          </p:cNvPr>
          <p:cNvSpPr>
            <a:spLocks noGrp="1"/>
          </p:cNvSpPr>
          <p:nvPr>
            <p:ph type="title"/>
          </p:nvPr>
        </p:nvSpPr>
        <p:spPr>
          <a:xfrm>
            <a:off x="0" y="0"/>
            <a:ext cx="12192000" cy="608461"/>
          </a:xfrm>
        </p:spPr>
        <p:txBody>
          <a:bodyPr>
            <a:normAutofit fontScale="90000"/>
          </a:bodyPr>
          <a:lstStyle/>
          <a:p>
            <a:pPr algn="ctr"/>
            <a:r>
              <a:rPr lang="en-US" sz="4000" dirty="0">
                <a:solidFill>
                  <a:srgbClr val="0052D6"/>
                </a:solidFill>
              </a:rPr>
              <a:t>Bayesian optimization for NAS</a:t>
            </a:r>
          </a:p>
        </p:txBody>
      </p:sp>
      <p:sp>
        <p:nvSpPr>
          <p:cNvPr id="6" name="Rectangle 5">
            <a:extLst>
              <a:ext uri="{FF2B5EF4-FFF2-40B4-BE49-F238E27FC236}">
                <a16:creationId xmlns:a16="http://schemas.microsoft.com/office/drawing/2014/main" id="{411CA58E-26F0-4F1E-9507-514CD1312EFB}"/>
              </a:ext>
            </a:extLst>
          </p:cNvPr>
          <p:cNvSpPr/>
          <p:nvPr/>
        </p:nvSpPr>
        <p:spPr>
          <a:xfrm>
            <a:off x="8072704" y="6352900"/>
            <a:ext cx="290085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Starting with 1 Block cells</a:t>
            </a:r>
          </a:p>
        </p:txBody>
      </p:sp>
      <p:pic>
        <p:nvPicPr>
          <p:cNvPr id="7" name="Picture 6">
            <a:extLst>
              <a:ext uri="{FF2B5EF4-FFF2-40B4-BE49-F238E27FC236}">
                <a16:creationId xmlns:a16="http://schemas.microsoft.com/office/drawing/2014/main" id="{D771FC22-AFB0-47D4-88B3-675D9A753189}"/>
              </a:ext>
            </a:extLst>
          </p:cNvPr>
          <p:cNvPicPr>
            <a:picLocks noChangeAspect="1"/>
          </p:cNvPicPr>
          <p:nvPr/>
        </p:nvPicPr>
        <p:blipFill>
          <a:blip r:embed="rId3"/>
          <a:stretch>
            <a:fillRect/>
          </a:stretch>
        </p:blipFill>
        <p:spPr>
          <a:xfrm>
            <a:off x="8999892" y="578639"/>
            <a:ext cx="3064701" cy="2937005"/>
          </a:xfrm>
          <a:prstGeom prst="rect">
            <a:avLst/>
          </a:prstGeom>
        </p:spPr>
      </p:pic>
      <p:sp>
        <p:nvSpPr>
          <p:cNvPr id="2" name="Rectangle: Rounded Corners 1">
            <a:extLst>
              <a:ext uri="{FF2B5EF4-FFF2-40B4-BE49-F238E27FC236}">
                <a16:creationId xmlns:a16="http://schemas.microsoft.com/office/drawing/2014/main" id="{19EC34B3-563C-46F5-B092-6A0485ABC23D}"/>
              </a:ext>
            </a:extLst>
          </p:cNvPr>
          <p:cNvSpPr/>
          <p:nvPr/>
        </p:nvSpPr>
        <p:spPr>
          <a:xfrm>
            <a:off x="5038531" y="4553339"/>
            <a:ext cx="2584579" cy="1573197"/>
          </a:xfrm>
          <a:prstGeom prst="roundRect">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3D82A59F-0389-4B67-B06D-E260FFF81AB5}"/>
              </a:ext>
            </a:extLst>
          </p:cNvPr>
          <p:cNvCxnSpPr>
            <a:cxnSpLocks/>
            <a:stCxn id="12" idx="7"/>
            <a:endCxn id="7" idx="1"/>
          </p:cNvCxnSpPr>
          <p:nvPr/>
        </p:nvCxnSpPr>
        <p:spPr>
          <a:xfrm flipV="1">
            <a:off x="7317543" y="2047142"/>
            <a:ext cx="1682349" cy="299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AFB6E1B-5150-4435-B78A-9C37283DCBE0}"/>
              </a:ext>
            </a:extLst>
          </p:cNvPr>
          <p:cNvSpPr txBox="1"/>
          <p:nvPr/>
        </p:nvSpPr>
        <p:spPr>
          <a:xfrm>
            <a:off x="7777373" y="4094283"/>
            <a:ext cx="4391622"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Choosing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block expand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into 2-Block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Train predictor (PG- Surrogate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Training all 1-Block Cells – There are only 256 of them.!!</a:t>
            </a:r>
          </a:p>
        </p:txBody>
      </p:sp>
      <p:pic>
        <p:nvPicPr>
          <p:cNvPr id="14" name="Picture 13">
            <a:extLst>
              <a:ext uri="{FF2B5EF4-FFF2-40B4-BE49-F238E27FC236}">
                <a16:creationId xmlns:a16="http://schemas.microsoft.com/office/drawing/2014/main" id="{BBBB10DB-FE5D-4D80-8661-6F5D317FF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908" y="2251616"/>
            <a:ext cx="1662575" cy="1662575"/>
          </a:xfrm>
          <a:prstGeom prst="rect">
            <a:avLst/>
          </a:prstGeom>
        </p:spPr>
      </p:pic>
      <p:sp>
        <p:nvSpPr>
          <p:cNvPr id="17" name="Rectangle 16">
            <a:extLst>
              <a:ext uri="{FF2B5EF4-FFF2-40B4-BE49-F238E27FC236}">
                <a16:creationId xmlns:a16="http://schemas.microsoft.com/office/drawing/2014/main" id="{0BED8201-6896-46C8-8424-6A1525F8917B}"/>
              </a:ext>
            </a:extLst>
          </p:cNvPr>
          <p:cNvSpPr/>
          <p:nvPr/>
        </p:nvSpPr>
        <p:spPr>
          <a:xfrm>
            <a:off x="9582591" y="505100"/>
            <a:ext cx="18993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Arrow: Curved Down 17">
            <a:extLst>
              <a:ext uri="{FF2B5EF4-FFF2-40B4-BE49-F238E27FC236}">
                <a16:creationId xmlns:a16="http://schemas.microsoft.com/office/drawing/2014/main" id="{D6649C0D-6F09-4DBE-B0F8-44FE229D5CEB}"/>
              </a:ext>
            </a:extLst>
          </p:cNvPr>
          <p:cNvSpPr/>
          <p:nvPr/>
        </p:nvSpPr>
        <p:spPr>
          <a:xfrm rot="898779">
            <a:off x="3909231" y="2976138"/>
            <a:ext cx="2970910" cy="7668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954A244-1E70-477A-862E-40E6869EB4F5}"/>
              </a:ext>
            </a:extLst>
          </p:cNvPr>
          <p:cNvSpPr txBox="1"/>
          <p:nvPr/>
        </p:nvSpPr>
        <p:spPr>
          <a:xfrm rot="915226">
            <a:off x="3848859" y="2639509"/>
            <a:ext cx="36547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Suggest promising blocks</a:t>
            </a:r>
          </a:p>
        </p:txBody>
      </p:sp>
    </p:spTree>
    <p:extLst>
      <p:ext uri="{BB962C8B-B14F-4D97-AF65-F5344CB8AC3E}">
        <p14:creationId xmlns:p14="http://schemas.microsoft.com/office/powerpoint/2010/main" val="42922585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252584-9AB2-4C33-99A6-78C7E8DAD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49" y="2779659"/>
            <a:ext cx="1662575" cy="1662575"/>
          </a:xfrm>
          <a:prstGeom prst="rect">
            <a:avLst/>
          </a:prstGeom>
        </p:spPr>
      </p:pic>
      <p:sp>
        <p:nvSpPr>
          <p:cNvPr id="6" name="Rectangle: Rounded Corners 5">
            <a:extLst>
              <a:ext uri="{FF2B5EF4-FFF2-40B4-BE49-F238E27FC236}">
                <a16:creationId xmlns:a16="http://schemas.microsoft.com/office/drawing/2014/main" id="{B79DDAD1-465F-45B4-93A3-0A32AA5ACFB7}"/>
              </a:ext>
            </a:extLst>
          </p:cNvPr>
          <p:cNvSpPr/>
          <p:nvPr/>
        </p:nvSpPr>
        <p:spPr>
          <a:xfrm>
            <a:off x="3713584" y="3610947"/>
            <a:ext cx="1296955" cy="699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3B9A2C0-14D1-44F1-BF79-B2135AEC79B5}"/>
              </a:ext>
            </a:extLst>
          </p:cNvPr>
          <p:cNvPicPr>
            <a:picLocks noChangeAspect="1"/>
          </p:cNvPicPr>
          <p:nvPr/>
        </p:nvPicPr>
        <p:blipFill>
          <a:blip r:embed="rId3"/>
          <a:stretch>
            <a:fillRect/>
          </a:stretch>
        </p:blipFill>
        <p:spPr>
          <a:xfrm>
            <a:off x="1976826" y="2699159"/>
            <a:ext cx="6067425" cy="3486150"/>
          </a:xfrm>
          <a:prstGeom prst="rect">
            <a:avLst/>
          </a:prstGeom>
        </p:spPr>
      </p:pic>
      <p:sp>
        <p:nvSpPr>
          <p:cNvPr id="11" name="Title 1">
            <a:extLst>
              <a:ext uri="{FF2B5EF4-FFF2-40B4-BE49-F238E27FC236}">
                <a16:creationId xmlns:a16="http://schemas.microsoft.com/office/drawing/2014/main" id="{5C337970-0D07-4609-A7AD-BA3E999F4452}"/>
              </a:ext>
            </a:extLst>
          </p:cNvPr>
          <p:cNvSpPr txBox="1">
            <a:spLocks/>
          </p:cNvSpPr>
          <p:nvPr/>
        </p:nvSpPr>
        <p:spPr>
          <a:xfrm>
            <a:off x="0" y="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
        <p:nvSpPr>
          <p:cNvPr id="12" name="Oval 11">
            <a:extLst>
              <a:ext uri="{FF2B5EF4-FFF2-40B4-BE49-F238E27FC236}">
                <a16:creationId xmlns:a16="http://schemas.microsoft.com/office/drawing/2014/main" id="{FFF26E3B-39E7-4E97-A216-FD50E8726575}"/>
              </a:ext>
            </a:extLst>
          </p:cNvPr>
          <p:cNvSpPr/>
          <p:nvPr/>
        </p:nvSpPr>
        <p:spPr>
          <a:xfrm>
            <a:off x="5952932" y="3800420"/>
            <a:ext cx="1228532" cy="413188"/>
          </a:xfrm>
          <a:prstGeom prst="ellipse">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B0C808AA-3F2E-422F-8D02-E663F7FD32A0}"/>
              </a:ext>
            </a:extLst>
          </p:cNvPr>
          <p:cNvSpPr/>
          <p:nvPr/>
        </p:nvSpPr>
        <p:spPr>
          <a:xfrm>
            <a:off x="3470988" y="3247123"/>
            <a:ext cx="4573263" cy="1573197"/>
          </a:xfrm>
          <a:prstGeom prst="roundRect">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61D0DECB-8AFC-40E2-A144-C71B21B26685}"/>
              </a:ext>
            </a:extLst>
          </p:cNvPr>
          <p:cNvCxnSpPr>
            <a:cxnSpLocks/>
            <a:stCxn id="12" idx="7"/>
          </p:cNvCxnSpPr>
          <p:nvPr/>
        </p:nvCxnSpPr>
        <p:spPr>
          <a:xfrm flipV="1">
            <a:off x="7001550" y="2435432"/>
            <a:ext cx="1042701" cy="142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792F354-05AC-42C5-B46E-D5F5F1DB4018}"/>
              </a:ext>
            </a:extLst>
          </p:cNvPr>
          <p:cNvPicPr>
            <a:picLocks noChangeAspect="1"/>
          </p:cNvPicPr>
          <p:nvPr/>
        </p:nvPicPr>
        <p:blipFill>
          <a:blip r:embed="rId4"/>
          <a:stretch>
            <a:fillRect/>
          </a:stretch>
        </p:blipFill>
        <p:spPr>
          <a:xfrm>
            <a:off x="8044251" y="673941"/>
            <a:ext cx="3064701" cy="2937005"/>
          </a:xfrm>
          <a:prstGeom prst="rect">
            <a:avLst/>
          </a:prstGeom>
        </p:spPr>
      </p:pic>
      <p:sp>
        <p:nvSpPr>
          <p:cNvPr id="20" name="Rectangle 19">
            <a:extLst>
              <a:ext uri="{FF2B5EF4-FFF2-40B4-BE49-F238E27FC236}">
                <a16:creationId xmlns:a16="http://schemas.microsoft.com/office/drawing/2014/main" id="{10CA639B-810C-4289-9852-BD81D8C973BB}"/>
              </a:ext>
            </a:extLst>
          </p:cNvPr>
          <p:cNvSpPr/>
          <p:nvPr/>
        </p:nvSpPr>
        <p:spPr>
          <a:xfrm>
            <a:off x="10119006" y="829652"/>
            <a:ext cx="18993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28E0140-25A5-40A1-9443-F9CCB1301578}"/>
              </a:ext>
            </a:extLst>
          </p:cNvPr>
          <p:cNvSpPr/>
          <p:nvPr/>
        </p:nvSpPr>
        <p:spPr>
          <a:xfrm>
            <a:off x="8072704" y="6352900"/>
            <a:ext cx="290085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Starting with 1 Block cells</a:t>
            </a:r>
          </a:p>
        </p:txBody>
      </p:sp>
      <p:sp>
        <p:nvSpPr>
          <p:cNvPr id="22" name="TextBox 21">
            <a:extLst>
              <a:ext uri="{FF2B5EF4-FFF2-40B4-BE49-F238E27FC236}">
                <a16:creationId xmlns:a16="http://schemas.microsoft.com/office/drawing/2014/main" id="{A3D9DCDE-218A-4930-99C5-F4B2915A605F}"/>
              </a:ext>
            </a:extLst>
          </p:cNvPr>
          <p:cNvSpPr txBox="1"/>
          <p:nvPr/>
        </p:nvSpPr>
        <p:spPr>
          <a:xfrm>
            <a:off x="8072704" y="3765995"/>
            <a:ext cx="4259269"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Choosing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blocks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Train predictor (PG- Surrogate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Training all 1-Block Cells – There are only 256 of them.!!</a:t>
            </a:r>
          </a:p>
        </p:txBody>
      </p:sp>
    </p:spTree>
    <p:extLst>
      <p:ext uri="{BB962C8B-B14F-4D97-AF65-F5344CB8AC3E}">
        <p14:creationId xmlns:p14="http://schemas.microsoft.com/office/powerpoint/2010/main" val="3570803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E97FD-F284-4464-97A6-EDC6F8BD050B}"/>
              </a:ext>
            </a:extLst>
          </p:cNvPr>
          <p:cNvPicPr>
            <a:picLocks noChangeAspect="1"/>
          </p:cNvPicPr>
          <p:nvPr/>
        </p:nvPicPr>
        <p:blipFill>
          <a:blip r:embed="rId2"/>
          <a:stretch>
            <a:fillRect/>
          </a:stretch>
        </p:blipFill>
        <p:spPr>
          <a:xfrm>
            <a:off x="255037" y="2395343"/>
            <a:ext cx="5486400" cy="3000375"/>
          </a:xfrm>
          <a:prstGeom prst="rect">
            <a:avLst/>
          </a:prstGeom>
        </p:spPr>
      </p:pic>
      <p:sp>
        <p:nvSpPr>
          <p:cNvPr id="6" name="Rectangle 5">
            <a:extLst>
              <a:ext uri="{FF2B5EF4-FFF2-40B4-BE49-F238E27FC236}">
                <a16:creationId xmlns:a16="http://schemas.microsoft.com/office/drawing/2014/main" id="{DA643527-1127-43EC-82A1-7F8A3708064F}"/>
              </a:ext>
            </a:extLst>
          </p:cNvPr>
          <p:cNvSpPr/>
          <p:nvPr/>
        </p:nvSpPr>
        <p:spPr>
          <a:xfrm>
            <a:off x="5601716" y="1367135"/>
            <a:ext cx="6335247" cy="4420890"/>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For a reasonable K, too many 2-block candidates to train. It is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really</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“expensive” to obtain the performance, Each one takes hours of training and evaluating on Large dataset.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Maybe can afford </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10^2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but definitely cannot afford </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10^5 </a:t>
            </a:r>
          </a:p>
        </p:txBody>
      </p:sp>
      <p:sp>
        <p:nvSpPr>
          <p:cNvPr id="9" name="Rectangle 8">
            <a:extLst>
              <a:ext uri="{FF2B5EF4-FFF2-40B4-BE49-F238E27FC236}">
                <a16:creationId xmlns:a16="http://schemas.microsoft.com/office/drawing/2014/main" id="{D24FAFC1-391D-4605-BAD1-A2471D23DD62}"/>
              </a:ext>
            </a:extLst>
          </p:cNvPr>
          <p:cNvSpPr/>
          <p:nvPr/>
        </p:nvSpPr>
        <p:spPr>
          <a:xfrm>
            <a:off x="374119" y="1417490"/>
            <a:ext cx="4953660" cy="927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Could we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Train</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All 2-block cells ??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Choosing Promising Blocks</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3" name="Title 1">
            <a:extLst>
              <a:ext uri="{FF2B5EF4-FFF2-40B4-BE49-F238E27FC236}">
                <a16:creationId xmlns:a16="http://schemas.microsoft.com/office/drawing/2014/main" id="{95252786-963E-4F2E-853A-C8F6A34310C7}"/>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Tree>
    <p:extLst>
      <p:ext uri="{BB962C8B-B14F-4D97-AF65-F5344CB8AC3E}">
        <p14:creationId xmlns:p14="http://schemas.microsoft.com/office/powerpoint/2010/main" val="32714777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A3206C-D1E0-4D79-9AF8-A99973198E88}"/>
              </a:ext>
            </a:extLst>
          </p:cNvPr>
          <p:cNvPicPr>
            <a:picLocks noChangeAspect="1"/>
          </p:cNvPicPr>
          <p:nvPr/>
        </p:nvPicPr>
        <p:blipFill>
          <a:blip r:embed="rId2"/>
          <a:stretch>
            <a:fillRect/>
          </a:stretch>
        </p:blipFill>
        <p:spPr>
          <a:xfrm>
            <a:off x="1376265" y="2107358"/>
            <a:ext cx="6248400" cy="4248150"/>
          </a:xfrm>
          <a:prstGeom prst="rect">
            <a:avLst/>
          </a:prstGeom>
        </p:spPr>
      </p:pic>
      <p:pic>
        <p:nvPicPr>
          <p:cNvPr id="5" name="Picture 4">
            <a:extLst>
              <a:ext uri="{FF2B5EF4-FFF2-40B4-BE49-F238E27FC236}">
                <a16:creationId xmlns:a16="http://schemas.microsoft.com/office/drawing/2014/main" id="{04101B20-A2C3-4FCE-BBD1-492E5E7A3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9659"/>
            <a:ext cx="1662575" cy="1662575"/>
          </a:xfrm>
          <a:prstGeom prst="rect">
            <a:avLst/>
          </a:prstGeom>
        </p:spPr>
      </p:pic>
      <p:sp>
        <p:nvSpPr>
          <p:cNvPr id="2" name="Rectangle 1">
            <a:extLst>
              <a:ext uri="{FF2B5EF4-FFF2-40B4-BE49-F238E27FC236}">
                <a16:creationId xmlns:a16="http://schemas.microsoft.com/office/drawing/2014/main" id="{E87033DF-5354-4520-91A4-3A1006EF4F41}"/>
              </a:ext>
            </a:extLst>
          </p:cNvPr>
          <p:cNvSpPr/>
          <p:nvPr/>
        </p:nvSpPr>
        <p:spPr>
          <a:xfrm>
            <a:off x="7480041" y="3077271"/>
            <a:ext cx="4711959"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Predictor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apply predictor to select top 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Choosing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blocks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expand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into 2-Block cells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Train predictor (PG- Surrogate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Training all 1-Block Cells – There are only 256 of them.!!</a:t>
            </a:r>
          </a:p>
        </p:txBody>
      </p:sp>
      <p:sp>
        <p:nvSpPr>
          <p:cNvPr id="11" name="Oval 10">
            <a:extLst>
              <a:ext uri="{FF2B5EF4-FFF2-40B4-BE49-F238E27FC236}">
                <a16:creationId xmlns:a16="http://schemas.microsoft.com/office/drawing/2014/main" id="{FBA96762-00E7-46A5-A466-CCD189FAB5AA}"/>
              </a:ext>
            </a:extLst>
          </p:cNvPr>
          <p:cNvSpPr/>
          <p:nvPr/>
        </p:nvSpPr>
        <p:spPr>
          <a:xfrm>
            <a:off x="5788090" y="2751666"/>
            <a:ext cx="388776" cy="411410"/>
          </a:xfrm>
          <a:prstGeom prst="ellipse">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E1DD229F-39B6-4FBA-84A2-91C8D7D2C6E0}"/>
              </a:ext>
            </a:extLst>
          </p:cNvPr>
          <p:cNvCxnSpPr>
            <a:cxnSpLocks/>
            <a:stCxn id="11" idx="7"/>
          </p:cNvCxnSpPr>
          <p:nvPr/>
        </p:nvCxnSpPr>
        <p:spPr>
          <a:xfrm flipV="1">
            <a:off x="6119931" y="1091682"/>
            <a:ext cx="2081677" cy="172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0857F15-6C41-40CF-B584-BE54FC448B55}"/>
              </a:ext>
            </a:extLst>
          </p:cNvPr>
          <p:cNvPicPr>
            <a:picLocks noChangeAspect="1"/>
          </p:cNvPicPr>
          <p:nvPr/>
        </p:nvPicPr>
        <p:blipFill>
          <a:blip r:embed="rId4"/>
          <a:stretch>
            <a:fillRect/>
          </a:stretch>
        </p:blipFill>
        <p:spPr>
          <a:xfrm>
            <a:off x="8283077" y="327116"/>
            <a:ext cx="2435729" cy="2334240"/>
          </a:xfrm>
          <a:prstGeom prst="rect">
            <a:avLst/>
          </a:prstGeom>
        </p:spPr>
      </p:pic>
      <p:sp>
        <p:nvSpPr>
          <p:cNvPr id="14" name="Rectangle 13">
            <a:extLst>
              <a:ext uri="{FF2B5EF4-FFF2-40B4-BE49-F238E27FC236}">
                <a16:creationId xmlns:a16="http://schemas.microsoft.com/office/drawing/2014/main" id="{55025B7F-04CB-4E9F-9E66-2B92D59374EB}"/>
              </a:ext>
            </a:extLst>
          </p:cNvPr>
          <p:cNvSpPr/>
          <p:nvPr/>
        </p:nvSpPr>
        <p:spPr>
          <a:xfrm>
            <a:off x="9839085" y="247553"/>
            <a:ext cx="228137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CFFC2BC8-129F-4701-8792-369F700191A6}"/>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
        <p:nvSpPr>
          <p:cNvPr id="20" name="Arrow: Curved Down 19">
            <a:extLst>
              <a:ext uri="{FF2B5EF4-FFF2-40B4-BE49-F238E27FC236}">
                <a16:creationId xmlns:a16="http://schemas.microsoft.com/office/drawing/2014/main" id="{A26ED2AB-E4F6-41F9-85CA-66B8ADFF2249}"/>
              </a:ext>
            </a:extLst>
          </p:cNvPr>
          <p:cNvSpPr/>
          <p:nvPr/>
        </p:nvSpPr>
        <p:spPr>
          <a:xfrm rot="20846867">
            <a:off x="2011521" y="2115948"/>
            <a:ext cx="2764365" cy="62349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EE53897B-F016-4117-8EE3-575F43505C05}"/>
              </a:ext>
            </a:extLst>
          </p:cNvPr>
          <p:cNvSpPr txBox="1"/>
          <p:nvPr/>
        </p:nvSpPr>
        <p:spPr>
          <a:xfrm rot="20280686">
            <a:off x="1105468" y="1858484"/>
            <a:ext cx="36547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Suggest promising blocks</a:t>
            </a:r>
          </a:p>
        </p:txBody>
      </p:sp>
    </p:spTree>
    <p:extLst>
      <p:ext uri="{BB962C8B-B14F-4D97-AF65-F5344CB8AC3E}">
        <p14:creationId xmlns:p14="http://schemas.microsoft.com/office/powerpoint/2010/main" val="30401576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3510EA-ECA6-4B82-BE25-E08C19DB39D3}"/>
              </a:ext>
            </a:extLst>
          </p:cNvPr>
          <p:cNvPicPr>
            <a:picLocks noChangeAspect="1"/>
          </p:cNvPicPr>
          <p:nvPr/>
        </p:nvPicPr>
        <p:blipFill>
          <a:blip r:embed="rId2"/>
          <a:stretch>
            <a:fillRect/>
          </a:stretch>
        </p:blipFill>
        <p:spPr>
          <a:xfrm>
            <a:off x="1941253" y="2136908"/>
            <a:ext cx="6200775" cy="4286250"/>
          </a:xfrm>
          <a:prstGeom prst="rect">
            <a:avLst/>
          </a:prstGeom>
        </p:spPr>
      </p:pic>
      <p:pic>
        <p:nvPicPr>
          <p:cNvPr id="10" name="Picture 9">
            <a:extLst>
              <a:ext uri="{FF2B5EF4-FFF2-40B4-BE49-F238E27FC236}">
                <a16:creationId xmlns:a16="http://schemas.microsoft.com/office/drawing/2014/main" id="{F2891372-C4A8-4A7D-BE38-FA8357BA0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9659"/>
            <a:ext cx="1662575" cy="1662575"/>
          </a:xfrm>
          <a:prstGeom prst="rect">
            <a:avLst/>
          </a:prstGeom>
        </p:spPr>
      </p:pic>
      <p:sp>
        <p:nvSpPr>
          <p:cNvPr id="11" name="Title 1">
            <a:extLst>
              <a:ext uri="{FF2B5EF4-FFF2-40B4-BE49-F238E27FC236}">
                <a16:creationId xmlns:a16="http://schemas.microsoft.com/office/drawing/2014/main" id="{CF7BC3F5-569C-43BD-B674-60B67ACE1A18}"/>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
        <p:nvSpPr>
          <p:cNvPr id="3" name="Rectangle 2">
            <a:extLst>
              <a:ext uri="{FF2B5EF4-FFF2-40B4-BE49-F238E27FC236}">
                <a16:creationId xmlns:a16="http://schemas.microsoft.com/office/drawing/2014/main" id="{89931CD9-DCE7-4AD0-8632-9DE3DE271058}"/>
              </a:ext>
            </a:extLst>
          </p:cNvPr>
          <p:cNvSpPr/>
          <p:nvPr/>
        </p:nvSpPr>
        <p:spPr>
          <a:xfrm>
            <a:off x="7865706" y="1894319"/>
            <a:ext cx="4428931" cy="347787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Train Selected Top K blocks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Predictor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apply predictor to select top 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Choosing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Cells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expand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into 2-Block cells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+Train predictor (PG- Surrogate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Training all 1-Block Cells – There are only 256 of them.!!</a:t>
            </a:r>
          </a:p>
        </p:txBody>
      </p:sp>
      <p:sp>
        <p:nvSpPr>
          <p:cNvPr id="15" name="Rectangle: Rounded Corners 14">
            <a:extLst>
              <a:ext uri="{FF2B5EF4-FFF2-40B4-BE49-F238E27FC236}">
                <a16:creationId xmlns:a16="http://schemas.microsoft.com/office/drawing/2014/main" id="{21579F5B-EAA8-48DE-B3AE-5CB8EA6B4763}"/>
              </a:ext>
            </a:extLst>
          </p:cNvPr>
          <p:cNvSpPr/>
          <p:nvPr/>
        </p:nvSpPr>
        <p:spPr>
          <a:xfrm>
            <a:off x="4413380" y="2416629"/>
            <a:ext cx="2677885" cy="118498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99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AEB6E-9219-4BD7-8124-9C8D59CA8246}"/>
              </a:ext>
            </a:extLst>
          </p:cNvPr>
          <p:cNvSpPr txBox="1">
            <a:spLocks/>
          </p:cNvSpPr>
          <p:nvPr/>
        </p:nvSpPr>
        <p:spPr>
          <a:xfrm>
            <a:off x="704558" y="0"/>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5" name="Rectangle: Rounded Corners 4">
            <a:extLst>
              <a:ext uri="{FF2B5EF4-FFF2-40B4-BE49-F238E27FC236}">
                <a16:creationId xmlns:a16="http://schemas.microsoft.com/office/drawing/2014/main" id="{30740C55-EDEA-4D3E-84ED-0E8B55AE19E8}"/>
              </a:ext>
            </a:extLst>
          </p:cNvPr>
          <p:cNvSpPr/>
          <p:nvPr/>
        </p:nvSpPr>
        <p:spPr>
          <a:xfrm>
            <a:off x="475861" y="1707502"/>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6" name="Rectangle: Rounded Corners 5">
            <a:extLst>
              <a:ext uri="{FF2B5EF4-FFF2-40B4-BE49-F238E27FC236}">
                <a16:creationId xmlns:a16="http://schemas.microsoft.com/office/drawing/2014/main" id="{FC43D98D-F778-49E6-8B9C-7DAFB819FEF4}"/>
              </a:ext>
            </a:extLst>
          </p:cNvPr>
          <p:cNvSpPr/>
          <p:nvPr/>
        </p:nvSpPr>
        <p:spPr>
          <a:xfrm>
            <a:off x="499186" y="2612571"/>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L1</a:t>
            </a:r>
          </a:p>
        </p:txBody>
      </p:sp>
      <p:sp>
        <p:nvSpPr>
          <p:cNvPr id="7" name="Rectangle: Rounded Corners 6">
            <a:extLst>
              <a:ext uri="{FF2B5EF4-FFF2-40B4-BE49-F238E27FC236}">
                <a16:creationId xmlns:a16="http://schemas.microsoft.com/office/drawing/2014/main" id="{F63C566E-67CC-4724-98C4-62E4EFAA743A}"/>
              </a:ext>
            </a:extLst>
          </p:cNvPr>
          <p:cNvSpPr/>
          <p:nvPr/>
        </p:nvSpPr>
        <p:spPr>
          <a:xfrm>
            <a:off x="499186" y="3491595"/>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L2</a:t>
            </a:r>
          </a:p>
        </p:txBody>
      </p:sp>
      <p:sp>
        <p:nvSpPr>
          <p:cNvPr id="8" name="Rectangle: Rounded Corners 7">
            <a:extLst>
              <a:ext uri="{FF2B5EF4-FFF2-40B4-BE49-F238E27FC236}">
                <a16:creationId xmlns:a16="http://schemas.microsoft.com/office/drawing/2014/main" id="{329FFFDD-8F1F-4A7B-95A9-C98E5E3417F8}"/>
              </a:ext>
            </a:extLst>
          </p:cNvPr>
          <p:cNvSpPr/>
          <p:nvPr/>
        </p:nvSpPr>
        <p:spPr>
          <a:xfrm>
            <a:off x="550505" y="5131838"/>
            <a:ext cx="1446245" cy="429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L_N</a:t>
            </a:r>
          </a:p>
        </p:txBody>
      </p:sp>
      <p:sp>
        <p:nvSpPr>
          <p:cNvPr id="9" name="Rectangle: Rounded Corners 8">
            <a:extLst>
              <a:ext uri="{FF2B5EF4-FFF2-40B4-BE49-F238E27FC236}">
                <a16:creationId xmlns:a16="http://schemas.microsoft.com/office/drawing/2014/main" id="{A26720B0-319B-4D9D-B120-AAE1C6CA26AC}"/>
              </a:ext>
            </a:extLst>
          </p:cNvPr>
          <p:cNvSpPr/>
          <p:nvPr/>
        </p:nvSpPr>
        <p:spPr>
          <a:xfrm>
            <a:off x="550505" y="6042833"/>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11" name="Straight Arrow Connector 10">
            <a:extLst>
              <a:ext uri="{FF2B5EF4-FFF2-40B4-BE49-F238E27FC236}">
                <a16:creationId xmlns:a16="http://schemas.microsoft.com/office/drawing/2014/main" id="{14D8542D-55E3-4B08-B7E6-23158CB26D81}"/>
              </a:ext>
            </a:extLst>
          </p:cNvPr>
          <p:cNvCxnSpPr>
            <a:cxnSpLocks/>
            <a:stCxn id="5" idx="2"/>
          </p:cNvCxnSpPr>
          <p:nvPr/>
        </p:nvCxnSpPr>
        <p:spPr>
          <a:xfrm flipH="1">
            <a:off x="1198982" y="2136710"/>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14D9A9-CF30-49D6-9026-D69137AE34E6}"/>
              </a:ext>
            </a:extLst>
          </p:cNvPr>
          <p:cNvCxnSpPr>
            <a:cxnSpLocks/>
            <a:endCxn id="7" idx="0"/>
          </p:cNvCxnSpPr>
          <p:nvPr/>
        </p:nvCxnSpPr>
        <p:spPr>
          <a:xfrm>
            <a:off x="1222309" y="3144415"/>
            <a:ext cx="0" cy="34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34A0C0-253E-471D-9A9D-10DBCC9B629B}"/>
              </a:ext>
            </a:extLst>
          </p:cNvPr>
          <p:cNvSpPr txBox="1"/>
          <p:nvPr/>
        </p:nvSpPr>
        <p:spPr>
          <a:xfrm rot="16200000">
            <a:off x="835816" y="4279788"/>
            <a:ext cx="642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0" name="Straight Arrow Connector 19">
            <a:extLst>
              <a:ext uri="{FF2B5EF4-FFF2-40B4-BE49-F238E27FC236}">
                <a16:creationId xmlns:a16="http://schemas.microsoft.com/office/drawing/2014/main" id="{608B91B3-598A-4F04-B676-283B034C5274}"/>
              </a:ext>
            </a:extLst>
          </p:cNvPr>
          <p:cNvCxnSpPr/>
          <p:nvPr/>
        </p:nvCxnSpPr>
        <p:spPr>
          <a:xfrm flipH="1">
            <a:off x="1217640" y="3931104"/>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913398-209E-4249-924D-7A8FFBD96377}"/>
              </a:ext>
            </a:extLst>
          </p:cNvPr>
          <p:cNvCxnSpPr/>
          <p:nvPr/>
        </p:nvCxnSpPr>
        <p:spPr>
          <a:xfrm flipH="1">
            <a:off x="1217640" y="4780189"/>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8C7D4C-BE28-4B84-8E12-52EA25DBD516}"/>
              </a:ext>
            </a:extLst>
          </p:cNvPr>
          <p:cNvCxnSpPr/>
          <p:nvPr/>
        </p:nvCxnSpPr>
        <p:spPr>
          <a:xfrm flipH="1">
            <a:off x="1198980" y="563082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20A1C0-CB16-4782-8D5E-CB1A3225AC1C}"/>
              </a:ext>
            </a:extLst>
          </p:cNvPr>
          <p:cNvSpPr txBox="1"/>
          <p:nvPr/>
        </p:nvSpPr>
        <p:spPr>
          <a:xfrm>
            <a:off x="3030164" y="2967130"/>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Convolution layer</a:t>
            </a:r>
          </a:p>
        </p:txBody>
      </p:sp>
      <p:cxnSp>
        <p:nvCxnSpPr>
          <p:cNvPr id="15" name="Straight Arrow Connector 14">
            <a:extLst>
              <a:ext uri="{FF2B5EF4-FFF2-40B4-BE49-F238E27FC236}">
                <a16:creationId xmlns:a16="http://schemas.microsoft.com/office/drawing/2014/main" id="{5E9A1982-98F6-4CEB-8F75-66EDBBF79383}"/>
              </a:ext>
            </a:extLst>
          </p:cNvPr>
          <p:cNvCxnSpPr>
            <a:cxnSpLocks/>
          </p:cNvCxnSpPr>
          <p:nvPr/>
        </p:nvCxnSpPr>
        <p:spPr>
          <a:xfrm>
            <a:off x="1900545" y="2791637"/>
            <a:ext cx="1141914" cy="42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1FD38A-A948-4AA1-989B-05950EDC8974}"/>
              </a:ext>
            </a:extLst>
          </p:cNvPr>
          <p:cNvCxnSpPr>
            <a:cxnSpLocks/>
          </p:cNvCxnSpPr>
          <p:nvPr/>
        </p:nvCxnSpPr>
        <p:spPr>
          <a:xfrm>
            <a:off x="1949645" y="3747860"/>
            <a:ext cx="1364836" cy="531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6E006F3-A88E-4A73-A15E-AF90524154FE}"/>
              </a:ext>
            </a:extLst>
          </p:cNvPr>
          <p:cNvSpPr txBox="1"/>
          <p:nvPr/>
        </p:nvSpPr>
        <p:spPr>
          <a:xfrm>
            <a:off x="3349613" y="3986364"/>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Maxpool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layer</a:t>
            </a:r>
          </a:p>
        </p:txBody>
      </p:sp>
      <p:sp>
        <p:nvSpPr>
          <p:cNvPr id="34" name="TextBox 33">
            <a:extLst>
              <a:ext uri="{FF2B5EF4-FFF2-40B4-BE49-F238E27FC236}">
                <a16:creationId xmlns:a16="http://schemas.microsoft.com/office/drawing/2014/main" id="{3C762B13-5EB6-4B74-B2A7-2B5FD626949A}"/>
              </a:ext>
            </a:extLst>
          </p:cNvPr>
          <p:cNvSpPr txBox="1"/>
          <p:nvPr/>
        </p:nvSpPr>
        <p:spPr>
          <a:xfrm>
            <a:off x="3314481" y="5507816"/>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Type N layer</a:t>
            </a:r>
          </a:p>
        </p:txBody>
      </p:sp>
      <p:cxnSp>
        <p:nvCxnSpPr>
          <p:cNvPr id="35" name="Straight Arrow Connector 34">
            <a:extLst>
              <a:ext uri="{FF2B5EF4-FFF2-40B4-BE49-F238E27FC236}">
                <a16:creationId xmlns:a16="http://schemas.microsoft.com/office/drawing/2014/main" id="{205B9039-58BD-4871-AB6C-F7B0E5F93FBE}"/>
              </a:ext>
            </a:extLst>
          </p:cNvPr>
          <p:cNvCxnSpPr>
            <a:cxnSpLocks/>
            <a:stCxn id="8" idx="3"/>
          </p:cNvCxnSpPr>
          <p:nvPr/>
        </p:nvCxnSpPr>
        <p:spPr>
          <a:xfrm>
            <a:off x="1996750" y="5346442"/>
            <a:ext cx="1404525" cy="382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086569-2671-4A4C-8F2D-8EFE02F59631}"/>
              </a:ext>
            </a:extLst>
          </p:cNvPr>
          <p:cNvSpPr txBox="1"/>
          <p:nvPr/>
        </p:nvSpPr>
        <p:spPr>
          <a:xfrm>
            <a:off x="123363" y="894864"/>
            <a:ext cx="66594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1. Sequential Layers-Wise Neural Network Architecture</a:t>
            </a:r>
          </a:p>
        </p:txBody>
      </p:sp>
      <p:pic>
        <p:nvPicPr>
          <p:cNvPr id="3" name="Picture 2">
            <a:extLst>
              <a:ext uri="{FF2B5EF4-FFF2-40B4-BE49-F238E27FC236}">
                <a16:creationId xmlns:a16="http://schemas.microsoft.com/office/drawing/2014/main" id="{9E2E2411-786A-48E6-9F9F-1953E8A0822B}"/>
              </a:ext>
            </a:extLst>
          </p:cNvPr>
          <p:cNvPicPr>
            <a:picLocks noChangeAspect="1"/>
          </p:cNvPicPr>
          <p:nvPr/>
        </p:nvPicPr>
        <p:blipFill>
          <a:blip r:embed="rId2"/>
          <a:stretch>
            <a:fillRect/>
          </a:stretch>
        </p:blipFill>
        <p:spPr>
          <a:xfrm>
            <a:off x="8425534" y="1507410"/>
            <a:ext cx="2425052" cy="2413393"/>
          </a:xfrm>
          <a:prstGeom prst="rect">
            <a:avLst/>
          </a:prstGeom>
        </p:spPr>
      </p:pic>
      <p:sp>
        <p:nvSpPr>
          <p:cNvPr id="37" name="Rectangle: Rounded Corners 36">
            <a:extLst>
              <a:ext uri="{FF2B5EF4-FFF2-40B4-BE49-F238E27FC236}">
                <a16:creationId xmlns:a16="http://schemas.microsoft.com/office/drawing/2014/main" id="{1E84059C-AFAC-4924-933A-8D2601D9793F}"/>
              </a:ext>
            </a:extLst>
          </p:cNvPr>
          <p:cNvSpPr/>
          <p:nvPr/>
        </p:nvSpPr>
        <p:spPr>
          <a:xfrm>
            <a:off x="8783165" y="3889547"/>
            <a:ext cx="2022838" cy="55848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2060"/>
                </a:solidFill>
                <a:effectLst/>
                <a:uLnTx/>
                <a:uFillTx/>
                <a:latin typeface="Calibri" panose="020F0502020204030204"/>
                <a:ea typeface="+mn-ea"/>
                <a:cs typeface="+mn-cs"/>
              </a:rPr>
              <a:t>Maxpooling</a:t>
            </a: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 Layer</a:t>
            </a:r>
          </a:p>
        </p:txBody>
      </p:sp>
      <p:sp>
        <p:nvSpPr>
          <p:cNvPr id="39" name="Rectangle: Rounded Corners 38">
            <a:extLst>
              <a:ext uri="{FF2B5EF4-FFF2-40B4-BE49-F238E27FC236}">
                <a16:creationId xmlns:a16="http://schemas.microsoft.com/office/drawing/2014/main" id="{D5457134-1038-42DC-BE92-E1F1E2F044A7}"/>
              </a:ext>
            </a:extLst>
          </p:cNvPr>
          <p:cNvSpPr/>
          <p:nvPr/>
        </p:nvSpPr>
        <p:spPr>
          <a:xfrm>
            <a:off x="8790727" y="5281805"/>
            <a:ext cx="2022838" cy="55848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Type N Layer</a:t>
            </a:r>
          </a:p>
        </p:txBody>
      </p:sp>
    </p:spTree>
    <p:extLst>
      <p:ext uri="{BB962C8B-B14F-4D97-AF65-F5344CB8AC3E}">
        <p14:creationId xmlns:p14="http://schemas.microsoft.com/office/powerpoint/2010/main" val="939987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51A8B-931A-4A30-9895-F0A2DD707717}"/>
              </a:ext>
            </a:extLst>
          </p:cNvPr>
          <p:cNvPicPr>
            <a:picLocks noChangeAspect="1"/>
          </p:cNvPicPr>
          <p:nvPr/>
        </p:nvPicPr>
        <p:blipFill>
          <a:blip r:embed="rId2"/>
          <a:stretch>
            <a:fillRect/>
          </a:stretch>
        </p:blipFill>
        <p:spPr>
          <a:xfrm>
            <a:off x="2131268" y="1692235"/>
            <a:ext cx="6324600" cy="4124325"/>
          </a:xfrm>
          <a:prstGeom prst="rect">
            <a:avLst/>
          </a:prstGeom>
        </p:spPr>
      </p:pic>
      <p:pic>
        <p:nvPicPr>
          <p:cNvPr id="11" name="Picture 10">
            <a:extLst>
              <a:ext uri="{FF2B5EF4-FFF2-40B4-BE49-F238E27FC236}">
                <a16:creationId xmlns:a16="http://schemas.microsoft.com/office/drawing/2014/main" id="{FE0584BB-2BB9-4E07-BD7F-B26E021BC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93" y="2397877"/>
            <a:ext cx="1662575" cy="1662575"/>
          </a:xfrm>
          <a:prstGeom prst="rect">
            <a:avLst/>
          </a:prstGeom>
        </p:spPr>
      </p:pic>
      <p:sp>
        <p:nvSpPr>
          <p:cNvPr id="12" name="Rectangle 11">
            <a:extLst>
              <a:ext uri="{FF2B5EF4-FFF2-40B4-BE49-F238E27FC236}">
                <a16:creationId xmlns:a16="http://schemas.microsoft.com/office/drawing/2014/main" id="{184FFA1B-58E0-4576-B250-392EFCF4BF82}"/>
              </a:ext>
            </a:extLst>
          </p:cNvPr>
          <p:cNvSpPr/>
          <p:nvPr/>
        </p:nvSpPr>
        <p:spPr>
          <a:xfrm>
            <a:off x="7996335" y="2164907"/>
            <a:ext cx="4195665" cy="369331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Update the Surrogate Model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sym typeface="Wingdings" panose="05000000000000000000" pitchFamily="2" charset="2"/>
              </a:rPr>
              <a:t>+ Estimate the Selected Top K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Predictor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apply predictor to select top 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Choosing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Cells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expand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into 2-Block cells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Train predictor (PG- Surrogate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Training all 1-Block Cells – There are only 256 of them.!!</a:t>
            </a:r>
          </a:p>
        </p:txBody>
      </p:sp>
      <p:sp>
        <p:nvSpPr>
          <p:cNvPr id="13" name="Title 1">
            <a:extLst>
              <a:ext uri="{FF2B5EF4-FFF2-40B4-BE49-F238E27FC236}">
                <a16:creationId xmlns:a16="http://schemas.microsoft.com/office/drawing/2014/main" id="{D338ECDF-4642-4059-8A96-3695641E9305}"/>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
        <p:nvSpPr>
          <p:cNvPr id="3" name="Rectangle 2">
            <a:extLst>
              <a:ext uri="{FF2B5EF4-FFF2-40B4-BE49-F238E27FC236}">
                <a16:creationId xmlns:a16="http://schemas.microsoft.com/office/drawing/2014/main" id="{F2ACA80E-2AEE-40AF-9288-AA1CC142096C}"/>
              </a:ext>
            </a:extLst>
          </p:cNvPr>
          <p:cNvSpPr/>
          <p:nvPr/>
        </p:nvSpPr>
        <p:spPr>
          <a:xfrm>
            <a:off x="2062065" y="2668555"/>
            <a:ext cx="1548882" cy="77444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6702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0A43DB-400D-4D93-80F5-66B25180B2B2}"/>
              </a:ext>
            </a:extLst>
          </p:cNvPr>
          <p:cNvPicPr>
            <a:picLocks noChangeAspect="1"/>
          </p:cNvPicPr>
          <p:nvPr/>
        </p:nvPicPr>
        <p:blipFill>
          <a:blip r:embed="rId2"/>
          <a:stretch>
            <a:fillRect/>
          </a:stretch>
        </p:blipFill>
        <p:spPr>
          <a:xfrm>
            <a:off x="2022896" y="1027906"/>
            <a:ext cx="6429375" cy="5324475"/>
          </a:xfrm>
          <a:prstGeom prst="rect">
            <a:avLst/>
          </a:prstGeom>
        </p:spPr>
      </p:pic>
      <p:pic>
        <p:nvPicPr>
          <p:cNvPr id="5" name="Picture 4">
            <a:extLst>
              <a:ext uri="{FF2B5EF4-FFF2-40B4-BE49-F238E27FC236}">
                <a16:creationId xmlns:a16="http://schemas.microsoft.com/office/drawing/2014/main" id="{824BD3CC-B2D8-4C66-817E-65EC41C9E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21" y="3190247"/>
            <a:ext cx="1662575" cy="1662575"/>
          </a:xfrm>
          <a:prstGeom prst="rect">
            <a:avLst/>
          </a:prstGeom>
        </p:spPr>
      </p:pic>
      <p:sp>
        <p:nvSpPr>
          <p:cNvPr id="13" name="Title 1">
            <a:extLst>
              <a:ext uri="{FF2B5EF4-FFF2-40B4-BE49-F238E27FC236}">
                <a16:creationId xmlns:a16="http://schemas.microsoft.com/office/drawing/2014/main" id="{6CC8B4B8-21B5-470D-87C2-0F464F3C764A}"/>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
        <p:nvSpPr>
          <p:cNvPr id="14" name="Rectangle 13">
            <a:extLst>
              <a:ext uri="{FF2B5EF4-FFF2-40B4-BE49-F238E27FC236}">
                <a16:creationId xmlns:a16="http://schemas.microsoft.com/office/drawing/2014/main" id="{4146C0B2-16EF-4BCC-AB43-BB4185C05511}"/>
              </a:ext>
            </a:extLst>
          </p:cNvPr>
          <p:cNvSpPr/>
          <p:nvPr/>
        </p:nvSpPr>
        <p:spPr>
          <a:xfrm>
            <a:off x="8136585" y="2112431"/>
            <a:ext cx="4195665"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-&gt;  Expand promising 3-block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sym typeface="Wingdings" panose="05000000000000000000" pitchFamily="2" charset="2"/>
              </a:rPr>
              <a:t>Update the Surrogate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sym typeface="Wingdings" panose="05000000000000000000" pitchFamily="2" charset="2"/>
              </a:rPr>
              <a:t>Estimate the Selected Top K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Predictor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apply predictor to select top 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Choosing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K most promising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expand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into 2-Block cells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 predictor (PG- Surrogate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Training all 1-Block Cells – There are only 256 of them.!!</a:t>
            </a:r>
          </a:p>
        </p:txBody>
      </p:sp>
    </p:spTree>
    <p:extLst>
      <p:ext uri="{BB962C8B-B14F-4D97-AF65-F5344CB8AC3E}">
        <p14:creationId xmlns:p14="http://schemas.microsoft.com/office/powerpoint/2010/main" val="20233857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923EB5-1D2F-4EAE-A6A5-3BB913AA57F6}"/>
              </a:ext>
            </a:extLst>
          </p:cNvPr>
          <p:cNvPicPr>
            <a:picLocks noChangeAspect="1"/>
          </p:cNvPicPr>
          <p:nvPr/>
        </p:nvPicPr>
        <p:blipFill>
          <a:blip r:embed="rId2"/>
          <a:stretch>
            <a:fillRect/>
          </a:stretch>
        </p:blipFill>
        <p:spPr>
          <a:xfrm>
            <a:off x="1930366" y="1468834"/>
            <a:ext cx="6353175" cy="5105400"/>
          </a:xfrm>
          <a:prstGeom prst="rect">
            <a:avLst/>
          </a:prstGeom>
        </p:spPr>
      </p:pic>
      <p:pic>
        <p:nvPicPr>
          <p:cNvPr id="5" name="Picture 4">
            <a:extLst>
              <a:ext uri="{FF2B5EF4-FFF2-40B4-BE49-F238E27FC236}">
                <a16:creationId xmlns:a16="http://schemas.microsoft.com/office/drawing/2014/main" id="{3487B4EA-D7FF-4DCB-8BDE-78EABCF5A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21" y="3190247"/>
            <a:ext cx="1662575" cy="1662575"/>
          </a:xfrm>
          <a:prstGeom prst="rect">
            <a:avLst/>
          </a:prstGeom>
        </p:spPr>
      </p:pic>
      <p:sp>
        <p:nvSpPr>
          <p:cNvPr id="14" name="Title 1">
            <a:extLst>
              <a:ext uri="{FF2B5EF4-FFF2-40B4-BE49-F238E27FC236}">
                <a16:creationId xmlns:a16="http://schemas.microsoft.com/office/drawing/2014/main" id="{DF60803C-F83B-43BA-AA9D-BC5894111ED6}"/>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
        <p:nvSpPr>
          <p:cNvPr id="15" name="Rectangle 14">
            <a:extLst>
              <a:ext uri="{FF2B5EF4-FFF2-40B4-BE49-F238E27FC236}">
                <a16:creationId xmlns:a16="http://schemas.microsoft.com/office/drawing/2014/main" id="{9D4BBEDB-0553-4EEE-B64A-1D2DF36113F2}"/>
              </a:ext>
            </a:extLst>
          </p:cNvPr>
          <p:cNvSpPr/>
          <p:nvPr/>
        </p:nvSpPr>
        <p:spPr>
          <a:xfrm>
            <a:off x="8071271" y="1225689"/>
            <a:ext cx="4195665" cy="50783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 P</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redictor  predict to select top 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Expand promising 3-block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sym typeface="Wingdings" panose="05000000000000000000" pitchFamily="2" charset="2"/>
              </a:rPr>
              <a:t>Update the Surrogate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sym typeface="Wingdings" panose="05000000000000000000" pitchFamily="2" charset="2"/>
              </a:rPr>
              <a:t>Estimate the Selected Top K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Predictor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apply predictor to select top 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Choosing the K most promising Cells expand into 2-Block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Train predictor (PG- Surrogate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Training all 1-Block Cells – There are only 256 of them.!!</a:t>
            </a:r>
          </a:p>
        </p:txBody>
      </p:sp>
    </p:spTree>
    <p:extLst>
      <p:ext uri="{BB962C8B-B14F-4D97-AF65-F5344CB8AC3E}">
        <p14:creationId xmlns:p14="http://schemas.microsoft.com/office/powerpoint/2010/main" val="25755660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119680-F113-4ABC-BC26-21B1B1B55823}"/>
              </a:ext>
            </a:extLst>
          </p:cNvPr>
          <p:cNvPicPr>
            <a:picLocks noGrp="1" noChangeAspect="1"/>
          </p:cNvPicPr>
          <p:nvPr>
            <p:ph idx="1"/>
          </p:nvPr>
        </p:nvPicPr>
        <p:blipFill>
          <a:blip r:embed="rId2"/>
          <a:stretch>
            <a:fillRect/>
          </a:stretch>
        </p:blipFill>
        <p:spPr>
          <a:xfrm>
            <a:off x="2633446" y="1418253"/>
            <a:ext cx="7614776" cy="4623773"/>
          </a:xfrm>
          <a:prstGeom prst="rect">
            <a:avLst/>
          </a:prstGeom>
        </p:spPr>
      </p:pic>
      <p:sp>
        <p:nvSpPr>
          <p:cNvPr id="5" name="TextBox 4">
            <a:extLst>
              <a:ext uri="{FF2B5EF4-FFF2-40B4-BE49-F238E27FC236}">
                <a16:creationId xmlns:a16="http://schemas.microsoft.com/office/drawing/2014/main" id="{9B65FFDE-0C2C-4BE8-9016-3C14E2E40397}"/>
              </a:ext>
            </a:extLst>
          </p:cNvPr>
          <p:cNvSpPr txBox="1"/>
          <p:nvPr/>
        </p:nvSpPr>
        <p:spPr>
          <a:xfrm>
            <a:off x="3293705" y="6224234"/>
            <a:ext cx="62438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NAS-Sequential model-based optimization PNAS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Liu et al 2018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0E7F2A7C-16DA-447A-A896-B376B2D3BA22}"/>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Tree>
    <p:extLst>
      <p:ext uri="{BB962C8B-B14F-4D97-AF65-F5344CB8AC3E}">
        <p14:creationId xmlns:p14="http://schemas.microsoft.com/office/powerpoint/2010/main" val="285297800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B00D4-6F49-48A0-9BE2-0B9F2088E81B}"/>
              </a:ext>
            </a:extLst>
          </p:cNvPr>
          <p:cNvPicPr>
            <a:picLocks noChangeAspect="1"/>
          </p:cNvPicPr>
          <p:nvPr/>
        </p:nvPicPr>
        <p:blipFill>
          <a:blip r:embed="rId2"/>
          <a:stretch>
            <a:fillRect/>
          </a:stretch>
        </p:blipFill>
        <p:spPr>
          <a:xfrm>
            <a:off x="606555" y="1689313"/>
            <a:ext cx="10978890" cy="4440900"/>
          </a:xfrm>
          <a:prstGeom prst="rect">
            <a:avLst/>
          </a:prstGeom>
        </p:spPr>
      </p:pic>
      <p:sp>
        <p:nvSpPr>
          <p:cNvPr id="5" name="TextBox 4">
            <a:extLst>
              <a:ext uri="{FF2B5EF4-FFF2-40B4-BE49-F238E27FC236}">
                <a16:creationId xmlns:a16="http://schemas.microsoft.com/office/drawing/2014/main" id="{26AE0FD0-1032-49D2-9029-26F9B58CD895}"/>
              </a:ext>
            </a:extLst>
          </p:cNvPr>
          <p:cNvSpPr txBox="1"/>
          <p:nvPr/>
        </p:nvSpPr>
        <p:spPr>
          <a:xfrm>
            <a:off x="3321698" y="6130213"/>
            <a:ext cx="62438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NAS-Sequential model-based optimization PNAS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Liu et al 2018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80AA585D-B15C-4478-AEDF-0452F19F76FC}"/>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Tree>
    <p:extLst>
      <p:ext uri="{BB962C8B-B14F-4D97-AF65-F5344CB8AC3E}">
        <p14:creationId xmlns:p14="http://schemas.microsoft.com/office/powerpoint/2010/main" val="3137893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B72E01-F790-4A3C-8A07-2466BCCA0916}"/>
              </a:ext>
            </a:extLst>
          </p:cNvPr>
          <p:cNvPicPr>
            <a:picLocks noGrp="1" noChangeAspect="1"/>
          </p:cNvPicPr>
          <p:nvPr>
            <p:ph idx="1"/>
          </p:nvPr>
        </p:nvPicPr>
        <p:blipFill>
          <a:blip r:embed="rId2"/>
          <a:stretch>
            <a:fillRect/>
          </a:stretch>
        </p:blipFill>
        <p:spPr>
          <a:xfrm>
            <a:off x="1431616" y="1321772"/>
            <a:ext cx="9328767" cy="4351338"/>
          </a:xfrm>
          <a:prstGeom prst="rect">
            <a:avLst/>
          </a:prstGeom>
        </p:spPr>
      </p:pic>
      <p:sp>
        <p:nvSpPr>
          <p:cNvPr id="5" name="Title 1">
            <a:extLst>
              <a:ext uri="{FF2B5EF4-FFF2-40B4-BE49-F238E27FC236}">
                <a16:creationId xmlns:a16="http://schemas.microsoft.com/office/drawing/2014/main" id="{3ABF8127-4094-406F-BF6A-DB609ACD60DA}"/>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
        <p:nvSpPr>
          <p:cNvPr id="6" name="TextBox 5">
            <a:extLst>
              <a:ext uri="{FF2B5EF4-FFF2-40B4-BE49-F238E27FC236}">
                <a16:creationId xmlns:a16="http://schemas.microsoft.com/office/drawing/2014/main" id="{D6AFBB38-26B6-45F3-92F1-27173746F39E}"/>
              </a:ext>
            </a:extLst>
          </p:cNvPr>
          <p:cNvSpPr txBox="1"/>
          <p:nvPr/>
        </p:nvSpPr>
        <p:spPr>
          <a:xfrm>
            <a:off x="3321698" y="6130213"/>
            <a:ext cx="62438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NAS-Sequential model-based optimization PNAS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Liu et al 2018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6085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566C0F-89B8-4E03-870B-2657DFA6E104}"/>
              </a:ext>
            </a:extLst>
          </p:cNvPr>
          <p:cNvSpPr/>
          <p:nvPr/>
        </p:nvSpPr>
        <p:spPr>
          <a:xfrm>
            <a:off x="827313" y="5802928"/>
            <a:ext cx="102294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BANANAS: Bayesian Optimization with Neural Architectures for Neural Architecture Search implementation </a:t>
            </a:r>
          </a:p>
        </p:txBody>
      </p:sp>
      <p:pic>
        <p:nvPicPr>
          <p:cNvPr id="5" name="Picture 4">
            <a:extLst>
              <a:ext uri="{FF2B5EF4-FFF2-40B4-BE49-F238E27FC236}">
                <a16:creationId xmlns:a16="http://schemas.microsoft.com/office/drawing/2014/main" id="{CEB5A241-C761-4638-97A6-CF1F7239E5AF}"/>
              </a:ext>
            </a:extLst>
          </p:cNvPr>
          <p:cNvPicPr>
            <a:picLocks noChangeAspect="1"/>
          </p:cNvPicPr>
          <p:nvPr/>
        </p:nvPicPr>
        <p:blipFill rotWithShape="1">
          <a:blip r:embed="rId2"/>
          <a:srcRect r="52458"/>
          <a:stretch/>
        </p:blipFill>
        <p:spPr>
          <a:xfrm>
            <a:off x="2864498" y="911136"/>
            <a:ext cx="5225144" cy="2416331"/>
          </a:xfrm>
          <a:prstGeom prst="rect">
            <a:avLst/>
          </a:prstGeom>
        </p:spPr>
      </p:pic>
      <p:sp>
        <p:nvSpPr>
          <p:cNvPr id="6" name="Title 1">
            <a:extLst>
              <a:ext uri="{FF2B5EF4-FFF2-40B4-BE49-F238E27FC236}">
                <a16:creationId xmlns:a16="http://schemas.microsoft.com/office/drawing/2014/main" id="{4DE1CBE3-82F0-45D7-8705-EF6A3F000940}"/>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pic>
        <p:nvPicPr>
          <p:cNvPr id="7" name="Picture 6">
            <a:extLst>
              <a:ext uri="{FF2B5EF4-FFF2-40B4-BE49-F238E27FC236}">
                <a16:creationId xmlns:a16="http://schemas.microsoft.com/office/drawing/2014/main" id="{6732D92C-D91D-4B13-8848-9AB8BE5B3A76}"/>
              </a:ext>
            </a:extLst>
          </p:cNvPr>
          <p:cNvPicPr>
            <a:picLocks noChangeAspect="1"/>
          </p:cNvPicPr>
          <p:nvPr/>
        </p:nvPicPr>
        <p:blipFill rotWithShape="1">
          <a:blip r:embed="rId2"/>
          <a:srcRect l="48700"/>
          <a:stretch/>
        </p:blipFill>
        <p:spPr>
          <a:xfrm>
            <a:off x="3125380" y="3144964"/>
            <a:ext cx="6202122" cy="2657964"/>
          </a:xfrm>
          <a:prstGeom prst="rect">
            <a:avLst/>
          </a:prstGeom>
        </p:spPr>
      </p:pic>
    </p:spTree>
    <p:extLst>
      <p:ext uri="{BB962C8B-B14F-4D97-AF65-F5344CB8AC3E}">
        <p14:creationId xmlns:p14="http://schemas.microsoft.com/office/powerpoint/2010/main" val="40264354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E93D66-3B35-46A3-A62F-C55DDE49BC5E}"/>
              </a:ext>
            </a:extLst>
          </p:cNvPr>
          <p:cNvPicPr>
            <a:picLocks noChangeAspect="1"/>
          </p:cNvPicPr>
          <p:nvPr/>
        </p:nvPicPr>
        <p:blipFill>
          <a:blip r:embed="rId2"/>
          <a:stretch>
            <a:fillRect/>
          </a:stretch>
        </p:blipFill>
        <p:spPr>
          <a:xfrm>
            <a:off x="533400" y="839107"/>
            <a:ext cx="10820400" cy="4543425"/>
          </a:xfrm>
          <a:prstGeom prst="rect">
            <a:avLst/>
          </a:prstGeom>
        </p:spPr>
      </p:pic>
      <p:sp>
        <p:nvSpPr>
          <p:cNvPr id="5" name="Rectangle 4">
            <a:extLst>
              <a:ext uri="{FF2B5EF4-FFF2-40B4-BE49-F238E27FC236}">
                <a16:creationId xmlns:a16="http://schemas.microsoft.com/office/drawing/2014/main" id="{FAA64B9C-D488-46D1-A64A-E3306F21E289}"/>
              </a:ext>
            </a:extLst>
          </p:cNvPr>
          <p:cNvSpPr/>
          <p:nvPr/>
        </p:nvSpPr>
        <p:spPr>
          <a:xfrm>
            <a:off x="9448187" y="5834227"/>
            <a:ext cx="2210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pdf (openreview.net)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B95D42E-ECF8-49AE-8CC6-E7D464AE5D20}"/>
              </a:ext>
            </a:extLst>
          </p:cNvPr>
          <p:cNvSpPr/>
          <p:nvPr/>
        </p:nvSpPr>
        <p:spPr>
          <a:xfrm>
            <a:off x="533400" y="5788611"/>
            <a:ext cx="839599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INTERPRETABLE NEURAL ARCHITECTURE SEARCH VIA BAYESIAN OPTIMISATION WITH WEISFEILERLEHMAN KERNEL </a:t>
            </a:r>
          </a:p>
        </p:txBody>
      </p:sp>
      <p:sp>
        <p:nvSpPr>
          <p:cNvPr id="6" name="Title 1">
            <a:extLst>
              <a:ext uri="{FF2B5EF4-FFF2-40B4-BE49-F238E27FC236}">
                <a16:creationId xmlns:a16="http://schemas.microsoft.com/office/drawing/2014/main" id="{B474DCBD-B2DA-4F09-89CB-1C1E6FE1A72E}"/>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for NAS</a:t>
            </a:r>
          </a:p>
        </p:txBody>
      </p:sp>
    </p:spTree>
    <p:extLst>
      <p:ext uri="{BB962C8B-B14F-4D97-AF65-F5344CB8AC3E}">
        <p14:creationId xmlns:p14="http://schemas.microsoft.com/office/powerpoint/2010/main" val="37121850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2AB8A8-57EE-4F60-B5D6-6E084A467634}"/>
              </a:ext>
            </a:extLst>
          </p:cNvPr>
          <p:cNvSpPr/>
          <p:nvPr/>
        </p:nvSpPr>
        <p:spPr>
          <a:xfrm>
            <a:off x="493466" y="3919199"/>
            <a:ext cx="11698534" cy="2230739"/>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During the development of AlphaGo, its many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hyperparameters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tuned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Bayesian optimization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times,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automatic tuning process resulted in substantial improvements in playing strength.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example, prior to the match with Lee Sedol, we tuned the latest AlphaGo agent and this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improved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its win-rate from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50%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66.5%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self-play games. This tuned version was deployed in the final match</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sp>
        <p:nvSpPr>
          <p:cNvPr id="10" name="Rectangle 9">
            <a:extLst>
              <a:ext uri="{FF2B5EF4-FFF2-40B4-BE49-F238E27FC236}">
                <a16:creationId xmlns:a16="http://schemas.microsoft.com/office/drawing/2014/main" id="{20DB6D4C-3218-4D62-8B8D-B75C86B12DE9}"/>
              </a:ext>
            </a:extLst>
          </p:cNvPr>
          <p:cNvSpPr/>
          <p:nvPr/>
        </p:nvSpPr>
        <p:spPr>
          <a:xfrm>
            <a:off x="6920772" y="6368914"/>
            <a:ext cx="47103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Extract from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Hutter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Vanschoren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AutoML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 slide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557A3F00-DABE-4650-86A6-267AC157F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42" y="886407"/>
            <a:ext cx="3287553" cy="3135087"/>
          </a:xfrm>
          <a:prstGeom prst="rect">
            <a:avLst/>
          </a:prstGeom>
        </p:spPr>
      </p:pic>
      <p:pic>
        <p:nvPicPr>
          <p:cNvPr id="15" name="Picture 14">
            <a:extLst>
              <a:ext uri="{FF2B5EF4-FFF2-40B4-BE49-F238E27FC236}">
                <a16:creationId xmlns:a16="http://schemas.microsoft.com/office/drawing/2014/main" id="{A40DC9E3-28BD-4560-9FC8-2E1491E04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280" y="914301"/>
            <a:ext cx="5360654" cy="3004898"/>
          </a:xfrm>
          <a:prstGeom prst="rect">
            <a:avLst/>
          </a:prstGeom>
        </p:spPr>
      </p:pic>
      <p:sp>
        <p:nvSpPr>
          <p:cNvPr id="16" name="Arrow: Right 15">
            <a:extLst>
              <a:ext uri="{FF2B5EF4-FFF2-40B4-BE49-F238E27FC236}">
                <a16:creationId xmlns:a16="http://schemas.microsoft.com/office/drawing/2014/main" id="{1C6C6960-6030-4A4D-AD10-9F6F5AB1838B}"/>
              </a:ext>
            </a:extLst>
          </p:cNvPr>
          <p:cNvSpPr/>
          <p:nvPr/>
        </p:nvSpPr>
        <p:spPr>
          <a:xfrm>
            <a:off x="4497355" y="2239347"/>
            <a:ext cx="942392" cy="158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C512B847-3CE4-4A2A-8418-6F78FD80D7AF}"/>
              </a:ext>
            </a:extLst>
          </p:cNvPr>
          <p:cNvSpPr txBox="1">
            <a:spLocks/>
          </p:cNvSpPr>
          <p:nvPr/>
        </p:nvSpPr>
        <p:spPr>
          <a:xfrm>
            <a:off x="0" y="135080"/>
            <a:ext cx="12192000" cy="60846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Bayesian optimization Hyperparameter In Practice </a:t>
            </a:r>
          </a:p>
        </p:txBody>
      </p:sp>
    </p:spTree>
    <p:extLst>
      <p:ext uri="{BB962C8B-B14F-4D97-AF65-F5344CB8AC3E}">
        <p14:creationId xmlns:p14="http://schemas.microsoft.com/office/powerpoint/2010/main" val="2793544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B02422C-E84E-4A74-AA4E-8BA8E1AAEE47}"/>
              </a:ext>
            </a:extLst>
          </p:cNvPr>
          <p:cNvSpPr/>
          <p:nvPr/>
        </p:nvSpPr>
        <p:spPr>
          <a:xfrm>
            <a:off x="256300" y="964156"/>
            <a:ext cx="2937683" cy="162974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Evolutionary </a:t>
            </a:r>
          </a:p>
        </p:txBody>
      </p:sp>
      <p:sp>
        <p:nvSpPr>
          <p:cNvPr id="5" name="Rectangle: Rounded Corners 4">
            <a:extLst>
              <a:ext uri="{FF2B5EF4-FFF2-40B4-BE49-F238E27FC236}">
                <a16:creationId xmlns:a16="http://schemas.microsoft.com/office/drawing/2014/main" id="{D60EE606-E7F4-4968-A251-D77D4B7A667A}"/>
              </a:ext>
            </a:extLst>
          </p:cNvPr>
          <p:cNvSpPr/>
          <p:nvPr/>
        </p:nvSpPr>
        <p:spPr>
          <a:xfrm>
            <a:off x="4627985" y="895727"/>
            <a:ext cx="2937684" cy="169817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Reinforcement Learning </a:t>
            </a:r>
          </a:p>
        </p:txBody>
      </p:sp>
      <p:sp>
        <p:nvSpPr>
          <p:cNvPr id="6" name="Rectangle: Rounded Corners 5">
            <a:extLst>
              <a:ext uri="{FF2B5EF4-FFF2-40B4-BE49-F238E27FC236}">
                <a16:creationId xmlns:a16="http://schemas.microsoft.com/office/drawing/2014/main" id="{FD131EEE-ED62-4DDE-B1CE-F1AED47B0DAD}"/>
              </a:ext>
            </a:extLst>
          </p:cNvPr>
          <p:cNvSpPr/>
          <p:nvPr/>
        </p:nvSpPr>
        <p:spPr>
          <a:xfrm>
            <a:off x="8940186" y="895727"/>
            <a:ext cx="2863039" cy="169817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Bayesian Optimization</a:t>
            </a:r>
          </a:p>
        </p:txBody>
      </p:sp>
    </p:spTree>
    <p:extLst>
      <p:ext uri="{BB962C8B-B14F-4D97-AF65-F5344CB8AC3E}">
        <p14:creationId xmlns:p14="http://schemas.microsoft.com/office/powerpoint/2010/main" val="960929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AEB6E-9219-4BD7-8124-9C8D59CA8246}"/>
              </a:ext>
            </a:extLst>
          </p:cNvPr>
          <p:cNvSpPr txBox="1">
            <a:spLocks/>
          </p:cNvSpPr>
          <p:nvPr/>
        </p:nvSpPr>
        <p:spPr>
          <a:xfrm>
            <a:off x="704558" y="0"/>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5" name="Rectangle: Rounded Corners 4">
            <a:extLst>
              <a:ext uri="{FF2B5EF4-FFF2-40B4-BE49-F238E27FC236}">
                <a16:creationId xmlns:a16="http://schemas.microsoft.com/office/drawing/2014/main" id="{30740C55-EDEA-4D3E-84ED-0E8B55AE19E8}"/>
              </a:ext>
            </a:extLst>
          </p:cNvPr>
          <p:cNvSpPr/>
          <p:nvPr/>
        </p:nvSpPr>
        <p:spPr>
          <a:xfrm>
            <a:off x="475861" y="1707502"/>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6" name="Rectangle: Rounded Corners 5">
            <a:extLst>
              <a:ext uri="{FF2B5EF4-FFF2-40B4-BE49-F238E27FC236}">
                <a16:creationId xmlns:a16="http://schemas.microsoft.com/office/drawing/2014/main" id="{FC43D98D-F778-49E6-8B9C-7DAFB819FEF4}"/>
              </a:ext>
            </a:extLst>
          </p:cNvPr>
          <p:cNvSpPr/>
          <p:nvPr/>
        </p:nvSpPr>
        <p:spPr>
          <a:xfrm>
            <a:off x="499186" y="2612571"/>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L1</a:t>
            </a:r>
          </a:p>
        </p:txBody>
      </p:sp>
      <p:sp>
        <p:nvSpPr>
          <p:cNvPr id="7" name="Rectangle: Rounded Corners 6">
            <a:extLst>
              <a:ext uri="{FF2B5EF4-FFF2-40B4-BE49-F238E27FC236}">
                <a16:creationId xmlns:a16="http://schemas.microsoft.com/office/drawing/2014/main" id="{F63C566E-67CC-4724-98C4-62E4EFAA743A}"/>
              </a:ext>
            </a:extLst>
          </p:cNvPr>
          <p:cNvSpPr/>
          <p:nvPr/>
        </p:nvSpPr>
        <p:spPr>
          <a:xfrm>
            <a:off x="499186" y="3491595"/>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L2</a:t>
            </a:r>
          </a:p>
        </p:txBody>
      </p:sp>
      <p:sp>
        <p:nvSpPr>
          <p:cNvPr id="8" name="Rectangle: Rounded Corners 7">
            <a:extLst>
              <a:ext uri="{FF2B5EF4-FFF2-40B4-BE49-F238E27FC236}">
                <a16:creationId xmlns:a16="http://schemas.microsoft.com/office/drawing/2014/main" id="{329FFFDD-8F1F-4A7B-95A9-C98E5E3417F8}"/>
              </a:ext>
            </a:extLst>
          </p:cNvPr>
          <p:cNvSpPr/>
          <p:nvPr/>
        </p:nvSpPr>
        <p:spPr>
          <a:xfrm>
            <a:off x="550505" y="5131838"/>
            <a:ext cx="1446245" cy="429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L_N</a:t>
            </a:r>
          </a:p>
        </p:txBody>
      </p:sp>
      <p:sp>
        <p:nvSpPr>
          <p:cNvPr id="9" name="Rectangle: Rounded Corners 8">
            <a:extLst>
              <a:ext uri="{FF2B5EF4-FFF2-40B4-BE49-F238E27FC236}">
                <a16:creationId xmlns:a16="http://schemas.microsoft.com/office/drawing/2014/main" id="{A26720B0-319B-4D9D-B120-AAE1C6CA26AC}"/>
              </a:ext>
            </a:extLst>
          </p:cNvPr>
          <p:cNvSpPr/>
          <p:nvPr/>
        </p:nvSpPr>
        <p:spPr>
          <a:xfrm>
            <a:off x="550505" y="6042833"/>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11" name="Straight Arrow Connector 10">
            <a:extLst>
              <a:ext uri="{FF2B5EF4-FFF2-40B4-BE49-F238E27FC236}">
                <a16:creationId xmlns:a16="http://schemas.microsoft.com/office/drawing/2014/main" id="{14D8542D-55E3-4B08-B7E6-23158CB26D81}"/>
              </a:ext>
            </a:extLst>
          </p:cNvPr>
          <p:cNvCxnSpPr>
            <a:cxnSpLocks/>
            <a:stCxn id="5" idx="2"/>
          </p:cNvCxnSpPr>
          <p:nvPr/>
        </p:nvCxnSpPr>
        <p:spPr>
          <a:xfrm flipH="1">
            <a:off x="1198982" y="2136710"/>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14D9A9-CF30-49D6-9026-D69137AE34E6}"/>
              </a:ext>
            </a:extLst>
          </p:cNvPr>
          <p:cNvCxnSpPr>
            <a:cxnSpLocks/>
            <a:endCxn id="7" idx="0"/>
          </p:cNvCxnSpPr>
          <p:nvPr/>
        </p:nvCxnSpPr>
        <p:spPr>
          <a:xfrm>
            <a:off x="1222309" y="3144415"/>
            <a:ext cx="0" cy="34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34A0C0-253E-471D-9A9D-10DBCC9B629B}"/>
              </a:ext>
            </a:extLst>
          </p:cNvPr>
          <p:cNvSpPr txBox="1"/>
          <p:nvPr/>
        </p:nvSpPr>
        <p:spPr>
          <a:xfrm rot="16200000">
            <a:off x="835816" y="4279788"/>
            <a:ext cx="642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0" name="Straight Arrow Connector 19">
            <a:extLst>
              <a:ext uri="{FF2B5EF4-FFF2-40B4-BE49-F238E27FC236}">
                <a16:creationId xmlns:a16="http://schemas.microsoft.com/office/drawing/2014/main" id="{608B91B3-598A-4F04-B676-283B034C5274}"/>
              </a:ext>
            </a:extLst>
          </p:cNvPr>
          <p:cNvCxnSpPr/>
          <p:nvPr/>
        </p:nvCxnSpPr>
        <p:spPr>
          <a:xfrm flipH="1">
            <a:off x="1217640" y="3931104"/>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913398-209E-4249-924D-7A8FFBD96377}"/>
              </a:ext>
            </a:extLst>
          </p:cNvPr>
          <p:cNvCxnSpPr/>
          <p:nvPr/>
        </p:nvCxnSpPr>
        <p:spPr>
          <a:xfrm flipH="1">
            <a:off x="1217640" y="4780189"/>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8C7D4C-BE28-4B84-8E12-52EA25DBD516}"/>
              </a:ext>
            </a:extLst>
          </p:cNvPr>
          <p:cNvCxnSpPr/>
          <p:nvPr/>
        </p:nvCxnSpPr>
        <p:spPr>
          <a:xfrm flipH="1">
            <a:off x="1198980" y="563082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20A1C0-CB16-4782-8D5E-CB1A3225AC1C}"/>
              </a:ext>
            </a:extLst>
          </p:cNvPr>
          <p:cNvSpPr txBox="1"/>
          <p:nvPr/>
        </p:nvSpPr>
        <p:spPr>
          <a:xfrm>
            <a:off x="3030164" y="2967130"/>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Convolution layer</a:t>
            </a:r>
          </a:p>
        </p:txBody>
      </p:sp>
      <p:cxnSp>
        <p:nvCxnSpPr>
          <p:cNvPr id="15" name="Straight Arrow Connector 14">
            <a:extLst>
              <a:ext uri="{FF2B5EF4-FFF2-40B4-BE49-F238E27FC236}">
                <a16:creationId xmlns:a16="http://schemas.microsoft.com/office/drawing/2014/main" id="{5E9A1982-98F6-4CEB-8F75-66EDBBF79383}"/>
              </a:ext>
            </a:extLst>
          </p:cNvPr>
          <p:cNvCxnSpPr>
            <a:cxnSpLocks/>
          </p:cNvCxnSpPr>
          <p:nvPr/>
        </p:nvCxnSpPr>
        <p:spPr>
          <a:xfrm>
            <a:off x="1900545" y="2791637"/>
            <a:ext cx="1141914" cy="42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1FD38A-A948-4AA1-989B-05950EDC8974}"/>
              </a:ext>
            </a:extLst>
          </p:cNvPr>
          <p:cNvCxnSpPr>
            <a:cxnSpLocks/>
          </p:cNvCxnSpPr>
          <p:nvPr/>
        </p:nvCxnSpPr>
        <p:spPr>
          <a:xfrm>
            <a:off x="1949645" y="3747860"/>
            <a:ext cx="1364836" cy="531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6E006F3-A88E-4A73-A15E-AF90524154FE}"/>
              </a:ext>
            </a:extLst>
          </p:cNvPr>
          <p:cNvSpPr txBox="1"/>
          <p:nvPr/>
        </p:nvSpPr>
        <p:spPr>
          <a:xfrm>
            <a:off x="3349613" y="3986364"/>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Maxpool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layer</a:t>
            </a:r>
          </a:p>
        </p:txBody>
      </p:sp>
      <p:sp>
        <p:nvSpPr>
          <p:cNvPr id="34" name="TextBox 33">
            <a:extLst>
              <a:ext uri="{FF2B5EF4-FFF2-40B4-BE49-F238E27FC236}">
                <a16:creationId xmlns:a16="http://schemas.microsoft.com/office/drawing/2014/main" id="{3C762B13-5EB6-4B74-B2A7-2B5FD626949A}"/>
              </a:ext>
            </a:extLst>
          </p:cNvPr>
          <p:cNvSpPr txBox="1"/>
          <p:nvPr/>
        </p:nvSpPr>
        <p:spPr>
          <a:xfrm>
            <a:off x="3314481" y="5507816"/>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Type N layer</a:t>
            </a:r>
          </a:p>
        </p:txBody>
      </p:sp>
      <p:cxnSp>
        <p:nvCxnSpPr>
          <p:cNvPr id="35" name="Straight Arrow Connector 34">
            <a:extLst>
              <a:ext uri="{FF2B5EF4-FFF2-40B4-BE49-F238E27FC236}">
                <a16:creationId xmlns:a16="http://schemas.microsoft.com/office/drawing/2014/main" id="{205B9039-58BD-4871-AB6C-F7B0E5F93FBE}"/>
              </a:ext>
            </a:extLst>
          </p:cNvPr>
          <p:cNvCxnSpPr>
            <a:cxnSpLocks/>
            <a:stCxn id="8" idx="3"/>
          </p:cNvCxnSpPr>
          <p:nvPr/>
        </p:nvCxnSpPr>
        <p:spPr>
          <a:xfrm>
            <a:off x="1996750" y="5346442"/>
            <a:ext cx="1404525" cy="382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086569-2671-4A4C-8F2D-8EFE02F59631}"/>
              </a:ext>
            </a:extLst>
          </p:cNvPr>
          <p:cNvSpPr txBox="1"/>
          <p:nvPr/>
        </p:nvSpPr>
        <p:spPr>
          <a:xfrm>
            <a:off x="123363" y="894864"/>
            <a:ext cx="66594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1. Sequential Layers-Wise Neural Network Architecture</a:t>
            </a:r>
          </a:p>
        </p:txBody>
      </p:sp>
      <p:sp>
        <p:nvSpPr>
          <p:cNvPr id="24" name="TextBox 23">
            <a:extLst>
              <a:ext uri="{FF2B5EF4-FFF2-40B4-BE49-F238E27FC236}">
                <a16:creationId xmlns:a16="http://schemas.microsoft.com/office/drawing/2014/main" id="{2FEE870B-E4E4-4E67-9550-082E6EE2378D}"/>
              </a:ext>
            </a:extLst>
          </p:cNvPr>
          <p:cNvSpPr txBox="1"/>
          <p:nvPr/>
        </p:nvSpPr>
        <p:spPr>
          <a:xfrm>
            <a:off x="8122918" y="1058649"/>
            <a:ext cx="355569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Multiple Operation Layer types</a:t>
            </a:r>
          </a:p>
        </p:txBody>
      </p:sp>
      <p:pic>
        <p:nvPicPr>
          <p:cNvPr id="25" name="Picture 24">
            <a:extLst>
              <a:ext uri="{FF2B5EF4-FFF2-40B4-BE49-F238E27FC236}">
                <a16:creationId xmlns:a16="http://schemas.microsoft.com/office/drawing/2014/main" id="{D7065AF1-A456-41C3-B46B-314B846B8EC0}"/>
              </a:ext>
            </a:extLst>
          </p:cNvPr>
          <p:cNvPicPr>
            <a:picLocks noChangeAspect="1"/>
          </p:cNvPicPr>
          <p:nvPr/>
        </p:nvPicPr>
        <p:blipFill rotWithShape="1">
          <a:blip r:embed="rId2"/>
          <a:srcRect r="24952"/>
          <a:stretch/>
        </p:blipFill>
        <p:spPr>
          <a:xfrm>
            <a:off x="8277798" y="1489798"/>
            <a:ext cx="3555691" cy="3822525"/>
          </a:xfrm>
          <a:prstGeom prst="rect">
            <a:avLst/>
          </a:prstGeom>
        </p:spPr>
      </p:pic>
      <p:sp>
        <p:nvSpPr>
          <p:cNvPr id="26" name="Rectangle 25">
            <a:extLst>
              <a:ext uri="{FF2B5EF4-FFF2-40B4-BE49-F238E27FC236}">
                <a16:creationId xmlns:a16="http://schemas.microsoft.com/office/drawing/2014/main" id="{8BBE62E1-9E51-49F3-9B28-CEE6AE3489E0}"/>
              </a:ext>
            </a:extLst>
          </p:cNvPr>
          <p:cNvSpPr/>
          <p:nvPr/>
        </p:nvSpPr>
        <p:spPr>
          <a:xfrm>
            <a:off x="8559113" y="5705222"/>
            <a:ext cx="220047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https://keras.io/api/layers/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7" name="TextBox 26">
            <a:extLst>
              <a:ext uri="{FF2B5EF4-FFF2-40B4-BE49-F238E27FC236}">
                <a16:creationId xmlns:a16="http://schemas.microsoft.com/office/drawing/2014/main" id="{79AD5864-C88B-407B-AF53-550C474752C2}"/>
              </a:ext>
            </a:extLst>
          </p:cNvPr>
          <p:cNvSpPr txBox="1"/>
          <p:nvPr/>
        </p:nvSpPr>
        <p:spPr>
          <a:xfrm>
            <a:off x="8237792" y="5386884"/>
            <a:ext cx="3220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Tensorflow</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 Keras – layers API</a:t>
            </a:r>
          </a:p>
        </p:txBody>
      </p:sp>
      <p:sp>
        <p:nvSpPr>
          <p:cNvPr id="28" name="TextBox 27">
            <a:extLst>
              <a:ext uri="{FF2B5EF4-FFF2-40B4-BE49-F238E27FC236}">
                <a16:creationId xmlns:a16="http://schemas.microsoft.com/office/drawing/2014/main" id="{CF0BB75C-696E-4E73-B34D-E41DE42E7CEA}"/>
              </a:ext>
            </a:extLst>
          </p:cNvPr>
          <p:cNvSpPr txBox="1"/>
          <p:nvPr/>
        </p:nvSpPr>
        <p:spPr>
          <a:xfrm>
            <a:off x="8237792" y="6074554"/>
            <a:ext cx="3220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Pytorch</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 layers API</a:t>
            </a:r>
          </a:p>
        </p:txBody>
      </p:sp>
      <p:sp>
        <p:nvSpPr>
          <p:cNvPr id="29" name="Rectangle 28">
            <a:extLst>
              <a:ext uri="{FF2B5EF4-FFF2-40B4-BE49-F238E27FC236}">
                <a16:creationId xmlns:a16="http://schemas.microsoft.com/office/drawing/2014/main" id="{4F0352C4-26A3-49A4-81E4-A5E0B0B03FC0}"/>
              </a:ext>
            </a:extLst>
          </p:cNvPr>
          <p:cNvSpPr/>
          <p:nvPr/>
        </p:nvSpPr>
        <p:spPr>
          <a:xfrm>
            <a:off x="8637075" y="6351552"/>
            <a:ext cx="404649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https://pytorch.org/docs/stable/nn.html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991664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406C43-52E7-4D33-87D0-B17F28D1D2FB}"/>
              </a:ext>
            </a:extLst>
          </p:cNvPr>
          <p:cNvPicPr>
            <a:picLocks noChangeAspect="1"/>
          </p:cNvPicPr>
          <p:nvPr/>
        </p:nvPicPr>
        <p:blipFill>
          <a:blip r:embed="rId2"/>
          <a:stretch>
            <a:fillRect/>
          </a:stretch>
        </p:blipFill>
        <p:spPr>
          <a:xfrm>
            <a:off x="1119527" y="1149203"/>
            <a:ext cx="10083769" cy="4723192"/>
          </a:xfrm>
          <a:prstGeom prst="rect">
            <a:avLst/>
          </a:prstGeom>
        </p:spPr>
      </p:pic>
      <p:sp>
        <p:nvSpPr>
          <p:cNvPr id="5" name="Rectangle 4">
            <a:extLst>
              <a:ext uri="{FF2B5EF4-FFF2-40B4-BE49-F238E27FC236}">
                <a16:creationId xmlns:a16="http://schemas.microsoft.com/office/drawing/2014/main" id="{CCD90B02-2794-48D1-87FE-839E20F921BB}"/>
              </a:ext>
            </a:extLst>
          </p:cNvPr>
          <p:cNvSpPr/>
          <p:nvPr/>
        </p:nvSpPr>
        <p:spPr>
          <a:xfrm>
            <a:off x="3048000" y="6000432"/>
            <a:ext cx="6096000" cy="49244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Neural Architecture Search: Coming Of Age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3"/>
              </a:rPr>
              <a:t>Frank </a:t>
            </a:r>
            <a:r>
              <a:rPr kumimoji="0" lang="en-US" sz="1800" b="1"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hlinkClick r:id="rId3"/>
              </a:rPr>
              <a:t>Hutter</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3"/>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6493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D3B468-0F37-4C24-A1C2-7097D8D36BF0}"/>
              </a:ext>
            </a:extLst>
          </p:cNvPr>
          <p:cNvSpPr txBox="1"/>
          <p:nvPr/>
        </p:nvSpPr>
        <p:spPr>
          <a:xfrm>
            <a:off x="3784346" y="5938877"/>
            <a:ext cx="8238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Implementation Python Bayesian optimization from scratch Jason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Brownlee 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52D703-0111-4C49-A6E5-D782B5AF78B2}"/>
              </a:ext>
            </a:extLst>
          </p:cNvPr>
          <p:cNvSpPr txBox="1"/>
          <p:nvPr/>
        </p:nvSpPr>
        <p:spPr>
          <a:xfrm>
            <a:off x="4146486" y="6308209"/>
            <a:ext cx="8863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Fitune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your hyperparameter model weight and bias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colab</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implementation</a:t>
            </a:r>
          </a:p>
        </p:txBody>
      </p:sp>
      <p:sp>
        <p:nvSpPr>
          <p:cNvPr id="8" name="Rectangle 7">
            <a:extLst>
              <a:ext uri="{FF2B5EF4-FFF2-40B4-BE49-F238E27FC236}">
                <a16:creationId xmlns:a16="http://schemas.microsoft.com/office/drawing/2014/main" id="{28485596-C611-4338-B799-139199966D64}"/>
              </a:ext>
            </a:extLst>
          </p:cNvPr>
          <p:cNvSpPr/>
          <p:nvPr/>
        </p:nvSpPr>
        <p:spPr>
          <a:xfrm>
            <a:off x="435428" y="81983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During the development of AlphaGo, its many hyperparameters were tuned with Bayesian optimization multiple times</a:t>
            </a:r>
          </a:p>
        </p:txBody>
      </p:sp>
      <p:sp>
        <p:nvSpPr>
          <p:cNvPr id="9" name="Rectangle 8">
            <a:extLst>
              <a:ext uri="{FF2B5EF4-FFF2-40B4-BE49-F238E27FC236}">
                <a16:creationId xmlns:a16="http://schemas.microsoft.com/office/drawing/2014/main" id="{7D2AB8A8-57EE-4F60-B5D6-6E084A467634}"/>
              </a:ext>
            </a:extLst>
          </p:cNvPr>
          <p:cNvSpPr/>
          <p:nvPr/>
        </p:nvSpPr>
        <p:spPr>
          <a:xfrm>
            <a:off x="435428" y="2046523"/>
            <a:ext cx="1037875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automatic tuning process resulted in substantial improvements in playing strength. For example, prior to the match with Lee Sedol, we tuned the latest AlphaGo agent and this improved its win-rate from 50% to 66.5% in self-play games. This tuned version was deployed in the final match</a:t>
            </a:r>
          </a:p>
        </p:txBody>
      </p:sp>
    </p:spTree>
    <p:extLst>
      <p:ext uri="{BB962C8B-B14F-4D97-AF65-F5344CB8AC3E}">
        <p14:creationId xmlns:p14="http://schemas.microsoft.com/office/powerpoint/2010/main" val="32121046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29E43-AB02-42D1-9B09-D65660258FF4}"/>
              </a:ext>
            </a:extLst>
          </p:cNvPr>
          <p:cNvSpPr txBox="1">
            <a:spLocks/>
          </p:cNvSpPr>
          <p:nvPr/>
        </p:nvSpPr>
        <p:spPr>
          <a:xfrm>
            <a:off x="461961" y="261258"/>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NAS– Evaluation Strategy</a:t>
            </a:r>
          </a:p>
        </p:txBody>
      </p:sp>
      <p:sp>
        <p:nvSpPr>
          <p:cNvPr id="5" name="TextBox 4">
            <a:extLst>
              <a:ext uri="{FF2B5EF4-FFF2-40B4-BE49-F238E27FC236}">
                <a16:creationId xmlns:a16="http://schemas.microsoft.com/office/drawing/2014/main" id="{5F5503BA-0DFE-4AA4-98C0-C1CA696C19AA}"/>
              </a:ext>
            </a:extLst>
          </p:cNvPr>
          <p:cNvSpPr txBox="1"/>
          <p:nvPr/>
        </p:nvSpPr>
        <p:spPr>
          <a:xfrm>
            <a:off x="3179714" y="1344722"/>
            <a:ext cx="6328178" cy="4420890"/>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Training From Scratch</a:t>
            </a:r>
          </a:p>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Partially Training</a:t>
            </a:r>
          </a:p>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Proxy Task Performance</a:t>
            </a:r>
          </a:p>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Parameter weight sharing</a:t>
            </a:r>
          </a:p>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Prediction-Based</a:t>
            </a:r>
          </a:p>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Others</a:t>
            </a:r>
          </a:p>
        </p:txBody>
      </p:sp>
    </p:spTree>
    <p:extLst>
      <p:ext uri="{BB962C8B-B14F-4D97-AF65-F5344CB8AC3E}">
        <p14:creationId xmlns:p14="http://schemas.microsoft.com/office/powerpoint/2010/main" val="17227569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138B-5B07-4C45-8D90-09E9B0DFB428}"/>
              </a:ext>
            </a:extLst>
          </p:cNvPr>
          <p:cNvSpPr>
            <a:spLocks noGrp="1"/>
          </p:cNvSpPr>
          <p:nvPr>
            <p:ph type="title"/>
          </p:nvPr>
        </p:nvSpPr>
        <p:spPr>
          <a:xfrm>
            <a:off x="645160" y="-92075"/>
            <a:ext cx="10515600" cy="1325563"/>
          </a:xfrm>
        </p:spPr>
        <p:txBody>
          <a:bodyPr/>
          <a:lstStyle/>
          <a:p>
            <a:endParaRPr lang="en-US" dirty="0"/>
          </a:p>
        </p:txBody>
      </p:sp>
      <p:sp>
        <p:nvSpPr>
          <p:cNvPr id="4" name="Rectangle 3">
            <a:extLst>
              <a:ext uri="{FF2B5EF4-FFF2-40B4-BE49-F238E27FC236}">
                <a16:creationId xmlns:a16="http://schemas.microsoft.com/office/drawing/2014/main" id="{2E260634-B2F8-4224-83CB-C0917DD86CBD}"/>
              </a:ext>
            </a:extLst>
          </p:cNvPr>
          <p:cNvSpPr/>
          <p:nvPr/>
        </p:nvSpPr>
        <p:spPr>
          <a:xfrm>
            <a:off x="0" y="1145012"/>
            <a:ext cx="2698687"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Training From Scratch</a:t>
            </a:r>
          </a:p>
        </p:txBody>
      </p:sp>
      <p:cxnSp>
        <p:nvCxnSpPr>
          <p:cNvPr id="5" name="Straight Arrow Connector 4">
            <a:extLst>
              <a:ext uri="{FF2B5EF4-FFF2-40B4-BE49-F238E27FC236}">
                <a16:creationId xmlns:a16="http://schemas.microsoft.com/office/drawing/2014/main" id="{EF121420-9C17-44F8-BA18-23FC2268D008}"/>
              </a:ext>
            </a:extLst>
          </p:cNvPr>
          <p:cNvCxnSpPr/>
          <p:nvPr/>
        </p:nvCxnSpPr>
        <p:spPr>
          <a:xfrm flipV="1">
            <a:off x="3584821" y="2192901"/>
            <a:ext cx="0" cy="25659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16865ED-E7E5-4AD2-ABFB-051F4510901B}"/>
              </a:ext>
            </a:extLst>
          </p:cNvPr>
          <p:cNvCxnSpPr>
            <a:cxnSpLocks/>
          </p:cNvCxnSpPr>
          <p:nvPr/>
        </p:nvCxnSpPr>
        <p:spPr>
          <a:xfrm>
            <a:off x="3584821" y="4758820"/>
            <a:ext cx="46447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BD8DAD76-0443-4C77-8508-4C37672997AB}"/>
              </a:ext>
            </a:extLst>
          </p:cNvPr>
          <p:cNvSpPr/>
          <p:nvPr/>
        </p:nvSpPr>
        <p:spPr>
          <a:xfrm>
            <a:off x="3718560" y="2738120"/>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093DD860-99B3-4094-A5F5-455796C4A29C}"/>
              </a:ext>
            </a:extLst>
          </p:cNvPr>
          <p:cNvSpPr/>
          <p:nvPr/>
        </p:nvSpPr>
        <p:spPr>
          <a:xfrm>
            <a:off x="3794760" y="2700020"/>
            <a:ext cx="3619500" cy="1177193"/>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165815F-A1D3-4A5A-B0CD-1599DBFA53B3}"/>
              </a:ext>
            </a:extLst>
          </p:cNvPr>
          <p:cNvSpPr txBox="1"/>
          <p:nvPr/>
        </p:nvSpPr>
        <p:spPr>
          <a:xfrm>
            <a:off x="6728460" y="4796920"/>
            <a:ext cx="2042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 Epochs</a:t>
            </a:r>
          </a:p>
        </p:txBody>
      </p:sp>
      <p:sp>
        <p:nvSpPr>
          <p:cNvPr id="10" name="TextBox 9">
            <a:extLst>
              <a:ext uri="{FF2B5EF4-FFF2-40B4-BE49-F238E27FC236}">
                <a16:creationId xmlns:a16="http://schemas.microsoft.com/office/drawing/2014/main" id="{D86E05EC-51C0-4FF6-8C3B-2D3E05500437}"/>
              </a:ext>
            </a:extLst>
          </p:cNvPr>
          <p:cNvSpPr txBox="1"/>
          <p:nvPr/>
        </p:nvSpPr>
        <p:spPr>
          <a:xfrm>
            <a:off x="3265533" y="1917808"/>
            <a:ext cx="2042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a:t>
            </a:r>
          </a:p>
        </p:txBody>
      </p:sp>
      <p:sp>
        <p:nvSpPr>
          <p:cNvPr id="11" name="TextBox 10">
            <a:extLst>
              <a:ext uri="{FF2B5EF4-FFF2-40B4-BE49-F238E27FC236}">
                <a16:creationId xmlns:a16="http://schemas.microsoft.com/office/drawing/2014/main" id="{9846C1DE-5051-45A8-A830-429A5F783002}"/>
              </a:ext>
            </a:extLst>
          </p:cNvPr>
          <p:cNvSpPr txBox="1"/>
          <p:nvPr/>
        </p:nvSpPr>
        <p:spPr>
          <a:xfrm>
            <a:off x="6251847" y="3288616"/>
            <a:ext cx="1744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Error</a:t>
            </a:r>
          </a:p>
        </p:txBody>
      </p:sp>
      <p:sp>
        <p:nvSpPr>
          <p:cNvPr id="12" name="TextBox 11">
            <a:extLst>
              <a:ext uri="{FF2B5EF4-FFF2-40B4-BE49-F238E27FC236}">
                <a16:creationId xmlns:a16="http://schemas.microsoft.com/office/drawing/2014/main" id="{24EE5BB1-2968-4FC4-BF44-46D4F6123B24}"/>
              </a:ext>
            </a:extLst>
          </p:cNvPr>
          <p:cNvSpPr txBox="1"/>
          <p:nvPr/>
        </p:nvSpPr>
        <p:spPr>
          <a:xfrm>
            <a:off x="6419850" y="4281143"/>
            <a:ext cx="1744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Training Error</a:t>
            </a:r>
          </a:p>
        </p:txBody>
      </p:sp>
    </p:spTree>
    <p:extLst>
      <p:ext uri="{BB962C8B-B14F-4D97-AF65-F5344CB8AC3E}">
        <p14:creationId xmlns:p14="http://schemas.microsoft.com/office/powerpoint/2010/main" val="39475958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B5614B0-4C36-467B-8A40-18D9E0DB6BD1}"/>
              </a:ext>
            </a:extLst>
          </p:cNvPr>
          <p:cNvCxnSpPr/>
          <p:nvPr/>
        </p:nvCxnSpPr>
        <p:spPr>
          <a:xfrm flipV="1">
            <a:off x="2803263" y="1163036"/>
            <a:ext cx="0" cy="25659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39DA5DB-5490-4BF6-AC87-2C3869FE6A9C}"/>
              </a:ext>
            </a:extLst>
          </p:cNvPr>
          <p:cNvCxnSpPr>
            <a:cxnSpLocks/>
          </p:cNvCxnSpPr>
          <p:nvPr/>
        </p:nvCxnSpPr>
        <p:spPr>
          <a:xfrm>
            <a:off x="2803263" y="3728955"/>
            <a:ext cx="46447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AA225CD-BBA5-4337-A502-0E312A7D7587}"/>
              </a:ext>
            </a:extLst>
          </p:cNvPr>
          <p:cNvSpPr/>
          <p:nvPr/>
        </p:nvSpPr>
        <p:spPr>
          <a:xfrm>
            <a:off x="2937002" y="1708255"/>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D2BFFB32-0150-4344-8F0A-10CAF0C2E8FD}"/>
              </a:ext>
            </a:extLst>
          </p:cNvPr>
          <p:cNvSpPr/>
          <p:nvPr/>
        </p:nvSpPr>
        <p:spPr>
          <a:xfrm>
            <a:off x="3013202" y="1670155"/>
            <a:ext cx="3619500" cy="1177193"/>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FD80B5C-D23D-4971-990B-DEA7CCEC9E4E}"/>
              </a:ext>
            </a:extLst>
          </p:cNvPr>
          <p:cNvSpPr txBox="1"/>
          <p:nvPr/>
        </p:nvSpPr>
        <p:spPr>
          <a:xfrm>
            <a:off x="5899484" y="3761844"/>
            <a:ext cx="2042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 Epochs</a:t>
            </a:r>
          </a:p>
        </p:txBody>
      </p:sp>
      <p:sp>
        <p:nvSpPr>
          <p:cNvPr id="9" name="TextBox 8">
            <a:extLst>
              <a:ext uri="{FF2B5EF4-FFF2-40B4-BE49-F238E27FC236}">
                <a16:creationId xmlns:a16="http://schemas.microsoft.com/office/drawing/2014/main" id="{58565F88-63B6-4F1F-A347-9D0CDBA07808}"/>
              </a:ext>
            </a:extLst>
          </p:cNvPr>
          <p:cNvSpPr txBox="1"/>
          <p:nvPr/>
        </p:nvSpPr>
        <p:spPr>
          <a:xfrm>
            <a:off x="2483975" y="887943"/>
            <a:ext cx="2042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a:t>
            </a:r>
          </a:p>
        </p:txBody>
      </p:sp>
      <p:sp>
        <p:nvSpPr>
          <p:cNvPr id="10" name="TextBox 9">
            <a:extLst>
              <a:ext uri="{FF2B5EF4-FFF2-40B4-BE49-F238E27FC236}">
                <a16:creationId xmlns:a16="http://schemas.microsoft.com/office/drawing/2014/main" id="{4944EE21-5F45-4EE4-80F6-A9C2C3F76987}"/>
              </a:ext>
            </a:extLst>
          </p:cNvPr>
          <p:cNvSpPr txBox="1"/>
          <p:nvPr/>
        </p:nvSpPr>
        <p:spPr>
          <a:xfrm>
            <a:off x="7415864" y="2405969"/>
            <a:ext cx="1744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Error</a:t>
            </a:r>
          </a:p>
        </p:txBody>
      </p:sp>
      <p:sp>
        <p:nvSpPr>
          <p:cNvPr id="11" name="TextBox 10">
            <a:extLst>
              <a:ext uri="{FF2B5EF4-FFF2-40B4-BE49-F238E27FC236}">
                <a16:creationId xmlns:a16="http://schemas.microsoft.com/office/drawing/2014/main" id="{AB91FE81-0EF8-473F-9128-E6597647AF0C}"/>
              </a:ext>
            </a:extLst>
          </p:cNvPr>
          <p:cNvSpPr txBox="1"/>
          <p:nvPr/>
        </p:nvSpPr>
        <p:spPr>
          <a:xfrm>
            <a:off x="7573785" y="2972236"/>
            <a:ext cx="1744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Training Error</a:t>
            </a:r>
          </a:p>
        </p:txBody>
      </p:sp>
      <p:sp>
        <p:nvSpPr>
          <p:cNvPr id="12" name="Freeform: Shape 11">
            <a:extLst>
              <a:ext uri="{FF2B5EF4-FFF2-40B4-BE49-F238E27FC236}">
                <a16:creationId xmlns:a16="http://schemas.microsoft.com/office/drawing/2014/main" id="{537EFED6-F19E-41CC-AACF-8027417571D8}"/>
              </a:ext>
            </a:extLst>
          </p:cNvPr>
          <p:cNvSpPr/>
          <p:nvPr/>
        </p:nvSpPr>
        <p:spPr>
          <a:xfrm>
            <a:off x="3152086" y="1472470"/>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979AD24-50C3-479F-A875-2D3B207D24AA}"/>
              </a:ext>
            </a:extLst>
          </p:cNvPr>
          <p:cNvSpPr/>
          <p:nvPr/>
        </p:nvSpPr>
        <p:spPr>
          <a:xfrm>
            <a:off x="3228286" y="1434370"/>
            <a:ext cx="3619500" cy="1177193"/>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CACAEEA-064E-47F6-B41E-E4B2D34D71FA}"/>
              </a:ext>
            </a:extLst>
          </p:cNvPr>
          <p:cNvSpPr/>
          <p:nvPr/>
        </p:nvSpPr>
        <p:spPr>
          <a:xfrm>
            <a:off x="2803264" y="1963646"/>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C8042FC-6C49-4F58-9686-C28EC6C7FFFC}"/>
              </a:ext>
            </a:extLst>
          </p:cNvPr>
          <p:cNvSpPr/>
          <p:nvPr/>
        </p:nvSpPr>
        <p:spPr>
          <a:xfrm>
            <a:off x="2879464" y="1925546"/>
            <a:ext cx="3619500" cy="1177193"/>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2DB031C-2248-4057-AF99-AF509B04E7CD}"/>
              </a:ext>
            </a:extLst>
          </p:cNvPr>
          <p:cNvSpPr/>
          <p:nvPr/>
        </p:nvSpPr>
        <p:spPr>
          <a:xfrm>
            <a:off x="3409442" y="1375049"/>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182F2FD7-6CD8-42B5-9464-C657B8293AF7}"/>
              </a:ext>
            </a:extLst>
          </p:cNvPr>
          <p:cNvSpPr/>
          <p:nvPr/>
        </p:nvSpPr>
        <p:spPr>
          <a:xfrm>
            <a:off x="3485641" y="1336949"/>
            <a:ext cx="3525601" cy="1207369"/>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11AA644-CF22-4163-9E58-1204E1F4F1FF}"/>
              </a:ext>
            </a:extLst>
          </p:cNvPr>
          <p:cNvSpPr txBox="1"/>
          <p:nvPr/>
        </p:nvSpPr>
        <p:spPr>
          <a:xfrm>
            <a:off x="5816127" y="1894854"/>
            <a:ext cx="14935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2</a:t>
            </a:r>
          </a:p>
        </p:txBody>
      </p:sp>
      <p:sp>
        <p:nvSpPr>
          <p:cNvPr id="19" name="TextBox 18">
            <a:extLst>
              <a:ext uri="{FF2B5EF4-FFF2-40B4-BE49-F238E27FC236}">
                <a16:creationId xmlns:a16="http://schemas.microsoft.com/office/drawing/2014/main" id="{E677ED83-C3D3-48FD-B25D-DE3223D97690}"/>
              </a:ext>
            </a:extLst>
          </p:cNvPr>
          <p:cNvSpPr txBox="1"/>
          <p:nvPr/>
        </p:nvSpPr>
        <p:spPr>
          <a:xfrm>
            <a:off x="6920564" y="1874179"/>
            <a:ext cx="1268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3</a:t>
            </a:r>
          </a:p>
        </p:txBody>
      </p:sp>
      <p:sp>
        <p:nvSpPr>
          <p:cNvPr id="20" name="TextBox 19">
            <a:extLst>
              <a:ext uri="{FF2B5EF4-FFF2-40B4-BE49-F238E27FC236}">
                <a16:creationId xmlns:a16="http://schemas.microsoft.com/office/drawing/2014/main" id="{F7B4E0E4-9C56-4F32-BD31-17E9F1BE8C53}"/>
              </a:ext>
            </a:extLst>
          </p:cNvPr>
          <p:cNvSpPr txBox="1"/>
          <p:nvPr/>
        </p:nvSpPr>
        <p:spPr>
          <a:xfrm>
            <a:off x="8567449" y="1864842"/>
            <a:ext cx="1268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N</a:t>
            </a:r>
          </a:p>
        </p:txBody>
      </p:sp>
      <p:sp>
        <p:nvSpPr>
          <p:cNvPr id="21" name="TextBox 20">
            <a:extLst>
              <a:ext uri="{FF2B5EF4-FFF2-40B4-BE49-F238E27FC236}">
                <a16:creationId xmlns:a16="http://schemas.microsoft.com/office/drawing/2014/main" id="{BEFA7352-53E7-4C59-9ED0-2EFCC355D9E3}"/>
              </a:ext>
            </a:extLst>
          </p:cNvPr>
          <p:cNvSpPr txBox="1"/>
          <p:nvPr/>
        </p:nvSpPr>
        <p:spPr>
          <a:xfrm>
            <a:off x="4738746" y="1915529"/>
            <a:ext cx="14935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1</a:t>
            </a:r>
          </a:p>
        </p:txBody>
      </p:sp>
      <p:sp>
        <p:nvSpPr>
          <p:cNvPr id="22" name="TextBox 21">
            <a:extLst>
              <a:ext uri="{FF2B5EF4-FFF2-40B4-BE49-F238E27FC236}">
                <a16:creationId xmlns:a16="http://schemas.microsoft.com/office/drawing/2014/main" id="{ACC78B1A-3B40-4C42-97BE-A57FCC93F9EC}"/>
              </a:ext>
            </a:extLst>
          </p:cNvPr>
          <p:cNvSpPr txBox="1"/>
          <p:nvPr/>
        </p:nvSpPr>
        <p:spPr>
          <a:xfrm>
            <a:off x="8124239" y="1846140"/>
            <a:ext cx="4788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3" name="Straight Arrow Connector 22">
            <a:extLst>
              <a:ext uri="{FF2B5EF4-FFF2-40B4-BE49-F238E27FC236}">
                <a16:creationId xmlns:a16="http://schemas.microsoft.com/office/drawing/2014/main" id="{95EE9842-FBE6-42E8-A525-BC251CD6051C}"/>
              </a:ext>
            </a:extLst>
          </p:cNvPr>
          <p:cNvCxnSpPr>
            <a:stCxn id="7" idx="5"/>
          </p:cNvCxnSpPr>
          <p:nvPr/>
        </p:nvCxnSpPr>
        <p:spPr>
          <a:xfrm flipV="1">
            <a:off x="6632702" y="2607912"/>
            <a:ext cx="815340" cy="7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915FF9-705D-47A8-AC00-82EC0BAB0181}"/>
              </a:ext>
            </a:extLst>
          </p:cNvPr>
          <p:cNvCxnSpPr/>
          <p:nvPr/>
        </p:nvCxnSpPr>
        <p:spPr>
          <a:xfrm flipV="1">
            <a:off x="6594602" y="3131408"/>
            <a:ext cx="1082040" cy="14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14A4D56-7859-4957-87D2-2911DFC13ABB}"/>
              </a:ext>
            </a:extLst>
          </p:cNvPr>
          <p:cNvSpPr txBox="1"/>
          <p:nvPr/>
        </p:nvSpPr>
        <p:spPr>
          <a:xfrm>
            <a:off x="5439799" y="1177166"/>
            <a:ext cx="425023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Training all Model found in search Space</a:t>
            </a:r>
          </a:p>
        </p:txBody>
      </p:sp>
      <p:cxnSp>
        <p:nvCxnSpPr>
          <p:cNvPr id="26" name="Straight Arrow Connector 25">
            <a:extLst>
              <a:ext uri="{FF2B5EF4-FFF2-40B4-BE49-F238E27FC236}">
                <a16:creationId xmlns:a16="http://schemas.microsoft.com/office/drawing/2014/main" id="{9B823F44-A3D4-493E-B363-706032222D28}"/>
              </a:ext>
            </a:extLst>
          </p:cNvPr>
          <p:cNvCxnSpPr/>
          <p:nvPr/>
        </p:nvCxnSpPr>
        <p:spPr>
          <a:xfrm>
            <a:off x="5352542" y="1670155"/>
            <a:ext cx="42062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83A2003-A100-4108-817F-0CA9CCEF8507}"/>
              </a:ext>
            </a:extLst>
          </p:cNvPr>
          <p:cNvSpPr txBox="1"/>
          <p:nvPr/>
        </p:nvSpPr>
        <p:spPr>
          <a:xfrm>
            <a:off x="318386" y="4197332"/>
            <a:ext cx="60346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What is the problem with this evaluate method ??</a:t>
            </a:r>
          </a:p>
        </p:txBody>
      </p:sp>
      <p:pic>
        <p:nvPicPr>
          <p:cNvPr id="30" name="Content Placeholder 4">
            <a:extLst>
              <a:ext uri="{FF2B5EF4-FFF2-40B4-BE49-F238E27FC236}">
                <a16:creationId xmlns:a16="http://schemas.microsoft.com/office/drawing/2014/main" id="{46D8DEA1-D662-48A2-B36A-8F5B5C0AE2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358" t="4299" r="16914" b="9635"/>
          <a:stretch/>
        </p:blipFill>
        <p:spPr>
          <a:xfrm>
            <a:off x="6289936" y="4795142"/>
            <a:ext cx="1017004" cy="1529574"/>
          </a:xfrm>
        </p:spPr>
      </p:pic>
      <p:pic>
        <p:nvPicPr>
          <p:cNvPr id="31" name="Content Placeholder 4">
            <a:extLst>
              <a:ext uri="{FF2B5EF4-FFF2-40B4-BE49-F238E27FC236}">
                <a16:creationId xmlns:a16="http://schemas.microsoft.com/office/drawing/2014/main" id="{A208BA53-64A1-473E-92FC-0B3EB5A6191F}"/>
              </a:ext>
            </a:extLst>
          </p:cNvPr>
          <p:cNvPicPr>
            <a:picLocks noChangeAspect="1"/>
          </p:cNvPicPr>
          <p:nvPr/>
        </p:nvPicPr>
        <p:blipFill rotWithShape="1">
          <a:blip r:embed="rId2">
            <a:extLst>
              <a:ext uri="{28A0092B-C50C-407E-A947-70E740481C1C}">
                <a14:useLocalDpi xmlns:a14="http://schemas.microsoft.com/office/drawing/2010/main" val="0"/>
              </a:ext>
            </a:extLst>
          </a:blip>
          <a:srcRect l="21358" t="4299" r="16914" b="9635"/>
          <a:stretch/>
        </p:blipFill>
        <p:spPr>
          <a:xfrm>
            <a:off x="7261007" y="4795142"/>
            <a:ext cx="1017004" cy="1529574"/>
          </a:xfrm>
          <a:prstGeom prst="rect">
            <a:avLst/>
          </a:prstGeom>
        </p:spPr>
      </p:pic>
      <p:pic>
        <p:nvPicPr>
          <p:cNvPr id="32" name="Content Placeholder 4">
            <a:extLst>
              <a:ext uri="{FF2B5EF4-FFF2-40B4-BE49-F238E27FC236}">
                <a16:creationId xmlns:a16="http://schemas.microsoft.com/office/drawing/2014/main" id="{6FEC4756-0F92-49F8-B5D7-3A5780F6BD9A}"/>
              </a:ext>
            </a:extLst>
          </p:cNvPr>
          <p:cNvPicPr>
            <a:picLocks noChangeAspect="1"/>
          </p:cNvPicPr>
          <p:nvPr/>
        </p:nvPicPr>
        <p:blipFill rotWithShape="1">
          <a:blip r:embed="rId2">
            <a:extLst>
              <a:ext uri="{28A0092B-C50C-407E-A947-70E740481C1C}">
                <a14:useLocalDpi xmlns:a14="http://schemas.microsoft.com/office/drawing/2010/main" val="0"/>
              </a:ext>
            </a:extLst>
          </a:blip>
          <a:srcRect l="21358" t="4299" r="16914" b="9635"/>
          <a:stretch/>
        </p:blipFill>
        <p:spPr>
          <a:xfrm>
            <a:off x="8297515" y="4795142"/>
            <a:ext cx="1017004" cy="1529574"/>
          </a:xfrm>
          <a:prstGeom prst="rect">
            <a:avLst/>
          </a:prstGeom>
        </p:spPr>
      </p:pic>
      <p:pic>
        <p:nvPicPr>
          <p:cNvPr id="34" name="Content Placeholder 4">
            <a:extLst>
              <a:ext uri="{FF2B5EF4-FFF2-40B4-BE49-F238E27FC236}">
                <a16:creationId xmlns:a16="http://schemas.microsoft.com/office/drawing/2014/main" id="{B01BBDD8-D98C-40AE-9539-F25119A70085}"/>
              </a:ext>
            </a:extLst>
          </p:cNvPr>
          <p:cNvPicPr>
            <a:picLocks noChangeAspect="1"/>
          </p:cNvPicPr>
          <p:nvPr/>
        </p:nvPicPr>
        <p:blipFill rotWithShape="1">
          <a:blip r:embed="rId2">
            <a:extLst>
              <a:ext uri="{28A0092B-C50C-407E-A947-70E740481C1C}">
                <a14:useLocalDpi xmlns:a14="http://schemas.microsoft.com/office/drawing/2010/main" val="0"/>
              </a:ext>
            </a:extLst>
          </a:blip>
          <a:srcRect l="21358" t="4299" r="16914" b="9635"/>
          <a:stretch/>
        </p:blipFill>
        <p:spPr>
          <a:xfrm>
            <a:off x="10401475" y="4789485"/>
            <a:ext cx="1017004" cy="1529574"/>
          </a:xfrm>
          <a:prstGeom prst="rect">
            <a:avLst/>
          </a:prstGeom>
        </p:spPr>
      </p:pic>
      <p:sp>
        <p:nvSpPr>
          <p:cNvPr id="35" name="TextBox 34">
            <a:extLst>
              <a:ext uri="{FF2B5EF4-FFF2-40B4-BE49-F238E27FC236}">
                <a16:creationId xmlns:a16="http://schemas.microsoft.com/office/drawing/2014/main" id="{535CAE76-CEC5-40D6-8465-742845BFB3D9}"/>
              </a:ext>
            </a:extLst>
          </p:cNvPr>
          <p:cNvSpPr txBox="1"/>
          <p:nvPr/>
        </p:nvSpPr>
        <p:spPr>
          <a:xfrm>
            <a:off x="7446506" y="4524000"/>
            <a:ext cx="7114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36" name="TextBox 35">
            <a:extLst>
              <a:ext uri="{FF2B5EF4-FFF2-40B4-BE49-F238E27FC236}">
                <a16:creationId xmlns:a16="http://schemas.microsoft.com/office/drawing/2014/main" id="{D2A3BB32-9742-4538-8E0C-78A5A8A8DABD}"/>
              </a:ext>
            </a:extLst>
          </p:cNvPr>
          <p:cNvSpPr txBox="1"/>
          <p:nvPr/>
        </p:nvSpPr>
        <p:spPr>
          <a:xfrm>
            <a:off x="6540772" y="4503847"/>
            <a:ext cx="7114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7" name="TextBox 36">
            <a:extLst>
              <a:ext uri="{FF2B5EF4-FFF2-40B4-BE49-F238E27FC236}">
                <a16:creationId xmlns:a16="http://schemas.microsoft.com/office/drawing/2014/main" id="{C156679A-CB67-4464-B2A4-1824754CACF9}"/>
              </a:ext>
            </a:extLst>
          </p:cNvPr>
          <p:cNvSpPr txBox="1"/>
          <p:nvPr/>
        </p:nvSpPr>
        <p:spPr>
          <a:xfrm>
            <a:off x="8533462" y="4524000"/>
            <a:ext cx="7114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38" name="TextBox 37">
            <a:extLst>
              <a:ext uri="{FF2B5EF4-FFF2-40B4-BE49-F238E27FC236}">
                <a16:creationId xmlns:a16="http://schemas.microsoft.com/office/drawing/2014/main" id="{501AFA47-8183-49E0-B06C-65FC6CC59B04}"/>
              </a:ext>
            </a:extLst>
          </p:cNvPr>
          <p:cNvSpPr txBox="1"/>
          <p:nvPr/>
        </p:nvSpPr>
        <p:spPr>
          <a:xfrm>
            <a:off x="9690033" y="4503847"/>
            <a:ext cx="7114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9" name="TextBox 38">
            <a:extLst>
              <a:ext uri="{FF2B5EF4-FFF2-40B4-BE49-F238E27FC236}">
                <a16:creationId xmlns:a16="http://schemas.microsoft.com/office/drawing/2014/main" id="{7DB64349-5AF2-4294-8134-25FD9B0BF991}"/>
              </a:ext>
            </a:extLst>
          </p:cNvPr>
          <p:cNvSpPr txBox="1"/>
          <p:nvPr/>
        </p:nvSpPr>
        <p:spPr>
          <a:xfrm>
            <a:off x="10595767" y="4496654"/>
            <a:ext cx="7114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
            </a:r>
          </a:p>
        </p:txBody>
      </p:sp>
      <p:sp>
        <p:nvSpPr>
          <p:cNvPr id="40" name="TextBox 39">
            <a:extLst>
              <a:ext uri="{FF2B5EF4-FFF2-40B4-BE49-F238E27FC236}">
                <a16:creationId xmlns:a16="http://schemas.microsoft.com/office/drawing/2014/main" id="{460F95EC-25F3-4588-ADD3-BAF6585A68C4}"/>
              </a:ext>
            </a:extLst>
          </p:cNvPr>
          <p:cNvSpPr txBox="1"/>
          <p:nvPr/>
        </p:nvSpPr>
        <p:spPr>
          <a:xfrm>
            <a:off x="179219" y="4809436"/>
            <a:ext cx="42976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Zoph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Le 2017</a:t>
            </a:r>
          </a:p>
        </p:txBody>
      </p:sp>
      <p:sp>
        <p:nvSpPr>
          <p:cNvPr id="41" name="Rectangle 40">
            <a:extLst>
              <a:ext uri="{FF2B5EF4-FFF2-40B4-BE49-F238E27FC236}">
                <a16:creationId xmlns:a16="http://schemas.microsoft.com/office/drawing/2014/main" id="{A52C1A35-1D7B-4CC2-871C-56968DBE7BEE}"/>
              </a:ext>
            </a:extLst>
          </p:cNvPr>
          <p:cNvSpPr/>
          <p:nvPr/>
        </p:nvSpPr>
        <p:spPr>
          <a:xfrm>
            <a:off x="133476" y="5091032"/>
            <a:ext cx="732218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Lucida Grande"/>
                <a:ea typeface="+mn-ea"/>
                <a:cs typeface="+mn-cs"/>
              </a:rPr>
              <a:t>Neural Architecture Search with Reinforcement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800 K40 GPUs for 28 days</a:t>
            </a:r>
            <a:endParaRPr kumimoji="0" lang="en-US" sz="1600" b="1" i="0" u="none" strike="noStrike" kern="1200" cap="none" spc="0" normalizeH="0" baseline="0" noProof="0" dirty="0">
              <a:ln>
                <a:noFill/>
              </a:ln>
              <a:solidFill>
                <a:srgbClr val="000000"/>
              </a:solidFill>
              <a:effectLst/>
              <a:uLnTx/>
              <a:uFillTx/>
              <a:latin typeface="Lucida Grande"/>
              <a:ea typeface="+mn-ea"/>
              <a:cs typeface="+mn-cs"/>
            </a:endParaRPr>
          </a:p>
        </p:txBody>
      </p:sp>
      <p:sp>
        <p:nvSpPr>
          <p:cNvPr id="2" name="TextBox 1">
            <a:extLst>
              <a:ext uri="{FF2B5EF4-FFF2-40B4-BE49-F238E27FC236}">
                <a16:creationId xmlns:a16="http://schemas.microsoft.com/office/drawing/2014/main" id="{4B7C6869-30C9-450F-8A3F-25D5D8EBCAD7}"/>
              </a:ext>
            </a:extLst>
          </p:cNvPr>
          <p:cNvSpPr txBox="1"/>
          <p:nvPr/>
        </p:nvSpPr>
        <p:spPr>
          <a:xfrm>
            <a:off x="9835791" y="3517774"/>
            <a:ext cx="174497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Adding Paper References</a:t>
            </a:r>
          </a:p>
        </p:txBody>
      </p:sp>
    </p:spTree>
    <p:extLst>
      <p:ext uri="{BB962C8B-B14F-4D97-AF65-F5344CB8AC3E}">
        <p14:creationId xmlns:p14="http://schemas.microsoft.com/office/powerpoint/2010/main" val="361925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ppt_x"/>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ppt_x"/>
                                          </p:val>
                                        </p:tav>
                                        <p:tav tm="100000">
                                          <p:val>
                                            <p:strVal val="#ppt_x"/>
                                          </p:val>
                                        </p:tav>
                                      </p:tavLst>
                                    </p:anim>
                                    <p:anim calcmode="lin" valueType="num">
                                      <p:cBhvr additive="base">
                                        <p:cTn id="8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P spid="11" grpId="0"/>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298772E-6FC2-4867-98C8-9EBF2BA47874}"/>
              </a:ext>
            </a:extLst>
          </p:cNvPr>
          <p:cNvCxnSpPr/>
          <p:nvPr/>
        </p:nvCxnSpPr>
        <p:spPr>
          <a:xfrm flipV="1">
            <a:off x="4163941" y="1816981"/>
            <a:ext cx="0" cy="25659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7CCC82E-D47B-4220-ABD9-155B06971ED5}"/>
              </a:ext>
            </a:extLst>
          </p:cNvPr>
          <p:cNvCxnSpPr>
            <a:cxnSpLocks/>
          </p:cNvCxnSpPr>
          <p:nvPr/>
        </p:nvCxnSpPr>
        <p:spPr>
          <a:xfrm>
            <a:off x="4163941" y="4382900"/>
            <a:ext cx="46447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58F174F5-327F-45E4-BEBA-8AE0FEE4296C}"/>
              </a:ext>
            </a:extLst>
          </p:cNvPr>
          <p:cNvSpPr/>
          <p:nvPr/>
        </p:nvSpPr>
        <p:spPr>
          <a:xfrm>
            <a:off x="4297680" y="2362200"/>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E7FEBEF7-FAAB-46F5-8528-3840CD67A798}"/>
              </a:ext>
            </a:extLst>
          </p:cNvPr>
          <p:cNvSpPr/>
          <p:nvPr/>
        </p:nvSpPr>
        <p:spPr>
          <a:xfrm>
            <a:off x="4373880" y="2324100"/>
            <a:ext cx="3619500" cy="1177193"/>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D946913-D562-473B-A651-6C8D936D1C20}"/>
              </a:ext>
            </a:extLst>
          </p:cNvPr>
          <p:cNvSpPr txBox="1"/>
          <p:nvPr/>
        </p:nvSpPr>
        <p:spPr>
          <a:xfrm>
            <a:off x="7307580" y="4421000"/>
            <a:ext cx="2042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 Epochs</a:t>
            </a:r>
          </a:p>
        </p:txBody>
      </p:sp>
      <p:sp>
        <p:nvSpPr>
          <p:cNvPr id="9" name="TextBox 8">
            <a:extLst>
              <a:ext uri="{FF2B5EF4-FFF2-40B4-BE49-F238E27FC236}">
                <a16:creationId xmlns:a16="http://schemas.microsoft.com/office/drawing/2014/main" id="{F0EAB06E-88D3-46EF-BDE1-F4576226A5AD}"/>
              </a:ext>
            </a:extLst>
          </p:cNvPr>
          <p:cNvSpPr txBox="1"/>
          <p:nvPr/>
        </p:nvSpPr>
        <p:spPr>
          <a:xfrm>
            <a:off x="3844653" y="1541888"/>
            <a:ext cx="2042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a:t>
            </a:r>
          </a:p>
        </p:txBody>
      </p:sp>
      <p:sp>
        <p:nvSpPr>
          <p:cNvPr id="10" name="TextBox 9">
            <a:extLst>
              <a:ext uri="{FF2B5EF4-FFF2-40B4-BE49-F238E27FC236}">
                <a16:creationId xmlns:a16="http://schemas.microsoft.com/office/drawing/2014/main" id="{712ACC39-4379-40FA-926A-4994F607BA54}"/>
              </a:ext>
            </a:extLst>
          </p:cNvPr>
          <p:cNvSpPr txBox="1"/>
          <p:nvPr/>
        </p:nvSpPr>
        <p:spPr>
          <a:xfrm>
            <a:off x="6830967" y="2912696"/>
            <a:ext cx="1744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Error</a:t>
            </a:r>
          </a:p>
        </p:txBody>
      </p:sp>
      <p:sp>
        <p:nvSpPr>
          <p:cNvPr id="11" name="TextBox 10">
            <a:extLst>
              <a:ext uri="{FF2B5EF4-FFF2-40B4-BE49-F238E27FC236}">
                <a16:creationId xmlns:a16="http://schemas.microsoft.com/office/drawing/2014/main" id="{E7EF1632-2BF0-4B9E-AAB8-7914468AB046}"/>
              </a:ext>
            </a:extLst>
          </p:cNvPr>
          <p:cNvSpPr txBox="1"/>
          <p:nvPr/>
        </p:nvSpPr>
        <p:spPr>
          <a:xfrm>
            <a:off x="6998970" y="3905223"/>
            <a:ext cx="1744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Training Error</a:t>
            </a:r>
          </a:p>
        </p:txBody>
      </p:sp>
      <p:cxnSp>
        <p:nvCxnSpPr>
          <p:cNvPr id="21" name="Straight Arrow Connector 20">
            <a:extLst>
              <a:ext uri="{FF2B5EF4-FFF2-40B4-BE49-F238E27FC236}">
                <a16:creationId xmlns:a16="http://schemas.microsoft.com/office/drawing/2014/main" id="{8DC0163F-F821-4D52-9DD2-72608C17E78C}"/>
              </a:ext>
            </a:extLst>
          </p:cNvPr>
          <p:cNvCxnSpPr>
            <a:cxnSpLocks/>
          </p:cNvCxnSpPr>
          <p:nvPr/>
        </p:nvCxnSpPr>
        <p:spPr>
          <a:xfrm>
            <a:off x="5886813" y="2438400"/>
            <a:ext cx="0" cy="106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24F5C6B-02D0-4772-B83B-2958AA69F67F}"/>
              </a:ext>
            </a:extLst>
          </p:cNvPr>
          <p:cNvSpPr txBox="1"/>
          <p:nvPr/>
        </p:nvSpPr>
        <p:spPr>
          <a:xfrm>
            <a:off x="5638800" y="1729740"/>
            <a:ext cx="231647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Best Performance </a:t>
            </a:r>
          </a:p>
        </p:txBody>
      </p:sp>
      <p:cxnSp>
        <p:nvCxnSpPr>
          <p:cNvPr id="25" name="Straight Connector 24">
            <a:extLst>
              <a:ext uri="{FF2B5EF4-FFF2-40B4-BE49-F238E27FC236}">
                <a16:creationId xmlns:a16="http://schemas.microsoft.com/office/drawing/2014/main" id="{BF9F5111-9EF5-4E6D-AA38-E2856CE0B1C0}"/>
              </a:ext>
            </a:extLst>
          </p:cNvPr>
          <p:cNvCxnSpPr>
            <a:cxnSpLocks/>
          </p:cNvCxnSpPr>
          <p:nvPr/>
        </p:nvCxnSpPr>
        <p:spPr>
          <a:xfrm>
            <a:off x="5951220" y="3282028"/>
            <a:ext cx="0" cy="11008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42F08B-E7A4-4B4E-8DCF-5C040E75CE5C}"/>
              </a:ext>
            </a:extLst>
          </p:cNvPr>
          <p:cNvSpPr txBox="1"/>
          <p:nvPr/>
        </p:nvSpPr>
        <p:spPr>
          <a:xfrm>
            <a:off x="5530396" y="4421000"/>
            <a:ext cx="1192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Early stop</a:t>
            </a:r>
          </a:p>
        </p:txBody>
      </p:sp>
      <p:sp>
        <p:nvSpPr>
          <p:cNvPr id="28" name="Rectangle 27">
            <a:extLst>
              <a:ext uri="{FF2B5EF4-FFF2-40B4-BE49-F238E27FC236}">
                <a16:creationId xmlns:a16="http://schemas.microsoft.com/office/drawing/2014/main" id="{4C0E1031-732A-423F-A669-9F1A2018BEEC}"/>
              </a:ext>
            </a:extLst>
          </p:cNvPr>
          <p:cNvSpPr/>
          <p:nvPr/>
        </p:nvSpPr>
        <p:spPr>
          <a:xfrm>
            <a:off x="178829" y="303723"/>
            <a:ext cx="1849609" cy="568745"/>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2. Partial Training</a:t>
            </a:r>
          </a:p>
        </p:txBody>
      </p:sp>
    </p:spTree>
    <p:extLst>
      <p:ext uri="{BB962C8B-B14F-4D97-AF65-F5344CB8AC3E}">
        <p14:creationId xmlns:p14="http://schemas.microsoft.com/office/powerpoint/2010/main" val="198254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1C3603EE-E072-4BFB-9D2B-CD3D1D841F87}"/>
              </a:ext>
            </a:extLst>
          </p:cNvPr>
          <p:cNvCxnSpPr/>
          <p:nvPr/>
        </p:nvCxnSpPr>
        <p:spPr>
          <a:xfrm flipV="1">
            <a:off x="1847461" y="1847461"/>
            <a:ext cx="0" cy="25659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53C887-FB11-4F67-BE91-9C1416E7B93E}"/>
              </a:ext>
            </a:extLst>
          </p:cNvPr>
          <p:cNvCxnSpPr>
            <a:cxnSpLocks/>
          </p:cNvCxnSpPr>
          <p:nvPr/>
        </p:nvCxnSpPr>
        <p:spPr>
          <a:xfrm>
            <a:off x="1847461" y="4413380"/>
            <a:ext cx="464477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65334EA5-701F-4B49-982C-74341D217BAD}"/>
              </a:ext>
            </a:extLst>
          </p:cNvPr>
          <p:cNvSpPr/>
          <p:nvPr/>
        </p:nvSpPr>
        <p:spPr>
          <a:xfrm>
            <a:off x="1981200" y="2392680"/>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974B6F9F-ABAF-45A8-9A7F-3C7396994D22}"/>
              </a:ext>
            </a:extLst>
          </p:cNvPr>
          <p:cNvSpPr/>
          <p:nvPr/>
        </p:nvSpPr>
        <p:spPr>
          <a:xfrm>
            <a:off x="2057400" y="2354580"/>
            <a:ext cx="3619500" cy="1177193"/>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5B7BA966-7941-495B-BBFE-022D40B0FB25}"/>
              </a:ext>
            </a:extLst>
          </p:cNvPr>
          <p:cNvSpPr txBox="1"/>
          <p:nvPr/>
        </p:nvSpPr>
        <p:spPr>
          <a:xfrm>
            <a:off x="4991100" y="4451480"/>
            <a:ext cx="2042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 Epochs</a:t>
            </a:r>
          </a:p>
        </p:txBody>
      </p:sp>
      <p:sp>
        <p:nvSpPr>
          <p:cNvPr id="14" name="TextBox 13">
            <a:extLst>
              <a:ext uri="{FF2B5EF4-FFF2-40B4-BE49-F238E27FC236}">
                <a16:creationId xmlns:a16="http://schemas.microsoft.com/office/drawing/2014/main" id="{6AD0237B-5A0D-4701-A1ED-79A6CDA8683D}"/>
              </a:ext>
            </a:extLst>
          </p:cNvPr>
          <p:cNvSpPr txBox="1"/>
          <p:nvPr/>
        </p:nvSpPr>
        <p:spPr>
          <a:xfrm>
            <a:off x="1528173" y="1572368"/>
            <a:ext cx="2042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a:t>
            </a:r>
          </a:p>
        </p:txBody>
      </p:sp>
      <p:sp>
        <p:nvSpPr>
          <p:cNvPr id="15" name="TextBox 14">
            <a:extLst>
              <a:ext uri="{FF2B5EF4-FFF2-40B4-BE49-F238E27FC236}">
                <a16:creationId xmlns:a16="http://schemas.microsoft.com/office/drawing/2014/main" id="{93B5A835-8AD4-42BA-9149-19F113665E9D}"/>
              </a:ext>
            </a:extLst>
          </p:cNvPr>
          <p:cNvSpPr txBox="1"/>
          <p:nvPr/>
        </p:nvSpPr>
        <p:spPr>
          <a:xfrm>
            <a:off x="6460062" y="3090394"/>
            <a:ext cx="1744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Testing Error</a:t>
            </a:r>
          </a:p>
        </p:txBody>
      </p:sp>
      <p:sp>
        <p:nvSpPr>
          <p:cNvPr id="16" name="TextBox 15">
            <a:extLst>
              <a:ext uri="{FF2B5EF4-FFF2-40B4-BE49-F238E27FC236}">
                <a16:creationId xmlns:a16="http://schemas.microsoft.com/office/drawing/2014/main" id="{34D1B895-6932-4B32-AB48-B5467540660F}"/>
              </a:ext>
            </a:extLst>
          </p:cNvPr>
          <p:cNvSpPr txBox="1"/>
          <p:nvPr/>
        </p:nvSpPr>
        <p:spPr>
          <a:xfrm>
            <a:off x="6617983" y="3656661"/>
            <a:ext cx="1744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Training Error</a:t>
            </a:r>
          </a:p>
        </p:txBody>
      </p:sp>
      <p:sp>
        <p:nvSpPr>
          <p:cNvPr id="19" name="Freeform: Shape 18">
            <a:extLst>
              <a:ext uri="{FF2B5EF4-FFF2-40B4-BE49-F238E27FC236}">
                <a16:creationId xmlns:a16="http://schemas.microsoft.com/office/drawing/2014/main" id="{AA6E6AC2-B70F-43D9-98D2-0119C326ED36}"/>
              </a:ext>
            </a:extLst>
          </p:cNvPr>
          <p:cNvSpPr/>
          <p:nvPr/>
        </p:nvSpPr>
        <p:spPr>
          <a:xfrm>
            <a:off x="2196284" y="2156895"/>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D2CF9E6-3755-44A2-9474-867678CEC221}"/>
              </a:ext>
            </a:extLst>
          </p:cNvPr>
          <p:cNvSpPr/>
          <p:nvPr/>
        </p:nvSpPr>
        <p:spPr>
          <a:xfrm>
            <a:off x="2272484" y="2118795"/>
            <a:ext cx="3619500" cy="1177193"/>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83A0047C-6EEF-4363-A76A-EA7C706339DD}"/>
              </a:ext>
            </a:extLst>
          </p:cNvPr>
          <p:cNvSpPr/>
          <p:nvPr/>
        </p:nvSpPr>
        <p:spPr>
          <a:xfrm>
            <a:off x="1847462" y="2648071"/>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CB696271-EBA9-4E81-8D5C-025805C68320}"/>
              </a:ext>
            </a:extLst>
          </p:cNvPr>
          <p:cNvSpPr/>
          <p:nvPr/>
        </p:nvSpPr>
        <p:spPr>
          <a:xfrm>
            <a:off x="1923662" y="2609971"/>
            <a:ext cx="3619500" cy="1177193"/>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2C77FA63-0300-4489-83B6-2F5A3B3B7A86}"/>
              </a:ext>
            </a:extLst>
          </p:cNvPr>
          <p:cNvSpPr/>
          <p:nvPr/>
        </p:nvSpPr>
        <p:spPr>
          <a:xfrm>
            <a:off x="2453640" y="2059474"/>
            <a:ext cx="3657600" cy="1569720"/>
          </a:xfrm>
          <a:custGeom>
            <a:avLst/>
            <a:gdLst>
              <a:gd name="connsiteX0" fmla="*/ 0 w 3657600"/>
              <a:gd name="connsiteY0" fmla="*/ 0 h 1569720"/>
              <a:gd name="connsiteX1" fmla="*/ 312420 w 3657600"/>
              <a:gd name="connsiteY1" fmla="*/ 487680 h 1569720"/>
              <a:gd name="connsiteX2" fmla="*/ 975360 w 3657600"/>
              <a:gd name="connsiteY2" fmla="*/ 1104900 h 1569720"/>
              <a:gd name="connsiteX3" fmla="*/ 1927860 w 3657600"/>
              <a:gd name="connsiteY3" fmla="*/ 1363980 h 1569720"/>
              <a:gd name="connsiteX4" fmla="*/ 3116580 w 3657600"/>
              <a:gd name="connsiteY4" fmla="*/ 1508760 h 1569720"/>
              <a:gd name="connsiteX5" fmla="*/ 3657600 w 3657600"/>
              <a:gd name="connsiteY5" fmla="*/ 1569720 h 156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69720">
                <a:moveTo>
                  <a:pt x="0" y="0"/>
                </a:moveTo>
                <a:cubicBezTo>
                  <a:pt x="74930" y="151765"/>
                  <a:pt x="149860" y="303530"/>
                  <a:pt x="312420" y="487680"/>
                </a:cubicBezTo>
                <a:cubicBezTo>
                  <a:pt x="474980" y="671830"/>
                  <a:pt x="706120" y="958850"/>
                  <a:pt x="975360" y="1104900"/>
                </a:cubicBezTo>
                <a:cubicBezTo>
                  <a:pt x="1244600" y="1250950"/>
                  <a:pt x="1570990" y="1296670"/>
                  <a:pt x="1927860" y="1363980"/>
                </a:cubicBezTo>
                <a:cubicBezTo>
                  <a:pt x="2284730" y="1431290"/>
                  <a:pt x="3116580" y="1508760"/>
                  <a:pt x="3116580" y="1508760"/>
                </a:cubicBezTo>
                <a:lnTo>
                  <a:pt x="3657600" y="156972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8CBA845B-B004-4242-84A2-F86BDE467F1F}"/>
              </a:ext>
            </a:extLst>
          </p:cNvPr>
          <p:cNvSpPr/>
          <p:nvPr/>
        </p:nvSpPr>
        <p:spPr>
          <a:xfrm>
            <a:off x="2529839" y="2021374"/>
            <a:ext cx="3525601" cy="1207369"/>
          </a:xfrm>
          <a:custGeom>
            <a:avLst/>
            <a:gdLst>
              <a:gd name="connsiteX0" fmla="*/ 0 w 3619500"/>
              <a:gd name="connsiteY0" fmla="*/ 0 h 1177193"/>
              <a:gd name="connsiteX1" fmla="*/ 655320 w 3619500"/>
              <a:gd name="connsiteY1" fmla="*/ 693420 h 1177193"/>
              <a:gd name="connsiteX2" fmla="*/ 1432560 w 3619500"/>
              <a:gd name="connsiteY2" fmla="*/ 1150620 h 1177193"/>
              <a:gd name="connsiteX3" fmla="*/ 2400300 w 3619500"/>
              <a:gd name="connsiteY3" fmla="*/ 1112520 h 1177193"/>
              <a:gd name="connsiteX4" fmla="*/ 3086100 w 3619500"/>
              <a:gd name="connsiteY4" fmla="*/ 1028700 h 1177193"/>
              <a:gd name="connsiteX5" fmla="*/ 3619500 w 3619500"/>
              <a:gd name="connsiteY5" fmla="*/ 1013460 h 117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0" h="1177193">
                <a:moveTo>
                  <a:pt x="0" y="0"/>
                </a:moveTo>
                <a:cubicBezTo>
                  <a:pt x="208280" y="250825"/>
                  <a:pt x="416560" y="501650"/>
                  <a:pt x="655320" y="693420"/>
                </a:cubicBezTo>
                <a:cubicBezTo>
                  <a:pt x="894080" y="885190"/>
                  <a:pt x="1141730" y="1080770"/>
                  <a:pt x="1432560" y="1150620"/>
                </a:cubicBezTo>
                <a:cubicBezTo>
                  <a:pt x="1723390" y="1220470"/>
                  <a:pt x="2124710" y="1132840"/>
                  <a:pt x="2400300" y="1112520"/>
                </a:cubicBezTo>
                <a:cubicBezTo>
                  <a:pt x="2675890" y="1092200"/>
                  <a:pt x="2882900" y="1045210"/>
                  <a:pt x="3086100" y="1028700"/>
                </a:cubicBezTo>
                <a:cubicBezTo>
                  <a:pt x="3289300" y="1012190"/>
                  <a:pt x="3454400" y="1012825"/>
                  <a:pt x="3619500" y="1013460"/>
                </a:cubicBezTo>
              </a:path>
            </a:pathLst>
          </a:custGeom>
          <a:noFill/>
          <a:ln>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138C99F-5E0A-4E06-AC25-0D13EF7BB7AB}"/>
              </a:ext>
            </a:extLst>
          </p:cNvPr>
          <p:cNvSpPr txBox="1"/>
          <p:nvPr/>
        </p:nvSpPr>
        <p:spPr>
          <a:xfrm>
            <a:off x="4860325" y="2579279"/>
            <a:ext cx="14935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2</a:t>
            </a:r>
          </a:p>
        </p:txBody>
      </p:sp>
      <p:sp>
        <p:nvSpPr>
          <p:cNvPr id="26" name="TextBox 25">
            <a:extLst>
              <a:ext uri="{FF2B5EF4-FFF2-40B4-BE49-F238E27FC236}">
                <a16:creationId xmlns:a16="http://schemas.microsoft.com/office/drawing/2014/main" id="{8DDDF330-6D7A-43B2-9E4E-6930BB6F6056}"/>
              </a:ext>
            </a:extLst>
          </p:cNvPr>
          <p:cNvSpPr txBox="1"/>
          <p:nvPr/>
        </p:nvSpPr>
        <p:spPr>
          <a:xfrm>
            <a:off x="5964762" y="2558604"/>
            <a:ext cx="1268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3</a:t>
            </a:r>
          </a:p>
        </p:txBody>
      </p:sp>
      <p:sp>
        <p:nvSpPr>
          <p:cNvPr id="27" name="TextBox 26">
            <a:extLst>
              <a:ext uri="{FF2B5EF4-FFF2-40B4-BE49-F238E27FC236}">
                <a16:creationId xmlns:a16="http://schemas.microsoft.com/office/drawing/2014/main" id="{F185664D-34C9-453D-BD94-1A395B38A097}"/>
              </a:ext>
            </a:extLst>
          </p:cNvPr>
          <p:cNvSpPr txBox="1"/>
          <p:nvPr/>
        </p:nvSpPr>
        <p:spPr>
          <a:xfrm>
            <a:off x="7611647" y="2549267"/>
            <a:ext cx="1268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N</a:t>
            </a:r>
          </a:p>
        </p:txBody>
      </p:sp>
      <p:sp>
        <p:nvSpPr>
          <p:cNvPr id="28" name="TextBox 27">
            <a:extLst>
              <a:ext uri="{FF2B5EF4-FFF2-40B4-BE49-F238E27FC236}">
                <a16:creationId xmlns:a16="http://schemas.microsoft.com/office/drawing/2014/main" id="{205B630A-C037-4E8D-80CC-5542BBAC3A95}"/>
              </a:ext>
            </a:extLst>
          </p:cNvPr>
          <p:cNvSpPr txBox="1"/>
          <p:nvPr/>
        </p:nvSpPr>
        <p:spPr>
          <a:xfrm>
            <a:off x="3782944" y="2599954"/>
            <a:ext cx="14935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1</a:t>
            </a:r>
          </a:p>
        </p:txBody>
      </p:sp>
      <p:sp>
        <p:nvSpPr>
          <p:cNvPr id="31" name="TextBox 30">
            <a:extLst>
              <a:ext uri="{FF2B5EF4-FFF2-40B4-BE49-F238E27FC236}">
                <a16:creationId xmlns:a16="http://schemas.microsoft.com/office/drawing/2014/main" id="{E759B19E-E14A-4A78-800D-B41FBCCABD23}"/>
              </a:ext>
            </a:extLst>
          </p:cNvPr>
          <p:cNvSpPr txBox="1"/>
          <p:nvPr/>
        </p:nvSpPr>
        <p:spPr>
          <a:xfrm>
            <a:off x="7168437" y="2530565"/>
            <a:ext cx="4788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33" name="Straight Arrow Connector 32">
            <a:extLst>
              <a:ext uri="{FF2B5EF4-FFF2-40B4-BE49-F238E27FC236}">
                <a16:creationId xmlns:a16="http://schemas.microsoft.com/office/drawing/2014/main" id="{5BAE32A9-BEF2-4816-913F-5ECD5D28506F}"/>
              </a:ext>
            </a:extLst>
          </p:cNvPr>
          <p:cNvCxnSpPr>
            <a:stCxn id="11" idx="5"/>
          </p:cNvCxnSpPr>
          <p:nvPr/>
        </p:nvCxnSpPr>
        <p:spPr>
          <a:xfrm flipV="1">
            <a:off x="5676900" y="3292337"/>
            <a:ext cx="815340" cy="7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147D65-BFA3-4E04-8E63-3192E12454C7}"/>
              </a:ext>
            </a:extLst>
          </p:cNvPr>
          <p:cNvCxnSpPr/>
          <p:nvPr/>
        </p:nvCxnSpPr>
        <p:spPr>
          <a:xfrm flipV="1">
            <a:off x="5638800" y="3815833"/>
            <a:ext cx="1082040" cy="14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5426DBD-2E6B-4321-A674-AA55BBD4B9B2}"/>
              </a:ext>
            </a:extLst>
          </p:cNvPr>
          <p:cNvSpPr txBox="1"/>
          <p:nvPr/>
        </p:nvSpPr>
        <p:spPr>
          <a:xfrm>
            <a:off x="4483997" y="1861591"/>
            <a:ext cx="425023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Training all Model found in search Space</a:t>
            </a:r>
          </a:p>
        </p:txBody>
      </p:sp>
      <p:cxnSp>
        <p:nvCxnSpPr>
          <p:cNvPr id="38" name="Straight Arrow Connector 37">
            <a:extLst>
              <a:ext uri="{FF2B5EF4-FFF2-40B4-BE49-F238E27FC236}">
                <a16:creationId xmlns:a16="http://schemas.microsoft.com/office/drawing/2014/main" id="{7E992C29-7FD0-435C-ABE3-E20F0EBAE3B3}"/>
              </a:ext>
            </a:extLst>
          </p:cNvPr>
          <p:cNvCxnSpPr/>
          <p:nvPr/>
        </p:nvCxnSpPr>
        <p:spPr>
          <a:xfrm>
            <a:off x="4396740" y="2354580"/>
            <a:ext cx="42062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B578AE-5795-4A9E-8729-BDA874BFD69F}"/>
              </a:ext>
            </a:extLst>
          </p:cNvPr>
          <p:cNvCxnSpPr>
            <a:cxnSpLocks/>
          </p:cNvCxnSpPr>
          <p:nvPr/>
        </p:nvCxnSpPr>
        <p:spPr>
          <a:xfrm>
            <a:off x="3703320" y="2839824"/>
            <a:ext cx="0" cy="15787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64678B4-8673-4374-91FD-74CF86B0DE2D}"/>
              </a:ext>
            </a:extLst>
          </p:cNvPr>
          <p:cNvSpPr txBox="1"/>
          <p:nvPr/>
        </p:nvSpPr>
        <p:spPr>
          <a:xfrm>
            <a:off x="3213916" y="4451480"/>
            <a:ext cx="1192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Early stop</a:t>
            </a:r>
          </a:p>
        </p:txBody>
      </p:sp>
      <p:sp>
        <p:nvSpPr>
          <p:cNvPr id="30" name="Rectangle 29">
            <a:extLst>
              <a:ext uri="{FF2B5EF4-FFF2-40B4-BE49-F238E27FC236}">
                <a16:creationId xmlns:a16="http://schemas.microsoft.com/office/drawing/2014/main" id="{751399EB-73D2-48B1-A4C4-609455CEA2C6}"/>
              </a:ext>
            </a:extLst>
          </p:cNvPr>
          <p:cNvSpPr/>
          <p:nvPr/>
        </p:nvSpPr>
        <p:spPr>
          <a:xfrm>
            <a:off x="178829" y="303723"/>
            <a:ext cx="1849609" cy="568745"/>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2. Partial Training</a:t>
            </a:r>
          </a:p>
        </p:txBody>
      </p:sp>
      <p:sp>
        <p:nvSpPr>
          <p:cNvPr id="5" name="TextBox 4">
            <a:extLst>
              <a:ext uri="{FF2B5EF4-FFF2-40B4-BE49-F238E27FC236}">
                <a16:creationId xmlns:a16="http://schemas.microsoft.com/office/drawing/2014/main" id="{256E1330-4091-463C-8312-92F501B5AD7C}"/>
              </a:ext>
            </a:extLst>
          </p:cNvPr>
          <p:cNvSpPr txBox="1"/>
          <p:nvPr/>
        </p:nvSpPr>
        <p:spPr>
          <a:xfrm>
            <a:off x="10148935" y="1720158"/>
            <a:ext cx="126834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Adding Paper References</a:t>
            </a:r>
          </a:p>
        </p:txBody>
      </p:sp>
    </p:spTree>
    <p:extLst>
      <p:ext uri="{BB962C8B-B14F-4D97-AF65-F5344CB8AC3E}">
        <p14:creationId xmlns:p14="http://schemas.microsoft.com/office/powerpoint/2010/main" val="291789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additive="base">
                                        <p:cTn id="81" dur="500" fill="hold"/>
                                        <p:tgtEl>
                                          <p:spTgt spid="36"/>
                                        </p:tgtEl>
                                        <p:attrNameLst>
                                          <p:attrName>ppt_x</p:attrName>
                                        </p:attrNameLst>
                                      </p:cBhvr>
                                      <p:tavLst>
                                        <p:tav tm="0">
                                          <p:val>
                                            <p:strVal val="#ppt_x"/>
                                          </p:val>
                                        </p:tav>
                                        <p:tav tm="100000">
                                          <p:val>
                                            <p:strVal val="#ppt_x"/>
                                          </p:val>
                                        </p:tav>
                                      </p:tavLst>
                                    </p:anim>
                                    <p:anim calcmode="lin" valueType="num">
                                      <p:cBhvr additive="base">
                                        <p:cTn id="82" dur="500" fill="hold"/>
                                        <p:tgtEl>
                                          <p:spTgt spid="3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additive="base">
                                        <p:cTn id="91" dur="500" fill="hold"/>
                                        <p:tgtEl>
                                          <p:spTgt spid="41"/>
                                        </p:tgtEl>
                                        <p:attrNameLst>
                                          <p:attrName>ppt_x</p:attrName>
                                        </p:attrNameLst>
                                      </p:cBhvr>
                                      <p:tavLst>
                                        <p:tav tm="0">
                                          <p:val>
                                            <p:strVal val="#ppt_x"/>
                                          </p:val>
                                        </p:tav>
                                        <p:tav tm="100000">
                                          <p:val>
                                            <p:strVal val="#ppt_x"/>
                                          </p:val>
                                        </p:tav>
                                      </p:tavLst>
                                    </p:anim>
                                    <p:anim calcmode="lin" valueType="num">
                                      <p:cBhvr additive="base">
                                        <p:cTn id="92" dur="500" fill="hold"/>
                                        <p:tgtEl>
                                          <p:spTgt spid="41"/>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500" fill="hold"/>
                                        <p:tgtEl>
                                          <p:spTgt spid="39"/>
                                        </p:tgtEl>
                                        <p:attrNameLst>
                                          <p:attrName>ppt_x</p:attrName>
                                        </p:attrNameLst>
                                      </p:cBhvr>
                                      <p:tavLst>
                                        <p:tav tm="0">
                                          <p:val>
                                            <p:strVal val="#ppt_x"/>
                                          </p:val>
                                        </p:tav>
                                        <p:tav tm="100000">
                                          <p:val>
                                            <p:strVal val="#ppt_x"/>
                                          </p:val>
                                        </p:tav>
                                      </p:tavLst>
                                    </p:anim>
                                    <p:anim calcmode="lin" valueType="num">
                                      <p:cBhvr additive="base">
                                        <p:cTn id="9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p:bldP spid="16" grpId="0"/>
      <p:bldP spid="19" grpId="0" animBg="1"/>
      <p:bldP spid="20" grpId="0" animBg="1"/>
      <p:bldP spid="21" grpId="0" animBg="1"/>
      <p:bldP spid="22" grpId="0" animBg="1"/>
      <p:bldP spid="23" grpId="0" animBg="1"/>
      <p:bldP spid="24" grpId="0" animBg="1"/>
      <p:bldP spid="25" grpId="0"/>
      <p:bldP spid="26" grpId="0"/>
      <p:bldP spid="27" grpId="0"/>
      <p:bldP spid="28" grpId="0"/>
      <p:bldP spid="31" grpId="0"/>
      <p:bldP spid="36" grpId="0"/>
      <p:bldP spid="41"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9BB6-0CDE-4D73-96D2-C220D836A870}"/>
              </a:ext>
            </a:extLst>
          </p:cNvPr>
          <p:cNvSpPr>
            <a:spLocks noGrp="1"/>
          </p:cNvSpPr>
          <p:nvPr>
            <p:ph type="title"/>
          </p:nvPr>
        </p:nvSpPr>
        <p:spPr>
          <a:xfrm>
            <a:off x="1118857" y="208229"/>
            <a:ext cx="10179868" cy="1137750"/>
          </a:xfrm>
        </p:spPr>
        <p:txBody>
          <a:bodyPr>
            <a:normAutofit fontScale="90000"/>
          </a:bodyPr>
          <a:lstStyle/>
          <a:p>
            <a:r>
              <a:rPr lang="en-US" b="1" dirty="0"/>
              <a:t>Evaluate Model Search Proxy Task Performance</a:t>
            </a:r>
          </a:p>
        </p:txBody>
      </p:sp>
      <p:sp>
        <p:nvSpPr>
          <p:cNvPr id="4" name="Rectangle 1">
            <a:extLst>
              <a:ext uri="{FF2B5EF4-FFF2-40B4-BE49-F238E27FC236}">
                <a16:creationId xmlns:a16="http://schemas.microsoft.com/office/drawing/2014/main" id="{0C3EED15-FD49-45FD-B101-E8946CC1F713}"/>
              </a:ext>
            </a:extLst>
          </p:cNvPr>
          <p:cNvSpPr>
            <a:spLocks noChangeArrowheads="1"/>
          </p:cNvSpPr>
          <p:nvPr/>
        </p:nvSpPr>
        <p:spPr bwMode="auto">
          <a:xfrm>
            <a:off x="838200" y="1986016"/>
            <a:ext cx="10004079" cy="3050805"/>
          </a:xfrm>
          <a:prstGeom prst="rect">
            <a:avLst/>
          </a:prstGeom>
          <a:solidFill>
            <a:srgbClr val="FDFD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Lora"/>
                <a:cs typeface="+mn-cs"/>
              </a:rPr>
              <a:t>There are several approaches for using a proxy task performance as the performance estimator of a child network, which is generally cheaper and faster to calculate:</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Lora"/>
                <a:cs typeface="+mn-cs"/>
              </a:rPr>
              <a:t>Train on a </a:t>
            </a:r>
            <a:r>
              <a:rPr kumimoji="0" lang="en-US" altLang="en-US" sz="2400" b="1" i="0" u="none" strike="noStrike" kern="1200" cap="none" spc="0" normalizeH="0" baseline="0" noProof="0" dirty="0">
                <a:ln>
                  <a:noFill/>
                </a:ln>
                <a:solidFill>
                  <a:prstClr val="black"/>
                </a:solidFill>
                <a:effectLst/>
                <a:uLnTx/>
                <a:uFillTx/>
                <a:latin typeface="Arial" panose="020B0604020202020204" pitchFamily="34" charset="0"/>
                <a:ea typeface="Lora"/>
                <a:cs typeface="+mn-cs"/>
              </a:rPr>
              <a:t>smaller dataset</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Lor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Lora"/>
                <a:cs typeface="+mn-cs"/>
              </a:rPr>
              <a:t>Train for </a:t>
            </a:r>
            <a:r>
              <a:rPr kumimoji="0" lang="en-US" altLang="en-US" sz="2400" b="1" i="0" u="none" strike="noStrike" kern="1200" cap="none" spc="0" normalizeH="0" baseline="0" noProof="0" dirty="0">
                <a:ln>
                  <a:noFill/>
                </a:ln>
                <a:solidFill>
                  <a:prstClr val="black"/>
                </a:solidFill>
                <a:effectLst/>
                <a:uLnTx/>
                <a:uFillTx/>
                <a:latin typeface="Arial" panose="020B0604020202020204" pitchFamily="34" charset="0"/>
                <a:ea typeface="Lora"/>
                <a:cs typeface="+mn-cs"/>
              </a:rPr>
              <a:t>fewer epochs</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Lor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Lor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Lora"/>
                <a:cs typeface="+mn-cs"/>
              </a:rPr>
              <a:t>Predict the learning curve. </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Lora"/>
                <a:cs typeface="+mn-cs"/>
                <a:hlinkClick r:id="rId2">
                  <a:extLst>
                    <a:ext uri="{A12FA001-AC4F-418D-AE19-62706E023703}">
                      <ahyp:hlinkClr xmlns:ahyp="http://schemas.microsoft.com/office/drawing/2018/hyperlinkcolor" val="tx"/>
                    </a:ext>
                  </a:extLst>
                </a:hlinkClick>
              </a:rPr>
              <a:t>Baker et al (2018)</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Lora"/>
                <a:cs typeface="+mn-cs"/>
              </a:rPr>
              <a:t> model the prediction of validation accuracies as a time-series regression problem. </a:t>
            </a: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524016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24E3302-4B72-450F-A372-072816A87B82}"/>
              </a:ext>
            </a:extLst>
          </p:cNvPr>
          <p:cNvPicPr>
            <a:picLocks noChangeAspect="1"/>
          </p:cNvPicPr>
          <p:nvPr/>
        </p:nvPicPr>
        <p:blipFill rotWithShape="1">
          <a:blip r:embed="rId2"/>
          <a:srcRect l="15205" r="22174"/>
          <a:stretch/>
        </p:blipFill>
        <p:spPr>
          <a:xfrm>
            <a:off x="1" y="1915925"/>
            <a:ext cx="3985792" cy="3026153"/>
          </a:xfrm>
          <a:prstGeom prst="rect">
            <a:avLst/>
          </a:prstGeom>
        </p:spPr>
      </p:pic>
      <p:sp>
        <p:nvSpPr>
          <p:cNvPr id="5" name="標題 1">
            <a:extLst>
              <a:ext uri="{FF2B5EF4-FFF2-40B4-BE49-F238E27FC236}">
                <a16:creationId xmlns:a16="http://schemas.microsoft.com/office/drawing/2014/main" id="{CF0D1FF5-5FFE-4452-9D7F-73568301BF2A}"/>
              </a:ext>
            </a:extLst>
          </p:cNvPr>
          <p:cNvSpPr>
            <a:spLocks noGrp="1"/>
          </p:cNvSpPr>
          <p:nvPr>
            <p:ph type="title"/>
          </p:nvPr>
        </p:nvSpPr>
        <p:spPr>
          <a:xfrm>
            <a:off x="239675" y="922537"/>
            <a:ext cx="8743114" cy="571146"/>
          </a:xfrm>
        </p:spPr>
        <p:txBody>
          <a:bodyPr>
            <a:noAutofit/>
          </a:bodyPr>
          <a:lstStyle/>
          <a:p>
            <a:r>
              <a:rPr lang="en-US" sz="2800" dirty="0"/>
              <a:t>Model Evaluate Training on a few Epochs</a:t>
            </a:r>
          </a:p>
        </p:txBody>
      </p:sp>
      <p:pic>
        <p:nvPicPr>
          <p:cNvPr id="6" name="圖片 3">
            <a:extLst>
              <a:ext uri="{FF2B5EF4-FFF2-40B4-BE49-F238E27FC236}">
                <a16:creationId xmlns:a16="http://schemas.microsoft.com/office/drawing/2014/main" id="{255E4834-D7FE-4E1F-A555-EFA2B1D4EA62}"/>
              </a:ext>
            </a:extLst>
          </p:cNvPr>
          <p:cNvPicPr>
            <a:picLocks noChangeAspect="1"/>
          </p:cNvPicPr>
          <p:nvPr/>
        </p:nvPicPr>
        <p:blipFill>
          <a:blip r:embed="rId3"/>
          <a:stretch>
            <a:fillRect/>
          </a:stretch>
        </p:blipFill>
        <p:spPr>
          <a:xfrm>
            <a:off x="3754883" y="1733701"/>
            <a:ext cx="4546866" cy="3208377"/>
          </a:xfrm>
          <a:prstGeom prst="rect">
            <a:avLst/>
          </a:prstGeom>
        </p:spPr>
      </p:pic>
      <p:pic>
        <p:nvPicPr>
          <p:cNvPr id="7" name="圖片 3">
            <a:extLst>
              <a:ext uri="{FF2B5EF4-FFF2-40B4-BE49-F238E27FC236}">
                <a16:creationId xmlns:a16="http://schemas.microsoft.com/office/drawing/2014/main" id="{82C5A1CE-89EB-44A3-B8E5-6C74550EA37C}"/>
              </a:ext>
            </a:extLst>
          </p:cNvPr>
          <p:cNvPicPr>
            <a:picLocks noChangeAspect="1"/>
          </p:cNvPicPr>
          <p:nvPr/>
        </p:nvPicPr>
        <p:blipFill rotWithShape="1">
          <a:blip r:embed="rId4"/>
          <a:srcRect r="10488"/>
          <a:stretch/>
        </p:blipFill>
        <p:spPr>
          <a:xfrm>
            <a:off x="7884763" y="1824811"/>
            <a:ext cx="4171868" cy="3208377"/>
          </a:xfrm>
          <a:prstGeom prst="rect">
            <a:avLst/>
          </a:prstGeom>
        </p:spPr>
      </p:pic>
      <p:sp>
        <p:nvSpPr>
          <p:cNvPr id="8" name="Title 1">
            <a:extLst>
              <a:ext uri="{FF2B5EF4-FFF2-40B4-BE49-F238E27FC236}">
                <a16:creationId xmlns:a16="http://schemas.microsoft.com/office/drawing/2014/main" id="{4B4706D4-B513-4F14-A36F-384119B8F10A}"/>
              </a:ext>
            </a:extLst>
          </p:cNvPr>
          <p:cNvSpPr txBox="1">
            <a:spLocks/>
          </p:cNvSpPr>
          <p:nvPr/>
        </p:nvSpPr>
        <p:spPr>
          <a:xfrm>
            <a:off x="1589637" y="78668"/>
            <a:ext cx="10179868" cy="47429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Light" panose="020F0302020204030204"/>
                <a:ea typeface="+mj-ea"/>
                <a:cs typeface="+mj-cs"/>
              </a:rPr>
              <a:t>Evaluate Model Search Proxy Task Performance</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68593113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F5BCB9-AF3B-493A-A8DD-6958F45C1D49}"/>
              </a:ext>
            </a:extLst>
          </p:cNvPr>
          <p:cNvPicPr>
            <a:picLocks noChangeAspect="1"/>
          </p:cNvPicPr>
          <p:nvPr/>
        </p:nvPicPr>
        <p:blipFill>
          <a:blip r:embed="rId2"/>
          <a:stretch>
            <a:fillRect/>
          </a:stretch>
        </p:blipFill>
        <p:spPr>
          <a:xfrm>
            <a:off x="1789766" y="311825"/>
            <a:ext cx="8258175" cy="5781675"/>
          </a:xfrm>
          <a:prstGeom prst="rect">
            <a:avLst/>
          </a:prstGeom>
        </p:spPr>
      </p:pic>
      <p:sp>
        <p:nvSpPr>
          <p:cNvPr id="2" name="TextBox 1">
            <a:extLst>
              <a:ext uri="{FF2B5EF4-FFF2-40B4-BE49-F238E27FC236}">
                <a16:creationId xmlns:a16="http://schemas.microsoft.com/office/drawing/2014/main" id="{F5A4E56D-48F0-45ED-BDFB-7D38D8012C6E}"/>
              </a:ext>
            </a:extLst>
          </p:cNvPr>
          <p:cNvSpPr txBox="1"/>
          <p:nvPr/>
        </p:nvSpPr>
        <p:spPr>
          <a:xfrm>
            <a:off x="9596672" y="1656784"/>
            <a:ext cx="18831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Adding Paper References</a:t>
            </a:r>
          </a:p>
        </p:txBody>
      </p:sp>
    </p:spTree>
    <p:extLst>
      <p:ext uri="{BB962C8B-B14F-4D97-AF65-F5344CB8AC3E}">
        <p14:creationId xmlns:p14="http://schemas.microsoft.com/office/powerpoint/2010/main" val="1657431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F7B59C-62DC-46A5-8794-6189BBC5C1FC}"/>
              </a:ext>
            </a:extLst>
          </p:cNvPr>
          <p:cNvSpPr txBox="1">
            <a:spLocks/>
          </p:cNvSpPr>
          <p:nvPr/>
        </p:nvSpPr>
        <p:spPr>
          <a:xfrm>
            <a:off x="970190" y="66546"/>
            <a:ext cx="10515600" cy="55860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Successes of Deep Learning</a:t>
            </a:r>
          </a:p>
        </p:txBody>
      </p:sp>
      <p:pic>
        <p:nvPicPr>
          <p:cNvPr id="5" name="Picture 4">
            <a:extLst>
              <a:ext uri="{FF2B5EF4-FFF2-40B4-BE49-F238E27FC236}">
                <a16:creationId xmlns:a16="http://schemas.microsoft.com/office/drawing/2014/main" id="{681E6D1A-0680-4E5E-86B7-4206448FDE2B}"/>
              </a:ext>
            </a:extLst>
          </p:cNvPr>
          <p:cNvPicPr>
            <a:picLocks noChangeAspect="1"/>
          </p:cNvPicPr>
          <p:nvPr/>
        </p:nvPicPr>
        <p:blipFill>
          <a:blip r:embed="rId2"/>
          <a:stretch>
            <a:fillRect/>
          </a:stretch>
        </p:blipFill>
        <p:spPr>
          <a:xfrm>
            <a:off x="449220" y="762638"/>
            <a:ext cx="3914021" cy="1980753"/>
          </a:xfrm>
          <a:prstGeom prst="rect">
            <a:avLst/>
          </a:prstGeom>
        </p:spPr>
      </p:pic>
      <p:sp>
        <p:nvSpPr>
          <p:cNvPr id="6" name="Rectangle 5">
            <a:extLst>
              <a:ext uri="{FF2B5EF4-FFF2-40B4-BE49-F238E27FC236}">
                <a16:creationId xmlns:a16="http://schemas.microsoft.com/office/drawing/2014/main" id="{5FDC1CFA-9803-47FE-B627-7525EDD5E019}"/>
              </a:ext>
            </a:extLst>
          </p:cNvPr>
          <p:cNvSpPr/>
          <p:nvPr/>
        </p:nvSpPr>
        <p:spPr>
          <a:xfrm>
            <a:off x="449220" y="2743391"/>
            <a:ext cx="3914020"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Computer vision tasks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(Segmentation task- Cityscapes dataset)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1E14A7B2-45B5-4E63-8F9D-DB2BEC7833F4}"/>
              </a:ext>
            </a:extLst>
          </p:cNvPr>
          <p:cNvPicPr>
            <a:picLocks noChangeAspect="1"/>
          </p:cNvPicPr>
          <p:nvPr/>
        </p:nvPicPr>
        <p:blipFill>
          <a:blip r:embed="rId4"/>
          <a:stretch>
            <a:fillRect/>
          </a:stretch>
        </p:blipFill>
        <p:spPr>
          <a:xfrm>
            <a:off x="655380" y="3697096"/>
            <a:ext cx="3419805" cy="2174908"/>
          </a:xfrm>
          <a:prstGeom prst="rect">
            <a:avLst/>
          </a:prstGeom>
        </p:spPr>
      </p:pic>
      <p:sp>
        <p:nvSpPr>
          <p:cNvPr id="8" name="Rectangle 7">
            <a:extLst>
              <a:ext uri="{FF2B5EF4-FFF2-40B4-BE49-F238E27FC236}">
                <a16:creationId xmlns:a16="http://schemas.microsoft.com/office/drawing/2014/main" id="{1B3FCB79-F49A-48BC-AEAE-D88D3239E59E}"/>
              </a:ext>
            </a:extLst>
          </p:cNvPr>
          <p:cNvSpPr/>
          <p:nvPr/>
        </p:nvSpPr>
        <p:spPr>
          <a:xfrm>
            <a:off x="655380" y="5872004"/>
            <a:ext cx="3419805"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Speech Recognition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(Google-Home, Amazon Alexa)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06F52EB-BFF8-4926-9158-F373F8088D0B}"/>
              </a:ext>
            </a:extLst>
          </p:cNvPr>
          <p:cNvSpPr/>
          <p:nvPr/>
        </p:nvSpPr>
        <p:spPr>
          <a:xfrm>
            <a:off x="7131092" y="3107654"/>
            <a:ext cx="490987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Recommendation System -YouTube </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CC9258B-D87B-4D88-BB35-3E77CECC2007}"/>
              </a:ext>
            </a:extLst>
          </p:cNvPr>
          <p:cNvSpPr/>
          <p:nvPr/>
        </p:nvSpPr>
        <p:spPr>
          <a:xfrm>
            <a:off x="7185074" y="6149003"/>
            <a:ext cx="43374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Robotics Industrial Application </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30E8689-8E28-40B0-90C1-07E1ABB50C13}"/>
              </a:ext>
            </a:extLst>
          </p:cNvPr>
          <p:cNvPicPr>
            <a:picLocks noChangeAspect="1"/>
          </p:cNvPicPr>
          <p:nvPr/>
        </p:nvPicPr>
        <p:blipFill rotWithShape="1">
          <a:blip r:embed="rId8">
            <a:extLst>
              <a:ext uri="{28A0092B-C50C-407E-A947-70E740481C1C}">
                <a14:useLocalDpi xmlns:a14="http://schemas.microsoft.com/office/drawing/2010/main" val="0"/>
              </a:ext>
            </a:extLst>
          </a:blip>
          <a:srcRect l="15877" t="5850" r="16062" b="12835"/>
          <a:stretch/>
        </p:blipFill>
        <p:spPr>
          <a:xfrm>
            <a:off x="7635927" y="677087"/>
            <a:ext cx="3435700" cy="2327617"/>
          </a:xfrm>
          <a:prstGeom prst="rect">
            <a:avLst/>
          </a:prstGeom>
        </p:spPr>
      </p:pic>
      <p:pic>
        <p:nvPicPr>
          <p:cNvPr id="13" name="Picture 12">
            <a:extLst>
              <a:ext uri="{FF2B5EF4-FFF2-40B4-BE49-F238E27FC236}">
                <a16:creationId xmlns:a16="http://schemas.microsoft.com/office/drawing/2014/main" id="{3FB49E07-5550-497D-963B-79C7D7751C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87175" y="3838707"/>
            <a:ext cx="3184452" cy="2171796"/>
          </a:xfrm>
          <a:prstGeom prst="rect">
            <a:avLst/>
          </a:prstGeom>
        </p:spPr>
      </p:pic>
    </p:spTree>
    <p:extLst>
      <p:ext uri="{BB962C8B-B14F-4D97-AF65-F5344CB8AC3E}">
        <p14:creationId xmlns:p14="http://schemas.microsoft.com/office/powerpoint/2010/main" val="320113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9A316F-DF71-4A61-949C-ED17E7DFCC42}"/>
              </a:ext>
            </a:extLst>
          </p:cNvPr>
          <p:cNvSpPr txBox="1">
            <a:spLocks/>
          </p:cNvSpPr>
          <p:nvPr/>
        </p:nvSpPr>
        <p:spPr>
          <a:xfrm>
            <a:off x="704558" y="0"/>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4" name="TextBox 3">
            <a:extLst>
              <a:ext uri="{FF2B5EF4-FFF2-40B4-BE49-F238E27FC236}">
                <a16:creationId xmlns:a16="http://schemas.microsoft.com/office/drawing/2014/main" id="{321EC1EC-7EB7-4D2B-9162-A14FF0C553BC}"/>
              </a:ext>
            </a:extLst>
          </p:cNvPr>
          <p:cNvSpPr txBox="1"/>
          <p:nvPr/>
        </p:nvSpPr>
        <p:spPr>
          <a:xfrm>
            <a:off x="123363" y="894864"/>
            <a:ext cx="66594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1. Sequential Layers-Wise Neural Network Architecture</a:t>
            </a:r>
          </a:p>
        </p:txBody>
      </p:sp>
    </p:spTree>
    <p:extLst>
      <p:ext uri="{BB962C8B-B14F-4D97-AF65-F5344CB8AC3E}">
        <p14:creationId xmlns:p14="http://schemas.microsoft.com/office/powerpoint/2010/main" val="30183334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0F5B-3269-4ACD-9534-243DAF9262B4}"/>
              </a:ext>
            </a:extLst>
          </p:cNvPr>
          <p:cNvSpPr>
            <a:spLocks noGrp="1"/>
          </p:cNvSpPr>
          <p:nvPr>
            <p:ph type="title"/>
          </p:nvPr>
        </p:nvSpPr>
        <p:spPr/>
        <p:txBody>
          <a:bodyPr/>
          <a:lstStyle/>
          <a:p>
            <a:r>
              <a:rPr lang="en-US" dirty="0"/>
              <a:t>Showing </a:t>
            </a:r>
            <a:r>
              <a:rPr lang="en-US" dirty="0" err="1"/>
              <a:t>improvemtn</a:t>
            </a:r>
            <a:endParaRPr lang="en-US" dirty="0"/>
          </a:p>
        </p:txBody>
      </p:sp>
      <p:sp>
        <p:nvSpPr>
          <p:cNvPr id="3" name="Content Placeholder 2">
            <a:extLst>
              <a:ext uri="{FF2B5EF4-FFF2-40B4-BE49-F238E27FC236}">
                <a16:creationId xmlns:a16="http://schemas.microsoft.com/office/drawing/2014/main" id="{532CF343-458E-4F2E-8869-7FEAAE90F79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749538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02C18B-0A54-4E9C-8EBC-BFF7EF6DBBF9}"/>
              </a:ext>
            </a:extLst>
          </p:cNvPr>
          <p:cNvSpPr/>
          <p:nvPr/>
        </p:nvSpPr>
        <p:spPr>
          <a:xfrm>
            <a:off x="145078" y="301839"/>
            <a:ext cx="3101875"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Parameter weight sharing</a:t>
            </a:r>
          </a:p>
        </p:txBody>
      </p:sp>
      <p:pic>
        <p:nvPicPr>
          <p:cNvPr id="7" name="Picture 6">
            <a:extLst>
              <a:ext uri="{FF2B5EF4-FFF2-40B4-BE49-F238E27FC236}">
                <a16:creationId xmlns:a16="http://schemas.microsoft.com/office/drawing/2014/main" id="{222CB6F4-4F80-4F4A-BD3C-FAC312943D37}"/>
              </a:ext>
            </a:extLst>
          </p:cNvPr>
          <p:cNvPicPr>
            <a:picLocks noChangeAspect="1"/>
          </p:cNvPicPr>
          <p:nvPr/>
        </p:nvPicPr>
        <p:blipFill>
          <a:blip r:embed="rId2"/>
          <a:stretch>
            <a:fillRect/>
          </a:stretch>
        </p:blipFill>
        <p:spPr>
          <a:xfrm>
            <a:off x="769544" y="1112560"/>
            <a:ext cx="10372253" cy="4147339"/>
          </a:xfrm>
          <a:prstGeom prst="rect">
            <a:avLst/>
          </a:prstGeom>
        </p:spPr>
      </p:pic>
      <p:sp>
        <p:nvSpPr>
          <p:cNvPr id="8" name="TextBox 7">
            <a:extLst>
              <a:ext uri="{FF2B5EF4-FFF2-40B4-BE49-F238E27FC236}">
                <a16:creationId xmlns:a16="http://schemas.microsoft.com/office/drawing/2014/main" id="{DF61AD4D-CA6B-4DAA-AC7D-0E24F7242C0F}"/>
              </a:ext>
            </a:extLst>
          </p:cNvPr>
          <p:cNvSpPr txBox="1"/>
          <p:nvPr/>
        </p:nvSpPr>
        <p:spPr>
          <a:xfrm>
            <a:off x="2568165" y="5075233"/>
            <a:ext cx="85736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Set Connections (Parameters) of Neuron in Neural Network architecture</a:t>
            </a:r>
          </a:p>
        </p:txBody>
      </p:sp>
    </p:spTree>
    <p:extLst>
      <p:ext uri="{BB962C8B-B14F-4D97-AF65-F5344CB8AC3E}">
        <p14:creationId xmlns:p14="http://schemas.microsoft.com/office/powerpoint/2010/main" val="29093667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6F5C0-23BD-4193-8B95-711D0D9AA5FD}"/>
              </a:ext>
            </a:extLst>
          </p:cNvPr>
          <p:cNvPicPr>
            <a:picLocks noChangeAspect="1"/>
          </p:cNvPicPr>
          <p:nvPr/>
        </p:nvPicPr>
        <p:blipFill>
          <a:blip r:embed="rId2"/>
          <a:stretch>
            <a:fillRect/>
          </a:stretch>
        </p:blipFill>
        <p:spPr>
          <a:xfrm>
            <a:off x="1376126" y="934651"/>
            <a:ext cx="10035861" cy="4293206"/>
          </a:xfrm>
          <a:prstGeom prst="rect">
            <a:avLst/>
          </a:prstGeom>
        </p:spPr>
      </p:pic>
      <p:sp>
        <p:nvSpPr>
          <p:cNvPr id="5" name="TextBox 4">
            <a:extLst>
              <a:ext uri="{FF2B5EF4-FFF2-40B4-BE49-F238E27FC236}">
                <a16:creationId xmlns:a16="http://schemas.microsoft.com/office/drawing/2014/main" id="{D0A3E533-D4D4-4B6D-BB88-2E68D8EE829E}"/>
              </a:ext>
            </a:extLst>
          </p:cNvPr>
          <p:cNvSpPr txBox="1"/>
          <p:nvPr/>
        </p:nvSpPr>
        <p:spPr>
          <a:xfrm>
            <a:off x="2314668" y="5151833"/>
            <a:ext cx="85736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Set Neurons  Weights of Neuron in Neural Network architecture</a:t>
            </a:r>
          </a:p>
        </p:txBody>
      </p:sp>
    </p:spTree>
    <p:extLst>
      <p:ext uri="{BB962C8B-B14F-4D97-AF65-F5344CB8AC3E}">
        <p14:creationId xmlns:p14="http://schemas.microsoft.com/office/powerpoint/2010/main" val="81122695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C077F4-8FCB-4EFD-8509-9CC8F453B52D}"/>
              </a:ext>
            </a:extLst>
          </p:cNvPr>
          <p:cNvPicPr>
            <a:picLocks noChangeAspect="1"/>
          </p:cNvPicPr>
          <p:nvPr/>
        </p:nvPicPr>
        <p:blipFill>
          <a:blip r:embed="rId3"/>
          <a:stretch>
            <a:fillRect/>
          </a:stretch>
        </p:blipFill>
        <p:spPr>
          <a:xfrm>
            <a:off x="1321806" y="1063900"/>
            <a:ext cx="7532484" cy="3011859"/>
          </a:xfrm>
          <a:prstGeom prst="rect">
            <a:avLst/>
          </a:prstGeom>
        </p:spPr>
      </p:pic>
      <p:pic>
        <p:nvPicPr>
          <p:cNvPr id="15" name="Picture 14">
            <a:extLst>
              <a:ext uri="{FF2B5EF4-FFF2-40B4-BE49-F238E27FC236}">
                <a16:creationId xmlns:a16="http://schemas.microsoft.com/office/drawing/2014/main" id="{E21B0577-8623-4A37-9D70-366C4CC5AE8A}"/>
              </a:ext>
            </a:extLst>
          </p:cNvPr>
          <p:cNvPicPr>
            <a:picLocks noChangeAspect="1"/>
          </p:cNvPicPr>
          <p:nvPr/>
        </p:nvPicPr>
        <p:blipFill rotWithShape="1">
          <a:blip r:embed="rId4"/>
          <a:srcRect l="47337" r="-1" b="17736"/>
          <a:stretch/>
        </p:blipFill>
        <p:spPr>
          <a:xfrm>
            <a:off x="5857593" y="1136625"/>
            <a:ext cx="4653480" cy="2011337"/>
          </a:xfrm>
          <a:prstGeom prst="rect">
            <a:avLst/>
          </a:prstGeom>
        </p:spPr>
      </p:pic>
      <p:pic>
        <p:nvPicPr>
          <p:cNvPr id="5" name="Picture 4">
            <a:extLst>
              <a:ext uri="{FF2B5EF4-FFF2-40B4-BE49-F238E27FC236}">
                <a16:creationId xmlns:a16="http://schemas.microsoft.com/office/drawing/2014/main" id="{5CBBA615-8452-4DDB-A86B-E15A51C5E769}"/>
              </a:ext>
            </a:extLst>
          </p:cNvPr>
          <p:cNvPicPr>
            <a:picLocks noChangeAspect="1"/>
          </p:cNvPicPr>
          <p:nvPr/>
        </p:nvPicPr>
        <p:blipFill rotWithShape="1">
          <a:blip r:embed="rId4"/>
          <a:srcRect l="62296" t="77945" r="-1"/>
          <a:stretch/>
        </p:blipFill>
        <p:spPr>
          <a:xfrm>
            <a:off x="7025490" y="3072616"/>
            <a:ext cx="3331674" cy="539244"/>
          </a:xfrm>
          <a:prstGeom prst="rect">
            <a:avLst/>
          </a:prstGeom>
        </p:spPr>
      </p:pic>
      <p:sp>
        <p:nvSpPr>
          <p:cNvPr id="16" name="Rectangle: Rounded Corners 15">
            <a:extLst>
              <a:ext uri="{FF2B5EF4-FFF2-40B4-BE49-F238E27FC236}">
                <a16:creationId xmlns:a16="http://schemas.microsoft.com/office/drawing/2014/main" id="{826DD62E-6B20-48BA-A70F-C826882A892C}"/>
              </a:ext>
            </a:extLst>
          </p:cNvPr>
          <p:cNvSpPr/>
          <p:nvPr/>
        </p:nvSpPr>
        <p:spPr>
          <a:xfrm>
            <a:off x="7025490" y="917891"/>
            <a:ext cx="1647730" cy="26939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E7C1943-0841-4917-811B-73FCC65635A6}"/>
              </a:ext>
            </a:extLst>
          </p:cNvPr>
          <p:cNvSpPr txBox="1"/>
          <p:nvPr/>
        </p:nvSpPr>
        <p:spPr>
          <a:xfrm>
            <a:off x="6934956" y="415335"/>
            <a:ext cx="22633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Adding New Layer</a:t>
            </a:r>
          </a:p>
        </p:txBody>
      </p:sp>
      <p:cxnSp>
        <p:nvCxnSpPr>
          <p:cNvPr id="21" name="Straight Arrow Connector 20">
            <a:extLst>
              <a:ext uri="{FF2B5EF4-FFF2-40B4-BE49-F238E27FC236}">
                <a16:creationId xmlns:a16="http://schemas.microsoft.com/office/drawing/2014/main" id="{7726A293-691C-429B-B0FA-E2EF08A8CE24}"/>
              </a:ext>
            </a:extLst>
          </p:cNvPr>
          <p:cNvCxnSpPr>
            <a:cxnSpLocks/>
          </p:cNvCxnSpPr>
          <p:nvPr/>
        </p:nvCxnSpPr>
        <p:spPr>
          <a:xfrm flipV="1">
            <a:off x="2842789" y="4052505"/>
            <a:ext cx="6011501" cy="15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2158E75-0063-40DC-9ADD-5FA3A7ED93BE}"/>
              </a:ext>
            </a:extLst>
          </p:cNvPr>
          <p:cNvSpPr txBox="1"/>
          <p:nvPr/>
        </p:nvSpPr>
        <p:spPr>
          <a:xfrm>
            <a:off x="4336611" y="4052505"/>
            <a:ext cx="4599160"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First Neural Network Architecture</a:t>
            </a:r>
          </a:p>
        </p:txBody>
      </p:sp>
      <p:cxnSp>
        <p:nvCxnSpPr>
          <p:cNvPr id="25" name="Straight Arrow Connector 24">
            <a:extLst>
              <a:ext uri="{FF2B5EF4-FFF2-40B4-BE49-F238E27FC236}">
                <a16:creationId xmlns:a16="http://schemas.microsoft.com/office/drawing/2014/main" id="{6D80B626-E937-4105-9723-A17A3CBC1414}"/>
              </a:ext>
            </a:extLst>
          </p:cNvPr>
          <p:cNvCxnSpPr>
            <a:cxnSpLocks/>
          </p:cNvCxnSpPr>
          <p:nvPr/>
        </p:nvCxnSpPr>
        <p:spPr>
          <a:xfrm>
            <a:off x="2734147" y="4732214"/>
            <a:ext cx="701945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F0CD940-15C8-4283-993F-5CD50504EA72}"/>
              </a:ext>
            </a:extLst>
          </p:cNvPr>
          <p:cNvSpPr txBox="1"/>
          <p:nvPr/>
        </p:nvSpPr>
        <p:spPr>
          <a:xfrm>
            <a:off x="6243873" y="4818454"/>
            <a:ext cx="4599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Newer Neural Network Architecture</a:t>
            </a:r>
          </a:p>
        </p:txBody>
      </p:sp>
      <p:sp>
        <p:nvSpPr>
          <p:cNvPr id="29" name="TextBox 28">
            <a:extLst>
              <a:ext uri="{FF2B5EF4-FFF2-40B4-BE49-F238E27FC236}">
                <a16:creationId xmlns:a16="http://schemas.microsoft.com/office/drawing/2014/main" id="{3D29193B-4AB6-48B5-A03E-27BFD86332CE}"/>
              </a:ext>
            </a:extLst>
          </p:cNvPr>
          <p:cNvSpPr txBox="1"/>
          <p:nvPr/>
        </p:nvSpPr>
        <p:spPr>
          <a:xfrm>
            <a:off x="2109458" y="5522527"/>
            <a:ext cx="88905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Architecture now is adding one more layers Do we need to Pretrain model again?</a:t>
            </a:r>
          </a:p>
        </p:txBody>
      </p:sp>
    </p:spTree>
    <p:extLst>
      <p:ext uri="{BB962C8B-B14F-4D97-AF65-F5344CB8AC3E}">
        <p14:creationId xmlns:p14="http://schemas.microsoft.com/office/powerpoint/2010/main" val="345446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p:bldP spid="29"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BBA615-8452-4DDB-A86B-E15A51C5E769}"/>
              </a:ext>
            </a:extLst>
          </p:cNvPr>
          <p:cNvPicPr>
            <a:picLocks noChangeAspect="1"/>
          </p:cNvPicPr>
          <p:nvPr/>
        </p:nvPicPr>
        <p:blipFill>
          <a:blip r:embed="rId2"/>
          <a:stretch>
            <a:fillRect/>
          </a:stretch>
        </p:blipFill>
        <p:spPr>
          <a:xfrm>
            <a:off x="488886" y="3675748"/>
            <a:ext cx="8836183" cy="2444964"/>
          </a:xfrm>
          <a:prstGeom prst="rect">
            <a:avLst/>
          </a:prstGeom>
        </p:spPr>
      </p:pic>
      <p:pic>
        <p:nvPicPr>
          <p:cNvPr id="6" name="Picture 5">
            <a:extLst>
              <a:ext uri="{FF2B5EF4-FFF2-40B4-BE49-F238E27FC236}">
                <a16:creationId xmlns:a16="http://schemas.microsoft.com/office/drawing/2014/main" id="{37C077F4-8FCB-4EFD-8509-9CC8F453B52D}"/>
              </a:ext>
            </a:extLst>
          </p:cNvPr>
          <p:cNvPicPr>
            <a:picLocks noChangeAspect="1"/>
          </p:cNvPicPr>
          <p:nvPr/>
        </p:nvPicPr>
        <p:blipFill>
          <a:blip r:embed="rId3"/>
          <a:stretch>
            <a:fillRect/>
          </a:stretch>
        </p:blipFill>
        <p:spPr>
          <a:xfrm>
            <a:off x="126748" y="663889"/>
            <a:ext cx="7532484" cy="3011859"/>
          </a:xfrm>
          <a:prstGeom prst="rect">
            <a:avLst/>
          </a:prstGeom>
        </p:spPr>
      </p:pic>
      <p:sp>
        <p:nvSpPr>
          <p:cNvPr id="7" name="Rectangle: Rounded Corners 6">
            <a:extLst>
              <a:ext uri="{FF2B5EF4-FFF2-40B4-BE49-F238E27FC236}">
                <a16:creationId xmlns:a16="http://schemas.microsoft.com/office/drawing/2014/main" id="{748E145A-CA35-46B5-91A1-A5F85AAF9B10}"/>
              </a:ext>
            </a:extLst>
          </p:cNvPr>
          <p:cNvSpPr/>
          <p:nvPr/>
        </p:nvSpPr>
        <p:spPr>
          <a:xfrm>
            <a:off x="5993394" y="3304515"/>
            <a:ext cx="1665838" cy="2889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F728E7D3-15D3-4DC7-B361-B9B2412B7AB4}"/>
              </a:ext>
            </a:extLst>
          </p:cNvPr>
          <p:cNvCxnSpPr/>
          <p:nvPr/>
        </p:nvCxnSpPr>
        <p:spPr>
          <a:xfrm flipV="1">
            <a:off x="7659232" y="2851842"/>
            <a:ext cx="1665837" cy="57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53EC94-2363-4488-8D11-E7110DD39917}"/>
              </a:ext>
            </a:extLst>
          </p:cNvPr>
          <p:cNvSpPr txBox="1"/>
          <p:nvPr/>
        </p:nvSpPr>
        <p:spPr>
          <a:xfrm>
            <a:off x="9162107" y="2482510"/>
            <a:ext cx="22090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New Adding Layers</a:t>
            </a:r>
          </a:p>
        </p:txBody>
      </p:sp>
      <p:sp>
        <p:nvSpPr>
          <p:cNvPr id="11" name="Rectangle: Rounded Corners 10">
            <a:extLst>
              <a:ext uri="{FF2B5EF4-FFF2-40B4-BE49-F238E27FC236}">
                <a16:creationId xmlns:a16="http://schemas.microsoft.com/office/drawing/2014/main" id="{C2A7937A-779F-438C-A780-913DA504D8CE}"/>
              </a:ext>
            </a:extLst>
          </p:cNvPr>
          <p:cNvSpPr/>
          <p:nvPr/>
        </p:nvSpPr>
        <p:spPr>
          <a:xfrm>
            <a:off x="2091350" y="365125"/>
            <a:ext cx="3702868" cy="62529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60E3048-4EAC-432B-996E-8A0BAF16B97D}"/>
              </a:ext>
            </a:extLst>
          </p:cNvPr>
          <p:cNvSpPr txBox="1"/>
          <p:nvPr/>
        </p:nvSpPr>
        <p:spPr>
          <a:xfrm>
            <a:off x="7758820" y="365125"/>
            <a:ext cx="22090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Same Layers</a:t>
            </a:r>
          </a:p>
        </p:txBody>
      </p:sp>
      <p:cxnSp>
        <p:nvCxnSpPr>
          <p:cNvPr id="13" name="Straight Arrow Connector 12">
            <a:extLst>
              <a:ext uri="{FF2B5EF4-FFF2-40B4-BE49-F238E27FC236}">
                <a16:creationId xmlns:a16="http://schemas.microsoft.com/office/drawing/2014/main" id="{89ECBDA0-391E-4F96-9B2C-049AF29D688C}"/>
              </a:ext>
            </a:extLst>
          </p:cNvPr>
          <p:cNvCxnSpPr>
            <a:cxnSpLocks/>
          </p:cNvCxnSpPr>
          <p:nvPr/>
        </p:nvCxnSpPr>
        <p:spPr>
          <a:xfrm flipV="1">
            <a:off x="5807798" y="643949"/>
            <a:ext cx="1851433" cy="251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3577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9A290-D3F8-46FF-80CE-139B28447638}"/>
              </a:ext>
            </a:extLst>
          </p:cNvPr>
          <p:cNvPicPr>
            <a:picLocks noChangeAspect="1"/>
          </p:cNvPicPr>
          <p:nvPr/>
        </p:nvPicPr>
        <p:blipFill>
          <a:blip r:embed="rId2"/>
          <a:stretch>
            <a:fillRect/>
          </a:stretch>
        </p:blipFill>
        <p:spPr>
          <a:xfrm>
            <a:off x="389299" y="629199"/>
            <a:ext cx="7396681" cy="3164201"/>
          </a:xfrm>
          <a:prstGeom prst="rect">
            <a:avLst/>
          </a:prstGeom>
        </p:spPr>
      </p:pic>
      <p:pic>
        <p:nvPicPr>
          <p:cNvPr id="5" name="Picture 4">
            <a:extLst>
              <a:ext uri="{FF2B5EF4-FFF2-40B4-BE49-F238E27FC236}">
                <a16:creationId xmlns:a16="http://schemas.microsoft.com/office/drawing/2014/main" id="{26CD6F45-DECD-4D73-A57E-83D4A0E6C784}"/>
              </a:ext>
            </a:extLst>
          </p:cNvPr>
          <p:cNvPicPr>
            <a:picLocks noChangeAspect="1"/>
          </p:cNvPicPr>
          <p:nvPr/>
        </p:nvPicPr>
        <p:blipFill>
          <a:blip r:embed="rId3"/>
          <a:stretch>
            <a:fillRect/>
          </a:stretch>
        </p:blipFill>
        <p:spPr>
          <a:xfrm>
            <a:off x="389299" y="3429000"/>
            <a:ext cx="9451818" cy="3118125"/>
          </a:xfrm>
          <a:prstGeom prst="rect">
            <a:avLst/>
          </a:prstGeom>
        </p:spPr>
      </p:pic>
      <p:pic>
        <p:nvPicPr>
          <p:cNvPr id="6" name="Picture 5">
            <a:extLst>
              <a:ext uri="{FF2B5EF4-FFF2-40B4-BE49-F238E27FC236}">
                <a16:creationId xmlns:a16="http://schemas.microsoft.com/office/drawing/2014/main" id="{A7FFD0C4-9998-4C03-A051-9742959C04EE}"/>
              </a:ext>
            </a:extLst>
          </p:cNvPr>
          <p:cNvPicPr>
            <a:picLocks noChangeAspect="1"/>
          </p:cNvPicPr>
          <p:nvPr/>
        </p:nvPicPr>
        <p:blipFill rotWithShape="1">
          <a:blip r:embed="rId2"/>
          <a:srcRect l="5857" t="5657" r="36917" b="31107"/>
          <a:stretch/>
        </p:blipFill>
        <p:spPr>
          <a:xfrm>
            <a:off x="733329" y="3793400"/>
            <a:ext cx="4399985" cy="2079993"/>
          </a:xfrm>
          <a:prstGeom prst="rect">
            <a:avLst/>
          </a:prstGeom>
        </p:spPr>
      </p:pic>
      <p:sp>
        <p:nvSpPr>
          <p:cNvPr id="7" name="Rectangle: Rounded Corners 6">
            <a:extLst>
              <a:ext uri="{FF2B5EF4-FFF2-40B4-BE49-F238E27FC236}">
                <a16:creationId xmlns:a16="http://schemas.microsoft.com/office/drawing/2014/main" id="{C0459FD7-6869-4AF7-936A-35CA6ED18B7E}"/>
              </a:ext>
            </a:extLst>
          </p:cNvPr>
          <p:cNvSpPr/>
          <p:nvPr/>
        </p:nvSpPr>
        <p:spPr>
          <a:xfrm>
            <a:off x="425511" y="912094"/>
            <a:ext cx="5015620" cy="49612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E32CC92E-943B-46D0-93AC-FF9540F7644B}"/>
              </a:ext>
            </a:extLst>
          </p:cNvPr>
          <p:cNvCxnSpPr>
            <a:cxnSpLocks/>
          </p:cNvCxnSpPr>
          <p:nvPr/>
        </p:nvCxnSpPr>
        <p:spPr>
          <a:xfrm flipV="1">
            <a:off x="5441131" y="2969537"/>
            <a:ext cx="4282291" cy="6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123040-DBE5-4C97-9B8F-F334A0BA3D82}"/>
              </a:ext>
            </a:extLst>
          </p:cNvPr>
          <p:cNvSpPr txBox="1"/>
          <p:nvPr/>
        </p:nvSpPr>
        <p:spPr>
          <a:xfrm>
            <a:off x="9162106" y="2482510"/>
            <a:ext cx="27945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Sharing the same weights</a:t>
            </a:r>
          </a:p>
        </p:txBody>
      </p:sp>
    </p:spTree>
    <p:extLst>
      <p:ext uri="{BB962C8B-B14F-4D97-AF65-F5344CB8AC3E}">
        <p14:creationId xmlns:p14="http://schemas.microsoft.com/office/powerpoint/2010/main" val="44137908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9A290-D3F8-46FF-80CE-139B28447638}"/>
              </a:ext>
            </a:extLst>
          </p:cNvPr>
          <p:cNvPicPr>
            <a:picLocks noChangeAspect="1"/>
          </p:cNvPicPr>
          <p:nvPr/>
        </p:nvPicPr>
        <p:blipFill>
          <a:blip r:embed="rId2"/>
          <a:stretch>
            <a:fillRect/>
          </a:stretch>
        </p:blipFill>
        <p:spPr>
          <a:xfrm>
            <a:off x="389299" y="629199"/>
            <a:ext cx="7396681" cy="3164201"/>
          </a:xfrm>
          <a:prstGeom prst="rect">
            <a:avLst/>
          </a:prstGeom>
        </p:spPr>
      </p:pic>
      <p:pic>
        <p:nvPicPr>
          <p:cNvPr id="5" name="Picture 4">
            <a:extLst>
              <a:ext uri="{FF2B5EF4-FFF2-40B4-BE49-F238E27FC236}">
                <a16:creationId xmlns:a16="http://schemas.microsoft.com/office/drawing/2014/main" id="{26CD6F45-DECD-4D73-A57E-83D4A0E6C784}"/>
              </a:ext>
            </a:extLst>
          </p:cNvPr>
          <p:cNvPicPr>
            <a:picLocks noChangeAspect="1"/>
          </p:cNvPicPr>
          <p:nvPr/>
        </p:nvPicPr>
        <p:blipFill>
          <a:blip r:embed="rId3"/>
          <a:stretch>
            <a:fillRect/>
          </a:stretch>
        </p:blipFill>
        <p:spPr>
          <a:xfrm>
            <a:off x="389299" y="3429000"/>
            <a:ext cx="9451818" cy="3118125"/>
          </a:xfrm>
          <a:prstGeom prst="rect">
            <a:avLst/>
          </a:prstGeom>
        </p:spPr>
      </p:pic>
      <p:pic>
        <p:nvPicPr>
          <p:cNvPr id="6" name="Picture 5">
            <a:extLst>
              <a:ext uri="{FF2B5EF4-FFF2-40B4-BE49-F238E27FC236}">
                <a16:creationId xmlns:a16="http://schemas.microsoft.com/office/drawing/2014/main" id="{A7FFD0C4-9998-4C03-A051-9742959C04EE}"/>
              </a:ext>
            </a:extLst>
          </p:cNvPr>
          <p:cNvPicPr>
            <a:picLocks noChangeAspect="1"/>
          </p:cNvPicPr>
          <p:nvPr/>
        </p:nvPicPr>
        <p:blipFill rotWithShape="1">
          <a:blip r:embed="rId2"/>
          <a:srcRect l="5857" t="5657" r="36917" b="31107"/>
          <a:stretch/>
        </p:blipFill>
        <p:spPr>
          <a:xfrm>
            <a:off x="733329" y="3793400"/>
            <a:ext cx="4399985" cy="2079993"/>
          </a:xfrm>
          <a:prstGeom prst="rect">
            <a:avLst/>
          </a:prstGeom>
        </p:spPr>
      </p:pic>
      <p:sp>
        <p:nvSpPr>
          <p:cNvPr id="7" name="Rectangle: Rounded Corners 6">
            <a:extLst>
              <a:ext uri="{FF2B5EF4-FFF2-40B4-BE49-F238E27FC236}">
                <a16:creationId xmlns:a16="http://schemas.microsoft.com/office/drawing/2014/main" id="{C0459FD7-6869-4AF7-936A-35CA6ED18B7E}"/>
              </a:ext>
            </a:extLst>
          </p:cNvPr>
          <p:cNvSpPr/>
          <p:nvPr/>
        </p:nvSpPr>
        <p:spPr>
          <a:xfrm>
            <a:off x="425511" y="912094"/>
            <a:ext cx="5015620" cy="49612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E32CC92E-943B-46D0-93AC-FF9540F7644B}"/>
              </a:ext>
            </a:extLst>
          </p:cNvPr>
          <p:cNvCxnSpPr>
            <a:cxnSpLocks/>
          </p:cNvCxnSpPr>
          <p:nvPr/>
        </p:nvCxnSpPr>
        <p:spPr>
          <a:xfrm flipV="1">
            <a:off x="5441131" y="1695819"/>
            <a:ext cx="3820564" cy="194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123040-DBE5-4C97-9B8F-F334A0BA3D82}"/>
              </a:ext>
            </a:extLst>
          </p:cNvPr>
          <p:cNvSpPr txBox="1"/>
          <p:nvPr/>
        </p:nvSpPr>
        <p:spPr>
          <a:xfrm>
            <a:off x="9008198" y="1341752"/>
            <a:ext cx="27945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Sharing the same weights</a:t>
            </a:r>
          </a:p>
        </p:txBody>
      </p:sp>
      <p:sp>
        <p:nvSpPr>
          <p:cNvPr id="3" name="Rectangle: Rounded Corners 2">
            <a:extLst>
              <a:ext uri="{FF2B5EF4-FFF2-40B4-BE49-F238E27FC236}">
                <a16:creationId xmlns:a16="http://schemas.microsoft.com/office/drawing/2014/main" id="{2FE84F4C-CA92-4C42-AEB6-BBBD4AC3B72D}"/>
              </a:ext>
            </a:extLst>
          </p:cNvPr>
          <p:cNvSpPr/>
          <p:nvPr/>
        </p:nvSpPr>
        <p:spPr>
          <a:xfrm>
            <a:off x="4834550" y="3636099"/>
            <a:ext cx="4581053" cy="2309807"/>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10A8D52-A8B7-469F-84A2-4B5897370525}"/>
              </a:ext>
            </a:extLst>
          </p:cNvPr>
          <p:cNvSpPr txBox="1"/>
          <p:nvPr/>
        </p:nvSpPr>
        <p:spPr>
          <a:xfrm>
            <a:off x="9415603" y="3233374"/>
            <a:ext cx="27945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 update weights for new layers</a:t>
            </a:r>
          </a:p>
        </p:txBody>
      </p:sp>
      <p:cxnSp>
        <p:nvCxnSpPr>
          <p:cNvPr id="12" name="Straight Arrow Connector 11">
            <a:extLst>
              <a:ext uri="{FF2B5EF4-FFF2-40B4-BE49-F238E27FC236}">
                <a16:creationId xmlns:a16="http://schemas.microsoft.com/office/drawing/2014/main" id="{BCD28FA8-C711-40A9-9EA4-7F33BC4CD464}"/>
              </a:ext>
            </a:extLst>
          </p:cNvPr>
          <p:cNvCxnSpPr>
            <a:cxnSpLocks/>
          </p:cNvCxnSpPr>
          <p:nvPr/>
        </p:nvCxnSpPr>
        <p:spPr>
          <a:xfrm flipV="1">
            <a:off x="9392969" y="3876593"/>
            <a:ext cx="1003426" cy="82612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71455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F351-0E0C-4364-93A4-A6052FE6FE38}"/>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3AD1D1A3-3BD0-4706-A546-813441025271}"/>
              </a:ext>
            </a:extLst>
          </p:cNvPr>
          <p:cNvPicPr>
            <a:picLocks noChangeAspect="1"/>
          </p:cNvPicPr>
          <p:nvPr/>
        </p:nvPicPr>
        <p:blipFill>
          <a:blip r:embed="rId2"/>
          <a:stretch>
            <a:fillRect/>
          </a:stretch>
        </p:blipFill>
        <p:spPr>
          <a:xfrm>
            <a:off x="834427" y="2237907"/>
            <a:ext cx="11078424" cy="1955016"/>
          </a:xfrm>
          <a:prstGeom prst="rect">
            <a:avLst/>
          </a:prstGeom>
        </p:spPr>
      </p:pic>
      <p:sp>
        <p:nvSpPr>
          <p:cNvPr id="8" name="TextBox 7">
            <a:extLst>
              <a:ext uri="{FF2B5EF4-FFF2-40B4-BE49-F238E27FC236}">
                <a16:creationId xmlns:a16="http://schemas.microsoft.com/office/drawing/2014/main" id="{6BBAD054-FD1F-4C82-B70B-AD028E52B82C}"/>
              </a:ext>
            </a:extLst>
          </p:cNvPr>
          <p:cNvSpPr txBox="1"/>
          <p:nvPr/>
        </p:nvSpPr>
        <p:spPr>
          <a:xfrm>
            <a:off x="6373639" y="4298382"/>
            <a:ext cx="63917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Efficient NAS via Parameters Sharing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Pham et  al.2018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964C26C-0A1D-4186-B5EF-9313AC497CDB}"/>
              </a:ext>
            </a:extLst>
          </p:cNvPr>
          <p:cNvSpPr txBox="1"/>
          <p:nvPr/>
        </p:nvSpPr>
        <p:spPr>
          <a:xfrm>
            <a:off x="1249378" y="5042780"/>
            <a:ext cx="967815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Core idea of ENAS the sample architecture graphs can be view as sub-graphs for Larger super graph.</a:t>
            </a:r>
          </a:p>
        </p:txBody>
      </p:sp>
    </p:spTree>
    <p:extLst>
      <p:ext uri="{BB962C8B-B14F-4D97-AF65-F5344CB8AC3E}">
        <p14:creationId xmlns:p14="http://schemas.microsoft.com/office/powerpoint/2010/main" val="31841863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04C761-9983-46E1-A5B5-72B3839D2CF3}"/>
              </a:ext>
            </a:extLst>
          </p:cNvPr>
          <p:cNvPicPr>
            <a:picLocks noGrp="1" noChangeAspect="1"/>
          </p:cNvPicPr>
          <p:nvPr>
            <p:ph idx="1"/>
          </p:nvPr>
        </p:nvPicPr>
        <p:blipFill rotWithShape="1">
          <a:blip r:embed="rId2"/>
          <a:srcRect r="11887" b="54592"/>
          <a:stretch/>
        </p:blipFill>
        <p:spPr>
          <a:xfrm>
            <a:off x="1266702" y="459525"/>
            <a:ext cx="10684654" cy="2969475"/>
          </a:xfrm>
          <a:prstGeom prst="rect">
            <a:avLst/>
          </a:prstGeom>
        </p:spPr>
      </p:pic>
      <p:sp>
        <p:nvSpPr>
          <p:cNvPr id="5" name="Rectangle 4">
            <a:extLst>
              <a:ext uri="{FF2B5EF4-FFF2-40B4-BE49-F238E27FC236}">
                <a16:creationId xmlns:a16="http://schemas.microsoft.com/office/drawing/2014/main" id="{FA39CA15-B08A-4982-AD32-11DFEDDC474D}"/>
              </a:ext>
            </a:extLst>
          </p:cNvPr>
          <p:cNvSpPr/>
          <p:nvPr/>
        </p:nvSpPr>
        <p:spPr>
          <a:xfrm>
            <a:off x="3569136" y="3598839"/>
            <a:ext cx="955838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Image Source from A Comprehensive Survey of Neural Architecture Search: Challenges and Solutions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Ren et al.2021</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5574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04C761-9983-46E1-A5B5-72B3839D2CF3}"/>
              </a:ext>
            </a:extLst>
          </p:cNvPr>
          <p:cNvPicPr>
            <a:picLocks noGrp="1" noChangeAspect="1"/>
          </p:cNvPicPr>
          <p:nvPr>
            <p:ph idx="1"/>
          </p:nvPr>
        </p:nvPicPr>
        <p:blipFill>
          <a:blip r:embed="rId2"/>
          <a:stretch>
            <a:fillRect/>
          </a:stretch>
        </p:blipFill>
        <p:spPr>
          <a:xfrm>
            <a:off x="1719845" y="169038"/>
            <a:ext cx="8500985" cy="4584526"/>
          </a:xfrm>
          <a:prstGeom prst="rect">
            <a:avLst/>
          </a:prstGeom>
        </p:spPr>
      </p:pic>
      <p:sp>
        <p:nvSpPr>
          <p:cNvPr id="5" name="Rectangle 4">
            <a:extLst>
              <a:ext uri="{FF2B5EF4-FFF2-40B4-BE49-F238E27FC236}">
                <a16:creationId xmlns:a16="http://schemas.microsoft.com/office/drawing/2014/main" id="{FA39CA15-B08A-4982-AD32-11DFEDDC474D}"/>
              </a:ext>
            </a:extLst>
          </p:cNvPr>
          <p:cNvSpPr/>
          <p:nvPr/>
        </p:nvSpPr>
        <p:spPr>
          <a:xfrm>
            <a:off x="2980661" y="4753564"/>
            <a:ext cx="955838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Image Source from A Comprehensive Survey of Neural Architecture Search: Challenges and Solutions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Ren et al.2021</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351BB6B-2DF2-4827-A158-A7991DDF0121}"/>
              </a:ext>
            </a:extLst>
          </p:cNvPr>
          <p:cNvSpPr txBox="1"/>
          <p:nvPr/>
        </p:nvSpPr>
        <p:spPr>
          <a:xfrm>
            <a:off x="1502874" y="5717942"/>
            <a:ext cx="967815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Core idea of ENAS the sample architecture graphs can be view as sub-graphs for Larger super-graph. All sub-graph are weights sharing of the Super-graph.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red connections are active and update weight during training.</a:t>
            </a:r>
          </a:p>
        </p:txBody>
      </p:sp>
      <p:sp>
        <p:nvSpPr>
          <p:cNvPr id="8" name="TextBox 7">
            <a:extLst>
              <a:ext uri="{FF2B5EF4-FFF2-40B4-BE49-F238E27FC236}">
                <a16:creationId xmlns:a16="http://schemas.microsoft.com/office/drawing/2014/main" id="{B7D8F8B3-137A-4725-95A7-33ACDF2A39E0}"/>
              </a:ext>
            </a:extLst>
          </p:cNvPr>
          <p:cNvSpPr txBox="1"/>
          <p:nvPr/>
        </p:nvSpPr>
        <p:spPr>
          <a:xfrm>
            <a:off x="217282" y="5204975"/>
            <a:ext cx="63917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Efficient NAS via Parameters Sharing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Pham et  al.2018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67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06B4D5-BC26-4D55-870D-E7FFE84F2EEE}"/>
              </a:ext>
            </a:extLst>
          </p:cNvPr>
          <p:cNvSpPr txBox="1"/>
          <p:nvPr/>
        </p:nvSpPr>
        <p:spPr>
          <a:xfrm>
            <a:off x="821094" y="2825564"/>
            <a:ext cx="1110342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panose="020F0502020204030204"/>
                <a:ea typeface="+mn-ea"/>
                <a:cs typeface="+mn-cs"/>
              </a:rPr>
              <a:t>2</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 Complex </a:t>
            </a:r>
            <a:r>
              <a:rPr kumimoji="0" lang="en-US" sz="3200" b="1" i="0" u="none" strike="noStrike" kern="1200" cap="none" spc="0" normalizeH="0" baseline="0" noProof="0" dirty="0">
                <a:ln>
                  <a:noFill/>
                </a:ln>
                <a:solidFill>
                  <a:srgbClr val="002060"/>
                </a:solidFill>
                <a:effectLst/>
                <a:uLnTx/>
                <a:uFillTx/>
                <a:latin typeface="Calibri" panose="020F0502020204030204"/>
                <a:ea typeface="+mn-ea"/>
                <a:cs typeface="+mn-cs"/>
              </a:rPr>
              <a:t>Hierarchical</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 Structure - Connections  Neural Network Architecture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766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DC644C-5E19-48FB-BB31-6263FE1D1AE5}"/>
              </a:ext>
            </a:extLst>
          </p:cNvPr>
          <p:cNvPicPr>
            <a:picLocks noGrp="1" noChangeAspect="1"/>
          </p:cNvPicPr>
          <p:nvPr>
            <p:ph idx="1"/>
          </p:nvPr>
        </p:nvPicPr>
        <p:blipFill>
          <a:blip r:embed="rId2"/>
          <a:stretch>
            <a:fillRect/>
          </a:stretch>
        </p:blipFill>
        <p:spPr>
          <a:xfrm>
            <a:off x="2114584" y="358964"/>
            <a:ext cx="7055862" cy="5110870"/>
          </a:xfrm>
          <a:prstGeom prst="rect">
            <a:avLst/>
          </a:prstGeom>
        </p:spPr>
      </p:pic>
      <p:sp>
        <p:nvSpPr>
          <p:cNvPr id="5" name="TextBox 4">
            <a:extLst>
              <a:ext uri="{FF2B5EF4-FFF2-40B4-BE49-F238E27FC236}">
                <a16:creationId xmlns:a16="http://schemas.microsoft.com/office/drawing/2014/main" id="{8D5384CC-A134-46B7-B139-BF48294EA151}"/>
              </a:ext>
            </a:extLst>
          </p:cNvPr>
          <p:cNvSpPr txBox="1"/>
          <p:nvPr/>
        </p:nvSpPr>
        <p:spPr>
          <a:xfrm>
            <a:off x="2900126" y="5827485"/>
            <a:ext cx="63917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Efficient NAS via Parameters Sharing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Pham et  al.2018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C57A8E8-4F2E-4EA5-A529-179C1212BE71}"/>
              </a:ext>
            </a:extLst>
          </p:cNvPr>
          <p:cNvSpPr txBox="1"/>
          <p:nvPr/>
        </p:nvSpPr>
        <p:spPr>
          <a:xfrm>
            <a:off x="6699564" y="5469834"/>
            <a:ext cx="2969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This table extracts from paper</a:t>
            </a:r>
          </a:p>
        </p:txBody>
      </p:sp>
    </p:spTree>
    <p:extLst>
      <p:ext uri="{BB962C8B-B14F-4D97-AF65-F5344CB8AC3E}">
        <p14:creationId xmlns:p14="http://schemas.microsoft.com/office/powerpoint/2010/main" val="17824527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E8483A-BBC8-4845-8C4D-3CBE34213590}"/>
              </a:ext>
            </a:extLst>
          </p:cNvPr>
          <p:cNvSpPr/>
          <p:nvPr/>
        </p:nvSpPr>
        <p:spPr>
          <a:xfrm>
            <a:off x="145078" y="301839"/>
            <a:ext cx="2986651"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Weight Prediction Based</a:t>
            </a:r>
          </a:p>
        </p:txBody>
      </p:sp>
      <p:pic>
        <p:nvPicPr>
          <p:cNvPr id="5" name="Picture 4">
            <a:extLst>
              <a:ext uri="{FF2B5EF4-FFF2-40B4-BE49-F238E27FC236}">
                <a16:creationId xmlns:a16="http://schemas.microsoft.com/office/drawing/2014/main" id="{969EA45B-F83A-42BA-BCB2-9914009DFA16}"/>
              </a:ext>
            </a:extLst>
          </p:cNvPr>
          <p:cNvPicPr>
            <a:picLocks noChangeAspect="1"/>
          </p:cNvPicPr>
          <p:nvPr/>
        </p:nvPicPr>
        <p:blipFill>
          <a:blip r:embed="rId2"/>
          <a:stretch>
            <a:fillRect/>
          </a:stretch>
        </p:blipFill>
        <p:spPr>
          <a:xfrm>
            <a:off x="2100405" y="774540"/>
            <a:ext cx="6011500" cy="2571639"/>
          </a:xfrm>
          <a:prstGeom prst="rect">
            <a:avLst/>
          </a:prstGeom>
        </p:spPr>
      </p:pic>
      <p:pic>
        <p:nvPicPr>
          <p:cNvPr id="6" name="Picture 5">
            <a:extLst>
              <a:ext uri="{FF2B5EF4-FFF2-40B4-BE49-F238E27FC236}">
                <a16:creationId xmlns:a16="http://schemas.microsoft.com/office/drawing/2014/main" id="{18707C3C-2C2E-4722-A345-395200CF7386}"/>
              </a:ext>
            </a:extLst>
          </p:cNvPr>
          <p:cNvPicPr>
            <a:picLocks noChangeAspect="1"/>
          </p:cNvPicPr>
          <p:nvPr/>
        </p:nvPicPr>
        <p:blipFill>
          <a:blip r:embed="rId3"/>
          <a:stretch>
            <a:fillRect/>
          </a:stretch>
        </p:blipFill>
        <p:spPr>
          <a:xfrm>
            <a:off x="2000061" y="3511822"/>
            <a:ext cx="8680765" cy="2863757"/>
          </a:xfrm>
          <a:prstGeom prst="rect">
            <a:avLst/>
          </a:prstGeom>
        </p:spPr>
      </p:pic>
      <p:sp>
        <p:nvSpPr>
          <p:cNvPr id="7" name="TextBox 6">
            <a:extLst>
              <a:ext uri="{FF2B5EF4-FFF2-40B4-BE49-F238E27FC236}">
                <a16:creationId xmlns:a16="http://schemas.microsoft.com/office/drawing/2014/main" id="{A181FD85-88C6-4271-A94D-F8BB17300A23}"/>
              </a:ext>
            </a:extLst>
          </p:cNvPr>
          <p:cNvSpPr txBox="1"/>
          <p:nvPr/>
        </p:nvSpPr>
        <p:spPr>
          <a:xfrm>
            <a:off x="7867461" y="1385180"/>
            <a:ext cx="18559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Model</a:t>
            </a:r>
          </a:p>
        </p:txBody>
      </p:sp>
      <p:sp>
        <p:nvSpPr>
          <p:cNvPr id="8" name="TextBox 7">
            <a:extLst>
              <a:ext uri="{FF2B5EF4-FFF2-40B4-BE49-F238E27FC236}">
                <a16:creationId xmlns:a16="http://schemas.microsoft.com/office/drawing/2014/main" id="{01F51FC8-4853-4263-A02B-C2C0949D7D72}"/>
              </a:ext>
            </a:extLst>
          </p:cNvPr>
          <p:cNvSpPr txBox="1"/>
          <p:nvPr/>
        </p:nvSpPr>
        <p:spPr>
          <a:xfrm>
            <a:off x="9723422" y="4117876"/>
            <a:ext cx="2734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New Generated  Model</a:t>
            </a:r>
          </a:p>
        </p:txBody>
      </p:sp>
      <p:cxnSp>
        <p:nvCxnSpPr>
          <p:cNvPr id="12" name="Straight Arrow Connector 11">
            <a:extLst>
              <a:ext uri="{FF2B5EF4-FFF2-40B4-BE49-F238E27FC236}">
                <a16:creationId xmlns:a16="http://schemas.microsoft.com/office/drawing/2014/main" id="{9FD2121F-10AB-4D38-AD33-9A117F42FE31}"/>
              </a:ext>
            </a:extLst>
          </p:cNvPr>
          <p:cNvCxnSpPr>
            <a:cxnSpLocks/>
          </p:cNvCxnSpPr>
          <p:nvPr/>
        </p:nvCxnSpPr>
        <p:spPr>
          <a:xfrm flipV="1">
            <a:off x="3241895" y="3427002"/>
            <a:ext cx="6950044" cy="32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5740F8-D192-4C99-A15F-7A69774672E8}"/>
              </a:ext>
            </a:extLst>
          </p:cNvPr>
          <p:cNvCxnSpPr>
            <a:cxnSpLocks/>
          </p:cNvCxnSpPr>
          <p:nvPr/>
        </p:nvCxnSpPr>
        <p:spPr>
          <a:xfrm flipH="1">
            <a:off x="3284145" y="3739081"/>
            <a:ext cx="6907794" cy="79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3087CBB-3A65-4CD6-AF35-8EC9A36E7154}"/>
              </a:ext>
            </a:extLst>
          </p:cNvPr>
          <p:cNvSpPr txBox="1"/>
          <p:nvPr/>
        </p:nvSpPr>
        <p:spPr>
          <a:xfrm>
            <a:off x="8851272" y="2481675"/>
            <a:ext cx="334072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Gradient Descent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Update weights of new architecture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backpropagation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8" name="TextBox 17">
            <a:extLst>
              <a:ext uri="{FF2B5EF4-FFF2-40B4-BE49-F238E27FC236}">
                <a16:creationId xmlns:a16="http://schemas.microsoft.com/office/drawing/2014/main" id="{E8E3F913-5337-4B76-9FA1-5C00248A3C7C}"/>
              </a:ext>
            </a:extLst>
          </p:cNvPr>
          <p:cNvSpPr txBox="1"/>
          <p:nvPr/>
        </p:nvSpPr>
        <p:spPr>
          <a:xfrm>
            <a:off x="5859856" y="3080216"/>
            <a:ext cx="17563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Forward path</a:t>
            </a:r>
          </a:p>
        </p:txBody>
      </p:sp>
      <p:sp>
        <p:nvSpPr>
          <p:cNvPr id="19" name="TextBox 18">
            <a:extLst>
              <a:ext uri="{FF2B5EF4-FFF2-40B4-BE49-F238E27FC236}">
                <a16:creationId xmlns:a16="http://schemas.microsoft.com/office/drawing/2014/main" id="{34334EB2-BEFE-412F-9766-A8331A5EAC4E}"/>
              </a:ext>
            </a:extLst>
          </p:cNvPr>
          <p:cNvSpPr txBox="1"/>
          <p:nvPr/>
        </p:nvSpPr>
        <p:spPr>
          <a:xfrm>
            <a:off x="5859856" y="3484323"/>
            <a:ext cx="17563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Backward path</a:t>
            </a:r>
          </a:p>
        </p:txBody>
      </p:sp>
    </p:spTree>
    <p:extLst>
      <p:ext uri="{BB962C8B-B14F-4D97-AF65-F5344CB8AC3E}">
        <p14:creationId xmlns:p14="http://schemas.microsoft.com/office/powerpoint/2010/main" val="35393287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E8483A-BBC8-4845-8C4D-3CBE34213590}"/>
              </a:ext>
            </a:extLst>
          </p:cNvPr>
          <p:cNvSpPr/>
          <p:nvPr/>
        </p:nvSpPr>
        <p:spPr>
          <a:xfrm>
            <a:off x="145078" y="301839"/>
            <a:ext cx="2986651"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Weight Prediction Based</a:t>
            </a:r>
          </a:p>
        </p:txBody>
      </p:sp>
      <p:pic>
        <p:nvPicPr>
          <p:cNvPr id="5" name="Picture 4">
            <a:extLst>
              <a:ext uri="{FF2B5EF4-FFF2-40B4-BE49-F238E27FC236}">
                <a16:creationId xmlns:a16="http://schemas.microsoft.com/office/drawing/2014/main" id="{969EA45B-F83A-42BA-BCB2-9914009DFA16}"/>
              </a:ext>
            </a:extLst>
          </p:cNvPr>
          <p:cNvPicPr>
            <a:picLocks noChangeAspect="1"/>
          </p:cNvPicPr>
          <p:nvPr/>
        </p:nvPicPr>
        <p:blipFill>
          <a:blip r:embed="rId2"/>
          <a:stretch>
            <a:fillRect/>
          </a:stretch>
        </p:blipFill>
        <p:spPr>
          <a:xfrm>
            <a:off x="2100405" y="774540"/>
            <a:ext cx="6011500" cy="2571639"/>
          </a:xfrm>
          <a:prstGeom prst="rect">
            <a:avLst/>
          </a:prstGeom>
        </p:spPr>
      </p:pic>
      <p:pic>
        <p:nvPicPr>
          <p:cNvPr id="6" name="Picture 5">
            <a:extLst>
              <a:ext uri="{FF2B5EF4-FFF2-40B4-BE49-F238E27FC236}">
                <a16:creationId xmlns:a16="http://schemas.microsoft.com/office/drawing/2014/main" id="{18707C3C-2C2E-4722-A345-395200CF7386}"/>
              </a:ext>
            </a:extLst>
          </p:cNvPr>
          <p:cNvPicPr>
            <a:picLocks noChangeAspect="1"/>
          </p:cNvPicPr>
          <p:nvPr/>
        </p:nvPicPr>
        <p:blipFill>
          <a:blip r:embed="rId3"/>
          <a:stretch>
            <a:fillRect/>
          </a:stretch>
        </p:blipFill>
        <p:spPr>
          <a:xfrm>
            <a:off x="1755617" y="3418614"/>
            <a:ext cx="8680765" cy="2863757"/>
          </a:xfrm>
          <a:prstGeom prst="rect">
            <a:avLst/>
          </a:prstGeom>
        </p:spPr>
      </p:pic>
      <p:sp>
        <p:nvSpPr>
          <p:cNvPr id="7" name="TextBox 6">
            <a:extLst>
              <a:ext uri="{FF2B5EF4-FFF2-40B4-BE49-F238E27FC236}">
                <a16:creationId xmlns:a16="http://schemas.microsoft.com/office/drawing/2014/main" id="{A181FD85-88C6-4271-A94D-F8BB17300A23}"/>
              </a:ext>
            </a:extLst>
          </p:cNvPr>
          <p:cNvSpPr txBox="1"/>
          <p:nvPr/>
        </p:nvSpPr>
        <p:spPr>
          <a:xfrm>
            <a:off x="7867461" y="1385180"/>
            <a:ext cx="18559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Model</a:t>
            </a:r>
          </a:p>
        </p:txBody>
      </p:sp>
      <p:sp>
        <p:nvSpPr>
          <p:cNvPr id="8" name="TextBox 7">
            <a:extLst>
              <a:ext uri="{FF2B5EF4-FFF2-40B4-BE49-F238E27FC236}">
                <a16:creationId xmlns:a16="http://schemas.microsoft.com/office/drawing/2014/main" id="{01F51FC8-4853-4263-A02B-C2C0949D7D72}"/>
              </a:ext>
            </a:extLst>
          </p:cNvPr>
          <p:cNvSpPr txBox="1"/>
          <p:nvPr/>
        </p:nvSpPr>
        <p:spPr>
          <a:xfrm>
            <a:off x="9723422" y="4117876"/>
            <a:ext cx="2734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New Generated  Model</a:t>
            </a:r>
          </a:p>
        </p:txBody>
      </p:sp>
      <p:sp>
        <p:nvSpPr>
          <p:cNvPr id="9" name="Arrow: Curved Down 8">
            <a:extLst>
              <a:ext uri="{FF2B5EF4-FFF2-40B4-BE49-F238E27FC236}">
                <a16:creationId xmlns:a16="http://schemas.microsoft.com/office/drawing/2014/main" id="{AD616C48-D059-428F-B70B-5AAE0E991F15}"/>
              </a:ext>
            </a:extLst>
          </p:cNvPr>
          <p:cNvSpPr/>
          <p:nvPr/>
        </p:nvSpPr>
        <p:spPr>
          <a:xfrm>
            <a:off x="5284206" y="3429000"/>
            <a:ext cx="1819746" cy="5162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F935CFB-41DC-481A-A061-35D6EE0D74EC}"/>
              </a:ext>
            </a:extLst>
          </p:cNvPr>
          <p:cNvSpPr txBox="1"/>
          <p:nvPr/>
        </p:nvSpPr>
        <p:spPr>
          <a:xfrm>
            <a:off x="5247992" y="3161513"/>
            <a:ext cx="36425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Prediction sets of weights?</a:t>
            </a:r>
          </a:p>
        </p:txBody>
      </p:sp>
    </p:spTree>
    <p:extLst>
      <p:ext uri="{BB962C8B-B14F-4D97-AF65-F5344CB8AC3E}">
        <p14:creationId xmlns:p14="http://schemas.microsoft.com/office/powerpoint/2010/main" val="12705685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D71B21-56D4-46A4-A526-BFEFED7EC66C}"/>
              </a:ext>
            </a:extLst>
          </p:cNvPr>
          <p:cNvPicPr>
            <a:picLocks noChangeAspect="1"/>
          </p:cNvPicPr>
          <p:nvPr/>
        </p:nvPicPr>
        <p:blipFill>
          <a:blip r:embed="rId2"/>
          <a:stretch>
            <a:fillRect/>
          </a:stretch>
        </p:blipFill>
        <p:spPr>
          <a:xfrm>
            <a:off x="399862" y="827081"/>
            <a:ext cx="9451818" cy="3118125"/>
          </a:xfrm>
          <a:prstGeom prst="rect">
            <a:avLst/>
          </a:prstGeom>
        </p:spPr>
      </p:pic>
      <p:sp>
        <p:nvSpPr>
          <p:cNvPr id="11" name="Arrow: Curved Down 10">
            <a:extLst>
              <a:ext uri="{FF2B5EF4-FFF2-40B4-BE49-F238E27FC236}">
                <a16:creationId xmlns:a16="http://schemas.microsoft.com/office/drawing/2014/main" id="{89E7FBAC-46B5-4229-B737-B5918A37B9F0}"/>
              </a:ext>
            </a:extLst>
          </p:cNvPr>
          <p:cNvSpPr/>
          <p:nvPr/>
        </p:nvSpPr>
        <p:spPr>
          <a:xfrm>
            <a:off x="4460341" y="827081"/>
            <a:ext cx="1819746" cy="51620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ADE3D09-BA81-4BD1-8622-F2D0C0B3FFE6}"/>
              </a:ext>
            </a:extLst>
          </p:cNvPr>
          <p:cNvSpPr txBox="1"/>
          <p:nvPr/>
        </p:nvSpPr>
        <p:spPr>
          <a:xfrm>
            <a:off x="4107256" y="457749"/>
            <a:ext cx="36425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Prediction sets of weights?</a:t>
            </a:r>
          </a:p>
        </p:txBody>
      </p:sp>
      <p:sp>
        <p:nvSpPr>
          <p:cNvPr id="13" name="Rectangle: Rounded Corners 12">
            <a:extLst>
              <a:ext uri="{FF2B5EF4-FFF2-40B4-BE49-F238E27FC236}">
                <a16:creationId xmlns:a16="http://schemas.microsoft.com/office/drawing/2014/main" id="{BFA48EC9-4C74-49C9-B515-B54B4048B9EC}"/>
              </a:ext>
            </a:extLst>
          </p:cNvPr>
          <p:cNvSpPr/>
          <p:nvPr/>
        </p:nvSpPr>
        <p:spPr>
          <a:xfrm>
            <a:off x="4789283" y="1140737"/>
            <a:ext cx="2426329" cy="2154724"/>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C85DC1D-6B48-4E0F-8AC2-218DA12F9DA5}"/>
              </a:ext>
            </a:extLst>
          </p:cNvPr>
          <p:cNvSpPr txBox="1"/>
          <p:nvPr/>
        </p:nvSpPr>
        <p:spPr>
          <a:xfrm>
            <a:off x="2794502" y="3945206"/>
            <a:ext cx="8187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HyperNet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directly generate the weights of the model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Ha et al.2016</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5" name="TextBox 14">
            <a:extLst>
              <a:ext uri="{FF2B5EF4-FFF2-40B4-BE49-F238E27FC236}">
                <a16:creationId xmlns:a16="http://schemas.microsoft.com/office/drawing/2014/main" id="{EE6EDF3E-B3EC-45D3-B972-AC7BFD53739F}"/>
              </a:ext>
            </a:extLst>
          </p:cNvPr>
          <p:cNvSpPr txBox="1"/>
          <p:nvPr/>
        </p:nvSpPr>
        <p:spPr>
          <a:xfrm>
            <a:off x="1886138" y="4692167"/>
            <a:ext cx="87878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SMASH: One-Shot Model Architecture Search Through Hypernetworks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Broket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et al.2017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Using Hypernet-generated weights is validated directly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No need training child's models  But need to train and update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HyperNet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6374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C77C15-32F0-4A11-934F-1965712406B7}"/>
              </a:ext>
            </a:extLst>
          </p:cNvPr>
          <p:cNvSpPr txBox="1"/>
          <p:nvPr/>
        </p:nvSpPr>
        <p:spPr>
          <a:xfrm>
            <a:off x="895192" y="623412"/>
            <a:ext cx="8187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Hypernet to directly generate the weights of the model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Ha et al.2016</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9" name="Picture 8">
            <a:extLst>
              <a:ext uri="{FF2B5EF4-FFF2-40B4-BE49-F238E27FC236}">
                <a16:creationId xmlns:a16="http://schemas.microsoft.com/office/drawing/2014/main" id="{56A71D45-118D-431D-8478-45EB55A4B7C1}"/>
              </a:ext>
            </a:extLst>
          </p:cNvPr>
          <p:cNvPicPr>
            <a:picLocks noChangeAspect="1"/>
          </p:cNvPicPr>
          <p:nvPr/>
        </p:nvPicPr>
        <p:blipFill>
          <a:blip r:embed="rId3"/>
          <a:stretch>
            <a:fillRect/>
          </a:stretch>
        </p:blipFill>
        <p:spPr>
          <a:xfrm>
            <a:off x="1159032" y="1008642"/>
            <a:ext cx="9444273" cy="2524209"/>
          </a:xfrm>
          <a:prstGeom prst="rect">
            <a:avLst/>
          </a:prstGeom>
        </p:spPr>
      </p:pic>
      <p:pic>
        <p:nvPicPr>
          <p:cNvPr id="10" name="Picture 9">
            <a:extLst>
              <a:ext uri="{FF2B5EF4-FFF2-40B4-BE49-F238E27FC236}">
                <a16:creationId xmlns:a16="http://schemas.microsoft.com/office/drawing/2014/main" id="{CA5A77C2-C3FE-4334-9FAA-222D95F6AA53}"/>
              </a:ext>
            </a:extLst>
          </p:cNvPr>
          <p:cNvPicPr>
            <a:picLocks noChangeAspect="1"/>
          </p:cNvPicPr>
          <p:nvPr/>
        </p:nvPicPr>
        <p:blipFill>
          <a:blip r:embed="rId4"/>
          <a:stretch>
            <a:fillRect/>
          </a:stretch>
        </p:blipFill>
        <p:spPr>
          <a:xfrm>
            <a:off x="1511929" y="3243140"/>
            <a:ext cx="8340128" cy="3325149"/>
          </a:xfrm>
          <a:prstGeom prst="rect">
            <a:avLst/>
          </a:prstGeom>
        </p:spPr>
      </p:pic>
      <p:sp>
        <p:nvSpPr>
          <p:cNvPr id="11" name="Rectangle 10">
            <a:extLst>
              <a:ext uri="{FF2B5EF4-FFF2-40B4-BE49-F238E27FC236}">
                <a16:creationId xmlns:a16="http://schemas.microsoft.com/office/drawing/2014/main" id="{65CA03D4-DEE6-4A8A-A682-B587BEEAC795}"/>
              </a:ext>
            </a:extLst>
          </p:cNvPr>
          <p:cNvSpPr/>
          <p:nvPr/>
        </p:nvSpPr>
        <p:spPr>
          <a:xfrm>
            <a:off x="4342645" y="6039157"/>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83838"/>
                </a:solidFill>
                <a:effectLst/>
                <a:uLnTx/>
                <a:uFillTx/>
                <a:latin typeface="Roboto"/>
                <a:ea typeface="+mn-ea"/>
                <a:cs typeface="+mn-cs"/>
              </a:rPr>
              <a:t> Feed forward network, no weight sharing (top). Recurrent network, weight sharing (bottom).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8136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6B60A8-2A93-4D6F-84CD-3CC518766872}"/>
              </a:ext>
            </a:extLst>
          </p:cNvPr>
          <p:cNvPicPr>
            <a:picLocks noChangeAspect="1"/>
          </p:cNvPicPr>
          <p:nvPr/>
        </p:nvPicPr>
        <p:blipFill>
          <a:blip r:embed="rId2"/>
          <a:stretch>
            <a:fillRect/>
          </a:stretch>
        </p:blipFill>
        <p:spPr>
          <a:xfrm>
            <a:off x="1277764" y="933167"/>
            <a:ext cx="8961705" cy="3067028"/>
          </a:xfrm>
          <a:prstGeom prst="rect">
            <a:avLst/>
          </a:prstGeom>
        </p:spPr>
      </p:pic>
      <p:pic>
        <p:nvPicPr>
          <p:cNvPr id="5" name="Picture 4">
            <a:extLst>
              <a:ext uri="{FF2B5EF4-FFF2-40B4-BE49-F238E27FC236}">
                <a16:creationId xmlns:a16="http://schemas.microsoft.com/office/drawing/2014/main" id="{012D4B22-9651-4439-B362-FBEED05EC3E2}"/>
              </a:ext>
            </a:extLst>
          </p:cNvPr>
          <p:cNvPicPr>
            <a:picLocks noChangeAspect="1"/>
          </p:cNvPicPr>
          <p:nvPr/>
        </p:nvPicPr>
        <p:blipFill>
          <a:blip r:embed="rId3"/>
          <a:stretch>
            <a:fillRect/>
          </a:stretch>
        </p:blipFill>
        <p:spPr>
          <a:xfrm>
            <a:off x="2724903" y="4084103"/>
            <a:ext cx="6067425" cy="1514475"/>
          </a:xfrm>
          <a:prstGeom prst="rect">
            <a:avLst/>
          </a:prstGeom>
        </p:spPr>
      </p:pic>
    </p:spTree>
    <p:extLst>
      <p:ext uri="{BB962C8B-B14F-4D97-AF65-F5344CB8AC3E}">
        <p14:creationId xmlns:p14="http://schemas.microsoft.com/office/powerpoint/2010/main" val="30250479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E02BEE-5F60-4887-B7CE-44C1890742D5}"/>
              </a:ext>
            </a:extLst>
          </p:cNvPr>
          <p:cNvPicPr>
            <a:picLocks noChangeAspect="1"/>
          </p:cNvPicPr>
          <p:nvPr/>
        </p:nvPicPr>
        <p:blipFill>
          <a:blip r:embed="rId2"/>
          <a:stretch>
            <a:fillRect/>
          </a:stretch>
        </p:blipFill>
        <p:spPr>
          <a:xfrm>
            <a:off x="692920" y="134842"/>
            <a:ext cx="10649893" cy="4180332"/>
          </a:xfrm>
          <a:prstGeom prst="rect">
            <a:avLst/>
          </a:prstGeom>
        </p:spPr>
      </p:pic>
      <p:pic>
        <p:nvPicPr>
          <p:cNvPr id="6" name="Picture 5">
            <a:extLst>
              <a:ext uri="{FF2B5EF4-FFF2-40B4-BE49-F238E27FC236}">
                <a16:creationId xmlns:a16="http://schemas.microsoft.com/office/drawing/2014/main" id="{4AF78633-6153-4F34-B30A-CAF915B91D14}"/>
              </a:ext>
            </a:extLst>
          </p:cNvPr>
          <p:cNvPicPr>
            <a:picLocks noChangeAspect="1"/>
          </p:cNvPicPr>
          <p:nvPr/>
        </p:nvPicPr>
        <p:blipFill>
          <a:blip r:embed="rId3"/>
          <a:stretch>
            <a:fillRect/>
          </a:stretch>
        </p:blipFill>
        <p:spPr>
          <a:xfrm>
            <a:off x="1271163" y="4450976"/>
            <a:ext cx="9022626" cy="2178383"/>
          </a:xfrm>
          <a:prstGeom prst="rect">
            <a:avLst/>
          </a:prstGeom>
        </p:spPr>
      </p:pic>
    </p:spTree>
    <p:extLst>
      <p:ext uri="{BB962C8B-B14F-4D97-AF65-F5344CB8AC3E}">
        <p14:creationId xmlns:p14="http://schemas.microsoft.com/office/powerpoint/2010/main" val="29009784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C85DC1D-6B48-4E0F-8AC2-218DA12F9DA5}"/>
              </a:ext>
            </a:extLst>
          </p:cNvPr>
          <p:cNvSpPr txBox="1"/>
          <p:nvPr/>
        </p:nvSpPr>
        <p:spPr>
          <a:xfrm>
            <a:off x="1863913" y="2633281"/>
            <a:ext cx="8187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Hypernet to directly generate the weights of the model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Ha et al.2016</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2" name="Picture 1">
            <a:extLst>
              <a:ext uri="{FF2B5EF4-FFF2-40B4-BE49-F238E27FC236}">
                <a16:creationId xmlns:a16="http://schemas.microsoft.com/office/drawing/2014/main" id="{36970694-ECE5-403F-B735-8F492BD7382F}"/>
              </a:ext>
            </a:extLst>
          </p:cNvPr>
          <p:cNvPicPr>
            <a:picLocks noChangeAspect="1"/>
          </p:cNvPicPr>
          <p:nvPr/>
        </p:nvPicPr>
        <p:blipFill>
          <a:blip r:embed="rId3"/>
          <a:stretch>
            <a:fillRect/>
          </a:stretch>
        </p:blipFill>
        <p:spPr>
          <a:xfrm>
            <a:off x="2204110" y="393613"/>
            <a:ext cx="6016438" cy="2239668"/>
          </a:xfrm>
          <a:prstGeom prst="rect">
            <a:avLst/>
          </a:prstGeom>
        </p:spPr>
      </p:pic>
      <p:pic>
        <p:nvPicPr>
          <p:cNvPr id="5" name="Picture 4">
            <a:extLst>
              <a:ext uri="{FF2B5EF4-FFF2-40B4-BE49-F238E27FC236}">
                <a16:creationId xmlns:a16="http://schemas.microsoft.com/office/drawing/2014/main" id="{D22336E8-E8E6-4EAF-A21B-8942B9146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382" y="3102688"/>
            <a:ext cx="8845236" cy="2984042"/>
          </a:xfrm>
          <a:prstGeom prst="rect">
            <a:avLst/>
          </a:prstGeom>
        </p:spPr>
      </p:pic>
      <p:sp>
        <p:nvSpPr>
          <p:cNvPr id="6" name="Rectangle 5">
            <a:extLst>
              <a:ext uri="{FF2B5EF4-FFF2-40B4-BE49-F238E27FC236}">
                <a16:creationId xmlns:a16="http://schemas.microsoft.com/office/drawing/2014/main" id="{C12D4A0E-E295-45CF-A7B7-D0D82627769F}"/>
              </a:ext>
            </a:extLst>
          </p:cNvPr>
          <p:cNvSpPr/>
          <p:nvPr/>
        </p:nvSpPr>
        <p:spPr>
          <a:xfrm>
            <a:off x="2055137" y="3811509"/>
            <a:ext cx="2725093" cy="22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B3C649F-B96D-4AA3-86F1-1A34FA889D97}"/>
              </a:ext>
            </a:extLst>
          </p:cNvPr>
          <p:cNvSpPr/>
          <p:nvPr/>
        </p:nvSpPr>
        <p:spPr>
          <a:xfrm>
            <a:off x="4670082" y="4237022"/>
            <a:ext cx="5207252" cy="22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655F293-5E01-497C-89D3-26DC1CA12A04}"/>
              </a:ext>
            </a:extLst>
          </p:cNvPr>
          <p:cNvSpPr/>
          <p:nvPr/>
        </p:nvSpPr>
        <p:spPr>
          <a:xfrm>
            <a:off x="6640718" y="4490518"/>
            <a:ext cx="2141144" cy="226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3477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C85DC1D-6B48-4E0F-8AC2-218DA12F9DA5}"/>
              </a:ext>
            </a:extLst>
          </p:cNvPr>
          <p:cNvSpPr txBox="1"/>
          <p:nvPr/>
        </p:nvSpPr>
        <p:spPr>
          <a:xfrm>
            <a:off x="2140736" y="2144394"/>
            <a:ext cx="8187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Hypernet to directly generate the weights of the model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Ha et al.2016</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2" name="Picture 1">
            <a:extLst>
              <a:ext uri="{FF2B5EF4-FFF2-40B4-BE49-F238E27FC236}">
                <a16:creationId xmlns:a16="http://schemas.microsoft.com/office/drawing/2014/main" id="{36970694-ECE5-403F-B735-8F492BD7382F}"/>
              </a:ext>
            </a:extLst>
          </p:cNvPr>
          <p:cNvPicPr>
            <a:picLocks noChangeAspect="1"/>
          </p:cNvPicPr>
          <p:nvPr/>
        </p:nvPicPr>
        <p:blipFill>
          <a:blip r:embed="rId3"/>
          <a:stretch>
            <a:fillRect/>
          </a:stretch>
        </p:blipFill>
        <p:spPr>
          <a:xfrm>
            <a:off x="2457607" y="0"/>
            <a:ext cx="6016438" cy="2239668"/>
          </a:xfrm>
          <a:prstGeom prst="rect">
            <a:avLst/>
          </a:prstGeom>
        </p:spPr>
      </p:pic>
      <p:pic>
        <p:nvPicPr>
          <p:cNvPr id="4" name="Picture 3">
            <a:extLst>
              <a:ext uri="{FF2B5EF4-FFF2-40B4-BE49-F238E27FC236}">
                <a16:creationId xmlns:a16="http://schemas.microsoft.com/office/drawing/2014/main" id="{E8C5FC51-DDB8-4BD4-89AB-420107399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096" y="2581645"/>
            <a:ext cx="6934954" cy="3389420"/>
          </a:xfrm>
          <a:prstGeom prst="rect">
            <a:avLst/>
          </a:prstGeom>
        </p:spPr>
      </p:pic>
      <p:sp>
        <p:nvSpPr>
          <p:cNvPr id="6" name="Rectangle 5">
            <a:extLst>
              <a:ext uri="{FF2B5EF4-FFF2-40B4-BE49-F238E27FC236}">
                <a16:creationId xmlns:a16="http://schemas.microsoft.com/office/drawing/2014/main" id="{401FEC45-BA1A-47E7-85AC-5C7C68B9F652}"/>
              </a:ext>
            </a:extLst>
          </p:cNvPr>
          <p:cNvSpPr/>
          <p:nvPr/>
        </p:nvSpPr>
        <p:spPr>
          <a:xfrm>
            <a:off x="744302" y="6038984"/>
            <a:ext cx="899082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SMASH algorithm (a) model evaluate with predicted weight, (b) Hypernet should large enough capability otherwise will be corrupted if too small to child’s model </a:t>
            </a:r>
          </a:p>
        </p:txBody>
      </p:sp>
      <p:sp>
        <p:nvSpPr>
          <p:cNvPr id="7" name="Rectangle 6">
            <a:extLst>
              <a:ext uri="{FF2B5EF4-FFF2-40B4-BE49-F238E27FC236}">
                <a16:creationId xmlns:a16="http://schemas.microsoft.com/office/drawing/2014/main" id="{44B1ABA7-D755-41B9-A02E-6E5781FA53DA}"/>
              </a:ext>
            </a:extLst>
          </p:cNvPr>
          <p:cNvSpPr/>
          <p:nvPr/>
        </p:nvSpPr>
        <p:spPr>
          <a:xfrm>
            <a:off x="6676554" y="5082187"/>
            <a:ext cx="419435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source extracted: Brock et al. 2017)</a:t>
            </a:r>
          </a:p>
        </p:txBody>
      </p:sp>
    </p:spTree>
    <p:extLst>
      <p:ext uri="{BB962C8B-B14F-4D97-AF65-F5344CB8AC3E}">
        <p14:creationId xmlns:p14="http://schemas.microsoft.com/office/powerpoint/2010/main" val="29099842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6689-C5BC-442B-84B5-8F46FE7B65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3800AE-6487-4DCD-B8AA-668903B8A0D7}"/>
              </a:ext>
            </a:extLst>
          </p:cNvPr>
          <p:cNvSpPr>
            <a:spLocks noGrp="1"/>
          </p:cNvSpPr>
          <p:nvPr>
            <p:ph idx="1"/>
          </p:nvPr>
        </p:nvSpPr>
        <p:spPr>
          <a:xfrm>
            <a:off x="774825" y="2350726"/>
            <a:ext cx="10515600" cy="3534026"/>
          </a:xfrm>
        </p:spPr>
        <p:txBody>
          <a:bodyPr/>
          <a:lstStyle/>
          <a:p>
            <a:r>
              <a:rPr lang="en-US"/>
              <a:t>SMASH can be viewed as another way to implement the idea of </a:t>
            </a:r>
            <a:r>
              <a:rPr lang="en-US">
                <a:hlinkClick r:id="rId2"/>
              </a:rPr>
              <a:t>parameter sharing</a:t>
            </a:r>
            <a:r>
              <a:rPr lang="en-US"/>
              <a:t>. One problem of SMASH as pointed out by </a:t>
            </a:r>
            <a:r>
              <a:rPr lang="en-US">
                <a:hlinkClick r:id="rId3"/>
              </a:rPr>
              <a:t>Pham et al. (2018)</a:t>
            </a:r>
            <a:r>
              <a:rPr lang="en-US"/>
              <a:t> is: The usage of HyperNet restricts the weights of SMASH child models to a </a:t>
            </a:r>
            <a:r>
              <a:rPr lang="en-US" i="1"/>
              <a:t>low-rank space</a:t>
            </a:r>
            <a:r>
              <a:rPr lang="en-US"/>
              <a:t>, because weights are generated via tensor products. In comparison, </a:t>
            </a:r>
            <a:r>
              <a:rPr lang="en-US">
                <a:hlinkClick r:id="rId4"/>
              </a:rPr>
              <a:t>ENAS</a:t>
            </a:r>
            <a:r>
              <a:rPr lang="en-US"/>
              <a:t> has no such restrictions.</a:t>
            </a:r>
          </a:p>
        </p:txBody>
      </p:sp>
    </p:spTree>
    <p:extLst>
      <p:ext uri="{BB962C8B-B14F-4D97-AF65-F5344CB8AC3E}">
        <p14:creationId xmlns:p14="http://schemas.microsoft.com/office/powerpoint/2010/main" val="1017253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82D27E-2157-4257-A07A-4792C2424D20}"/>
              </a:ext>
            </a:extLst>
          </p:cNvPr>
          <p:cNvSpPr txBox="1"/>
          <p:nvPr/>
        </p:nvSpPr>
        <p:spPr>
          <a:xfrm>
            <a:off x="0" y="620707"/>
            <a:ext cx="89202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2. Complex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Hierarchical</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Structure - Connections  Neural Network Architecture</a:t>
            </a:r>
          </a:p>
        </p:txBody>
      </p:sp>
      <p:sp>
        <p:nvSpPr>
          <p:cNvPr id="5" name="Rectangle: Rounded Corners 4">
            <a:extLst>
              <a:ext uri="{FF2B5EF4-FFF2-40B4-BE49-F238E27FC236}">
                <a16:creationId xmlns:a16="http://schemas.microsoft.com/office/drawing/2014/main" id="{6D08AC70-1C7F-4A93-9CFC-0C0B7F5EF7F6}"/>
              </a:ext>
            </a:extLst>
          </p:cNvPr>
          <p:cNvSpPr/>
          <p:nvPr/>
        </p:nvSpPr>
        <p:spPr>
          <a:xfrm>
            <a:off x="571602" y="1270786"/>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6" name="Rectangle: Rounded Corners 5">
            <a:extLst>
              <a:ext uri="{FF2B5EF4-FFF2-40B4-BE49-F238E27FC236}">
                <a16:creationId xmlns:a16="http://schemas.microsoft.com/office/drawing/2014/main" id="{61B16D6E-3CCD-4F9E-BC9B-B686BE9B036D}"/>
              </a:ext>
            </a:extLst>
          </p:cNvPr>
          <p:cNvSpPr/>
          <p:nvPr/>
        </p:nvSpPr>
        <p:spPr>
          <a:xfrm>
            <a:off x="499183" y="2078213"/>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L1</a:t>
            </a:r>
          </a:p>
        </p:txBody>
      </p:sp>
      <p:sp>
        <p:nvSpPr>
          <p:cNvPr id="9" name="Rectangle: Rounded Corners 8">
            <a:extLst>
              <a:ext uri="{FF2B5EF4-FFF2-40B4-BE49-F238E27FC236}">
                <a16:creationId xmlns:a16="http://schemas.microsoft.com/office/drawing/2014/main" id="{62319F30-E52F-4497-AE51-611A42E4EE94}"/>
              </a:ext>
            </a:extLst>
          </p:cNvPr>
          <p:cNvSpPr/>
          <p:nvPr/>
        </p:nvSpPr>
        <p:spPr>
          <a:xfrm>
            <a:off x="499183" y="6301340"/>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sp>
        <p:nvSpPr>
          <p:cNvPr id="10" name="Rectangle: Rounded Corners 9">
            <a:extLst>
              <a:ext uri="{FF2B5EF4-FFF2-40B4-BE49-F238E27FC236}">
                <a16:creationId xmlns:a16="http://schemas.microsoft.com/office/drawing/2014/main" id="{A4DB70DD-45C7-4A1C-91D8-D833AF859E78}"/>
              </a:ext>
            </a:extLst>
          </p:cNvPr>
          <p:cNvSpPr/>
          <p:nvPr/>
        </p:nvSpPr>
        <p:spPr>
          <a:xfrm>
            <a:off x="2355976" y="2085395"/>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L2</a:t>
            </a:r>
          </a:p>
        </p:txBody>
      </p:sp>
      <p:sp>
        <p:nvSpPr>
          <p:cNvPr id="51" name="Title 1">
            <a:extLst>
              <a:ext uri="{FF2B5EF4-FFF2-40B4-BE49-F238E27FC236}">
                <a16:creationId xmlns:a16="http://schemas.microsoft.com/office/drawing/2014/main" id="{530F3FB7-6FF2-4B41-ADB7-AFC93F3EAB02}"/>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cxnSp>
        <p:nvCxnSpPr>
          <p:cNvPr id="61" name="Straight Arrow Connector 60">
            <a:extLst>
              <a:ext uri="{FF2B5EF4-FFF2-40B4-BE49-F238E27FC236}">
                <a16:creationId xmlns:a16="http://schemas.microsoft.com/office/drawing/2014/main" id="{2BE545FB-5D75-42C2-8EB5-64A5F66CCDDF}"/>
              </a:ext>
            </a:extLst>
          </p:cNvPr>
          <p:cNvCxnSpPr>
            <a:cxnSpLocks/>
            <a:stCxn id="5" idx="2"/>
          </p:cNvCxnSpPr>
          <p:nvPr/>
        </p:nvCxnSpPr>
        <p:spPr>
          <a:xfrm>
            <a:off x="1294725" y="1699994"/>
            <a:ext cx="0" cy="3223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3C0D5E0-53E0-4923-B042-EDA9445573C7}"/>
              </a:ext>
            </a:extLst>
          </p:cNvPr>
          <p:cNvCxnSpPr>
            <a:stCxn id="5" idx="2"/>
            <a:endCxn id="10" idx="0"/>
          </p:cNvCxnSpPr>
          <p:nvPr/>
        </p:nvCxnSpPr>
        <p:spPr>
          <a:xfrm>
            <a:off x="1294725" y="1699994"/>
            <a:ext cx="1784374" cy="385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833276D-2357-44A9-9D07-67EEA50E61B4}"/>
              </a:ext>
            </a:extLst>
          </p:cNvPr>
          <p:cNvSpPr txBox="1"/>
          <p:nvPr/>
        </p:nvSpPr>
        <p:spPr>
          <a:xfrm>
            <a:off x="4299128" y="2967335"/>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Convolution layer</a:t>
            </a:r>
          </a:p>
        </p:txBody>
      </p:sp>
      <p:cxnSp>
        <p:nvCxnSpPr>
          <p:cNvPr id="36" name="Straight Arrow Connector 35">
            <a:extLst>
              <a:ext uri="{FF2B5EF4-FFF2-40B4-BE49-F238E27FC236}">
                <a16:creationId xmlns:a16="http://schemas.microsoft.com/office/drawing/2014/main" id="{0E37DC4E-55CC-4C92-B469-621AAD6E9F78}"/>
              </a:ext>
            </a:extLst>
          </p:cNvPr>
          <p:cNvCxnSpPr>
            <a:cxnSpLocks/>
            <a:stCxn id="8" idx="2"/>
            <a:endCxn id="35" idx="1"/>
          </p:cNvCxnSpPr>
          <p:nvPr/>
        </p:nvCxnSpPr>
        <p:spPr>
          <a:xfrm>
            <a:off x="2132045" y="2649714"/>
            <a:ext cx="2167083" cy="5484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7110F09-9351-4206-937E-7BAC636B704A}"/>
              </a:ext>
            </a:extLst>
          </p:cNvPr>
          <p:cNvSpPr/>
          <p:nvPr/>
        </p:nvSpPr>
        <p:spPr>
          <a:xfrm>
            <a:off x="363894" y="2022372"/>
            <a:ext cx="3536302" cy="6273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1680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1760341" y="2659559"/>
            <a:ext cx="1054673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Efficient NAS Techniques &amp; NAS Benchmark</a:t>
            </a:r>
          </a:p>
        </p:txBody>
      </p:sp>
      <p:sp>
        <p:nvSpPr>
          <p:cNvPr id="5" name="TextBox 4">
            <a:extLst>
              <a:ext uri="{FF2B5EF4-FFF2-40B4-BE49-F238E27FC236}">
                <a16:creationId xmlns:a16="http://schemas.microsoft.com/office/drawing/2014/main" id="{45AD08D8-CE10-4387-AF6B-6BB1D777EC50}"/>
              </a:ext>
            </a:extLst>
          </p:cNvPr>
          <p:cNvSpPr txBox="1"/>
          <p:nvPr/>
        </p:nvSpPr>
        <p:spPr>
          <a:xfrm>
            <a:off x="612510" y="2274743"/>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26917029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1063-E863-48F0-B5AB-4D285893233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05F397B-2190-4002-85E0-801AA1876B51}"/>
              </a:ext>
            </a:extLst>
          </p:cNvPr>
          <p:cNvPicPr>
            <a:picLocks noChangeAspect="1"/>
          </p:cNvPicPr>
          <p:nvPr/>
        </p:nvPicPr>
        <p:blipFill>
          <a:blip r:embed="rId2"/>
          <a:stretch>
            <a:fillRect/>
          </a:stretch>
        </p:blipFill>
        <p:spPr>
          <a:xfrm>
            <a:off x="838200" y="523746"/>
            <a:ext cx="7787058" cy="4850687"/>
          </a:xfrm>
          <a:prstGeom prst="rect">
            <a:avLst/>
          </a:prstGeom>
        </p:spPr>
      </p:pic>
      <p:sp>
        <p:nvSpPr>
          <p:cNvPr id="5" name="Rectangle 4">
            <a:extLst>
              <a:ext uri="{FF2B5EF4-FFF2-40B4-BE49-F238E27FC236}">
                <a16:creationId xmlns:a16="http://schemas.microsoft.com/office/drawing/2014/main" id="{DBB43B55-A85A-4003-87B6-0325707C1F06}"/>
              </a:ext>
            </a:extLst>
          </p:cNvPr>
          <p:cNvSpPr/>
          <p:nvPr/>
        </p:nvSpPr>
        <p:spPr>
          <a:xfrm>
            <a:off x="5257800" y="584654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https://media.neurips.cc/Conferences/NIPS2018/Slides/hutter-vanschoren-part1-2.pdf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3373337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E0255-6E27-4D21-86AF-1079C937BF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200A52-5F79-4D43-937A-DE74DFBAE933}"/>
              </a:ext>
            </a:extLst>
          </p:cNvPr>
          <p:cNvSpPr>
            <a:spLocks noGrp="1"/>
          </p:cNvSpPr>
          <p:nvPr>
            <p:ph idx="1"/>
          </p:nvPr>
        </p:nvSpPr>
        <p:spPr/>
        <p:txBody>
          <a:bodyPr/>
          <a:lstStyle/>
          <a:p>
            <a:r>
              <a:rPr lang="en-US" dirty="0"/>
              <a:t>Weight Inheritance and Network Morphism</a:t>
            </a:r>
          </a:p>
          <a:p>
            <a:r>
              <a:rPr lang="en-US" dirty="0"/>
              <a:t> weight sharing &amp; One-shot models</a:t>
            </a:r>
          </a:p>
          <a:p>
            <a:r>
              <a:rPr lang="en-US" dirty="0"/>
              <a:t>Meta-Learning</a:t>
            </a:r>
          </a:p>
        </p:txBody>
      </p:sp>
    </p:spTree>
    <p:extLst>
      <p:ext uri="{BB962C8B-B14F-4D97-AF65-F5344CB8AC3E}">
        <p14:creationId xmlns:p14="http://schemas.microsoft.com/office/powerpoint/2010/main" val="126095940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BA9FF1-372C-4EB2-9443-EEA05ABE638A}"/>
              </a:ext>
            </a:extLst>
          </p:cNvPr>
          <p:cNvSpPr/>
          <p:nvPr/>
        </p:nvSpPr>
        <p:spPr>
          <a:xfrm>
            <a:off x="145078" y="301839"/>
            <a:ext cx="4810869"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Weight Inheritance and Network Morphism</a:t>
            </a:r>
          </a:p>
        </p:txBody>
      </p:sp>
      <p:pic>
        <p:nvPicPr>
          <p:cNvPr id="5" name="Picture 4">
            <a:extLst>
              <a:ext uri="{FF2B5EF4-FFF2-40B4-BE49-F238E27FC236}">
                <a16:creationId xmlns:a16="http://schemas.microsoft.com/office/drawing/2014/main" id="{3AFC3BCA-3176-4B0C-AB7E-5EE13FC57725}"/>
              </a:ext>
            </a:extLst>
          </p:cNvPr>
          <p:cNvPicPr>
            <a:picLocks noChangeAspect="1"/>
          </p:cNvPicPr>
          <p:nvPr/>
        </p:nvPicPr>
        <p:blipFill>
          <a:blip r:embed="rId2"/>
          <a:stretch>
            <a:fillRect/>
          </a:stretch>
        </p:blipFill>
        <p:spPr>
          <a:xfrm>
            <a:off x="1143000" y="1443037"/>
            <a:ext cx="9906000" cy="3971925"/>
          </a:xfrm>
          <a:prstGeom prst="rect">
            <a:avLst/>
          </a:prstGeom>
        </p:spPr>
      </p:pic>
      <p:sp>
        <p:nvSpPr>
          <p:cNvPr id="6" name="TextBox 5">
            <a:extLst>
              <a:ext uri="{FF2B5EF4-FFF2-40B4-BE49-F238E27FC236}">
                <a16:creationId xmlns:a16="http://schemas.microsoft.com/office/drawing/2014/main" id="{8BA882D7-A422-42EF-9AE9-7A3D1C947934}"/>
              </a:ext>
            </a:extLst>
          </p:cNvPr>
          <p:cNvSpPr txBox="1"/>
          <p:nvPr/>
        </p:nvSpPr>
        <p:spPr>
          <a:xfrm>
            <a:off x="6699564" y="5414962"/>
            <a:ext cx="39020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Image_sources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Link access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5861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8BC90-E71F-4F7E-9F68-605AAAFB3EA4}"/>
              </a:ext>
            </a:extLst>
          </p:cNvPr>
          <p:cNvPicPr>
            <a:picLocks noChangeAspect="1"/>
          </p:cNvPicPr>
          <p:nvPr/>
        </p:nvPicPr>
        <p:blipFill>
          <a:blip r:embed="rId2"/>
          <a:stretch>
            <a:fillRect/>
          </a:stretch>
        </p:blipFill>
        <p:spPr>
          <a:xfrm>
            <a:off x="1019175" y="1925842"/>
            <a:ext cx="10153650" cy="2571750"/>
          </a:xfrm>
          <a:prstGeom prst="rect">
            <a:avLst/>
          </a:prstGeom>
        </p:spPr>
      </p:pic>
      <p:sp>
        <p:nvSpPr>
          <p:cNvPr id="5" name="Rectangle 4">
            <a:extLst>
              <a:ext uri="{FF2B5EF4-FFF2-40B4-BE49-F238E27FC236}">
                <a16:creationId xmlns:a16="http://schemas.microsoft.com/office/drawing/2014/main" id="{7074C753-9283-480E-8308-01C1C3B40A4C}"/>
              </a:ext>
            </a:extLst>
          </p:cNvPr>
          <p:cNvSpPr/>
          <p:nvPr/>
        </p:nvSpPr>
        <p:spPr>
          <a:xfrm>
            <a:off x="145078" y="301839"/>
            <a:ext cx="4810869"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Weight Inheritance and Network Morphism</a:t>
            </a:r>
          </a:p>
        </p:txBody>
      </p:sp>
      <p:sp>
        <p:nvSpPr>
          <p:cNvPr id="6" name="TextBox 5">
            <a:extLst>
              <a:ext uri="{FF2B5EF4-FFF2-40B4-BE49-F238E27FC236}">
                <a16:creationId xmlns:a16="http://schemas.microsoft.com/office/drawing/2014/main" id="{6676A950-D4B8-476D-B011-1EB0B209F969}"/>
              </a:ext>
            </a:extLst>
          </p:cNvPr>
          <p:cNvSpPr txBox="1"/>
          <p:nvPr/>
        </p:nvSpPr>
        <p:spPr>
          <a:xfrm>
            <a:off x="6636190" y="5051834"/>
            <a:ext cx="39020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Image_sources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Link access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1091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C9B7FA-71FB-418A-B255-915BB8BC5984}"/>
              </a:ext>
            </a:extLst>
          </p:cNvPr>
          <p:cNvSpPr/>
          <p:nvPr/>
        </p:nvSpPr>
        <p:spPr>
          <a:xfrm>
            <a:off x="145078" y="301839"/>
            <a:ext cx="4289316"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Efficient NAS with Network Morphism</a:t>
            </a:r>
          </a:p>
        </p:txBody>
      </p:sp>
      <p:sp>
        <p:nvSpPr>
          <p:cNvPr id="5" name="TextBox 4">
            <a:extLst>
              <a:ext uri="{FF2B5EF4-FFF2-40B4-BE49-F238E27FC236}">
                <a16:creationId xmlns:a16="http://schemas.microsoft.com/office/drawing/2014/main" id="{F916EF16-D896-42B1-A792-F24DECF179E9}"/>
              </a:ext>
            </a:extLst>
          </p:cNvPr>
          <p:cNvSpPr txBox="1"/>
          <p:nvPr/>
        </p:nvSpPr>
        <p:spPr>
          <a:xfrm>
            <a:off x="362138" y="1620570"/>
            <a:ext cx="951519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Change the network structure, but not the modelled function (for every inputs the network yields the same outputs as before applying the network morphism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network morphism in NAS algorithms as operations to generate new networks avoid cost of training all model layers from Scratch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9487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E11DA-5F96-4FEB-8F3C-10FDA7DC8590}"/>
              </a:ext>
            </a:extLst>
          </p:cNvPr>
          <p:cNvSpPr/>
          <p:nvPr/>
        </p:nvSpPr>
        <p:spPr>
          <a:xfrm>
            <a:off x="145078" y="301839"/>
            <a:ext cx="4289316"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Efficient NAS with Network Morphism</a:t>
            </a:r>
          </a:p>
        </p:txBody>
      </p:sp>
      <p:sp>
        <p:nvSpPr>
          <p:cNvPr id="5" name="TextBox 4">
            <a:extLst>
              <a:ext uri="{FF2B5EF4-FFF2-40B4-BE49-F238E27FC236}">
                <a16:creationId xmlns:a16="http://schemas.microsoft.com/office/drawing/2014/main" id="{380F78FB-48B7-409F-80AE-667A371FF03E}"/>
              </a:ext>
            </a:extLst>
          </p:cNvPr>
          <p:cNvSpPr txBox="1"/>
          <p:nvPr/>
        </p:nvSpPr>
        <p:spPr>
          <a:xfrm>
            <a:off x="688063" y="1692998"/>
            <a:ext cx="7695446"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Network morphisms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have trained a network N1(x)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Conv(w1,2)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Want to add another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-Conv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N2(x)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(w2,1)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Conv(w2,2)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Conv(w2,3) (x)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Our Goals Is initialize the weight N2(x) = N1(x) for every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Step 1 Copy weights of unchanged parts of network W2,1= W1,1; W2,3= W1,2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Step 2 Initialize new conv layer to be identity mapping Conv W(2,2) (x)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N2(x)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(w2,1)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Conv(w2,2)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Conv(w2,3) (x)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Conv(w2,2)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Conv(w1,2) (x) // Copy Weights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711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0C75D6-14EF-4D1A-8FDC-575EBE7AB343}"/>
              </a:ext>
            </a:extLst>
          </p:cNvPr>
          <p:cNvSpPr/>
          <p:nvPr/>
        </p:nvSpPr>
        <p:spPr>
          <a:xfrm>
            <a:off x="1285592" y="1944480"/>
            <a:ext cx="8727541"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function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ApplyNetMorphs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our algorithm uniformly samples one of the three actions: • Make the network deeper, i.e., add a ”Conv-</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block. The position where to add the block, as well as the kernel size (∈ {3, 5}), are uniformly sampled. The number of channels is chosen to be equal to he number of channels of the closest preceding convolution. • Make the network wider, i.e., increase the number of channels by using the network morphism type II. The conv layer to be widened, as well as the widening factor (∈ {2, 4}) are sampled uniformly at random. • Add a skip connection from layer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layer j (either by concatenation or addition – uniformly sampled) by using network morphism type II or IV, respectively. Layers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j are also sampled uniformly</a:t>
            </a:r>
          </a:p>
        </p:txBody>
      </p:sp>
      <p:sp>
        <p:nvSpPr>
          <p:cNvPr id="5" name="Rectangle 4">
            <a:extLst>
              <a:ext uri="{FF2B5EF4-FFF2-40B4-BE49-F238E27FC236}">
                <a16:creationId xmlns:a16="http://schemas.microsoft.com/office/drawing/2014/main" id="{E4AA0097-EF25-40A7-BD73-0D2A25205830}"/>
              </a:ext>
            </a:extLst>
          </p:cNvPr>
          <p:cNvSpPr/>
          <p:nvPr/>
        </p:nvSpPr>
        <p:spPr>
          <a:xfrm>
            <a:off x="145078" y="301839"/>
            <a:ext cx="4289316" cy="568745"/>
          </a:xfrm>
          <a:prstGeom prst="rect">
            <a:avLst/>
          </a:prstGeom>
        </p:spPr>
        <p:txBody>
          <a:bodyPr wrap="none">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rPr>
              <a:t>Efficient NAS with Network Morphism</a:t>
            </a:r>
          </a:p>
        </p:txBody>
      </p:sp>
    </p:spTree>
    <p:extLst>
      <p:ext uri="{BB962C8B-B14F-4D97-AF65-F5344CB8AC3E}">
        <p14:creationId xmlns:p14="http://schemas.microsoft.com/office/powerpoint/2010/main" val="7293865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E51F-F119-4456-A9E2-C92AF6812028}"/>
              </a:ext>
            </a:extLst>
          </p:cNvPr>
          <p:cNvSpPr>
            <a:spLocks noGrp="1"/>
          </p:cNvSpPr>
          <p:nvPr>
            <p:ph type="title"/>
          </p:nvPr>
        </p:nvSpPr>
        <p:spPr/>
        <p:txBody>
          <a:bodyPr/>
          <a:lstStyle/>
          <a:p>
            <a:r>
              <a:rPr lang="en-US" dirty="0"/>
              <a:t>One Short NAS</a:t>
            </a:r>
          </a:p>
        </p:txBody>
      </p:sp>
      <p:pic>
        <p:nvPicPr>
          <p:cNvPr id="4" name="Picture 3">
            <a:extLst>
              <a:ext uri="{FF2B5EF4-FFF2-40B4-BE49-F238E27FC236}">
                <a16:creationId xmlns:a16="http://schemas.microsoft.com/office/drawing/2014/main" id="{CA0DB3A8-138B-4B53-934E-72AC760A8B21}"/>
              </a:ext>
            </a:extLst>
          </p:cNvPr>
          <p:cNvPicPr>
            <a:picLocks noChangeAspect="1"/>
          </p:cNvPicPr>
          <p:nvPr/>
        </p:nvPicPr>
        <p:blipFill>
          <a:blip r:embed="rId2"/>
          <a:stretch>
            <a:fillRect/>
          </a:stretch>
        </p:blipFill>
        <p:spPr>
          <a:xfrm>
            <a:off x="245198" y="1690688"/>
            <a:ext cx="11108602" cy="3399068"/>
          </a:xfrm>
          <a:prstGeom prst="rect">
            <a:avLst/>
          </a:prstGeom>
        </p:spPr>
      </p:pic>
    </p:spTree>
    <p:extLst>
      <p:ext uri="{BB962C8B-B14F-4D97-AF65-F5344CB8AC3E}">
        <p14:creationId xmlns:p14="http://schemas.microsoft.com/office/powerpoint/2010/main" val="38868328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62F9-A104-4698-B48A-BF71B5568828}"/>
              </a:ext>
            </a:extLst>
          </p:cNvPr>
          <p:cNvSpPr>
            <a:spLocks noGrp="1"/>
          </p:cNvSpPr>
          <p:nvPr>
            <p:ph type="title"/>
          </p:nvPr>
        </p:nvSpPr>
        <p:spPr/>
        <p:txBody>
          <a:bodyPr/>
          <a:lstStyle/>
          <a:p>
            <a:r>
              <a:rPr lang="en-US" dirty="0"/>
              <a:t>Building Block for each model Graph</a:t>
            </a:r>
          </a:p>
        </p:txBody>
      </p:sp>
      <p:pic>
        <p:nvPicPr>
          <p:cNvPr id="4" name="Picture 3">
            <a:extLst>
              <a:ext uri="{FF2B5EF4-FFF2-40B4-BE49-F238E27FC236}">
                <a16:creationId xmlns:a16="http://schemas.microsoft.com/office/drawing/2014/main" id="{4310176E-B290-40C3-BDB5-20C28E700F70}"/>
              </a:ext>
            </a:extLst>
          </p:cNvPr>
          <p:cNvPicPr>
            <a:picLocks noChangeAspect="1"/>
          </p:cNvPicPr>
          <p:nvPr/>
        </p:nvPicPr>
        <p:blipFill>
          <a:blip r:embed="rId2"/>
          <a:stretch>
            <a:fillRect/>
          </a:stretch>
        </p:blipFill>
        <p:spPr>
          <a:xfrm>
            <a:off x="1723222" y="2052920"/>
            <a:ext cx="8145055" cy="4170848"/>
          </a:xfrm>
          <a:prstGeom prst="rect">
            <a:avLst/>
          </a:prstGeom>
        </p:spPr>
      </p:pic>
    </p:spTree>
    <p:extLst>
      <p:ext uri="{BB962C8B-B14F-4D97-AF65-F5344CB8AC3E}">
        <p14:creationId xmlns:p14="http://schemas.microsoft.com/office/powerpoint/2010/main" val="2965997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82D27E-2157-4257-A07A-4792C2424D20}"/>
              </a:ext>
            </a:extLst>
          </p:cNvPr>
          <p:cNvSpPr txBox="1"/>
          <p:nvPr/>
        </p:nvSpPr>
        <p:spPr>
          <a:xfrm>
            <a:off x="0" y="698439"/>
            <a:ext cx="89202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2. Complex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Hierarchical</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Structure - Connections  Neural Network Architecture</a:t>
            </a:r>
          </a:p>
        </p:txBody>
      </p:sp>
      <p:sp>
        <p:nvSpPr>
          <p:cNvPr id="5" name="Rectangle: Rounded Corners 4">
            <a:extLst>
              <a:ext uri="{FF2B5EF4-FFF2-40B4-BE49-F238E27FC236}">
                <a16:creationId xmlns:a16="http://schemas.microsoft.com/office/drawing/2014/main" id="{6D08AC70-1C7F-4A93-9CFC-0C0B7F5EF7F6}"/>
              </a:ext>
            </a:extLst>
          </p:cNvPr>
          <p:cNvSpPr/>
          <p:nvPr/>
        </p:nvSpPr>
        <p:spPr>
          <a:xfrm>
            <a:off x="571602" y="1270786"/>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6" name="Rectangle: Rounded Corners 5">
            <a:extLst>
              <a:ext uri="{FF2B5EF4-FFF2-40B4-BE49-F238E27FC236}">
                <a16:creationId xmlns:a16="http://schemas.microsoft.com/office/drawing/2014/main" id="{61B16D6E-3CCD-4F9E-BC9B-B686BE9B036D}"/>
              </a:ext>
            </a:extLst>
          </p:cNvPr>
          <p:cNvSpPr/>
          <p:nvPr/>
        </p:nvSpPr>
        <p:spPr>
          <a:xfrm>
            <a:off x="499183" y="2078213"/>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L1</a:t>
            </a:r>
          </a:p>
        </p:txBody>
      </p:sp>
      <p:sp>
        <p:nvSpPr>
          <p:cNvPr id="9" name="Rectangle: Rounded Corners 8">
            <a:extLst>
              <a:ext uri="{FF2B5EF4-FFF2-40B4-BE49-F238E27FC236}">
                <a16:creationId xmlns:a16="http://schemas.microsoft.com/office/drawing/2014/main" id="{62319F30-E52F-4497-AE51-611A42E4EE94}"/>
              </a:ext>
            </a:extLst>
          </p:cNvPr>
          <p:cNvSpPr/>
          <p:nvPr/>
        </p:nvSpPr>
        <p:spPr>
          <a:xfrm>
            <a:off x="499183" y="6301340"/>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sp>
        <p:nvSpPr>
          <p:cNvPr id="10" name="Rectangle: Rounded Corners 9">
            <a:extLst>
              <a:ext uri="{FF2B5EF4-FFF2-40B4-BE49-F238E27FC236}">
                <a16:creationId xmlns:a16="http://schemas.microsoft.com/office/drawing/2014/main" id="{A4DB70DD-45C7-4A1C-91D8-D833AF859E78}"/>
              </a:ext>
            </a:extLst>
          </p:cNvPr>
          <p:cNvSpPr/>
          <p:nvPr/>
        </p:nvSpPr>
        <p:spPr>
          <a:xfrm>
            <a:off x="2355976" y="2085395"/>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L2</a:t>
            </a:r>
          </a:p>
        </p:txBody>
      </p:sp>
      <p:sp>
        <p:nvSpPr>
          <p:cNvPr id="51" name="Title 1">
            <a:extLst>
              <a:ext uri="{FF2B5EF4-FFF2-40B4-BE49-F238E27FC236}">
                <a16:creationId xmlns:a16="http://schemas.microsoft.com/office/drawing/2014/main" id="{530F3FB7-6FF2-4B41-ADB7-AFC93F3EAB02}"/>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cxnSp>
        <p:nvCxnSpPr>
          <p:cNvPr id="61" name="Straight Arrow Connector 60">
            <a:extLst>
              <a:ext uri="{FF2B5EF4-FFF2-40B4-BE49-F238E27FC236}">
                <a16:creationId xmlns:a16="http://schemas.microsoft.com/office/drawing/2014/main" id="{2BE545FB-5D75-42C2-8EB5-64A5F66CCDDF}"/>
              </a:ext>
            </a:extLst>
          </p:cNvPr>
          <p:cNvCxnSpPr>
            <a:cxnSpLocks/>
            <a:stCxn id="5" idx="2"/>
          </p:cNvCxnSpPr>
          <p:nvPr/>
        </p:nvCxnSpPr>
        <p:spPr>
          <a:xfrm>
            <a:off x="1294725" y="1699994"/>
            <a:ext cx="0" cy="3223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3C0D5E0-53E0-4923-B042-EDA9445573C7}"/>
              </a:ext>
            </a:extLst>
          </p:cNvPr>
          <p:cNvCxnSpPr>
            <a:stCxn id="5" idx="2"/>
            <a:endCxn id="10" idx="0"/>
          </p:cNvCxnSpPr>
          <p:nvPr/>
        </p:nvCxnSpPr>
        <p:spPr>
          <a:xfrm>
            <a:off x="1294725" y="1699994"/>
            <a:ext cx="1784374" cy="385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47BBA6-61CB-440F-B869-F52AF1BDDD72}"/>
              </a:ext>
            </a:extLst>
          </p:cNvPr>
          <p:cNvPicPr>
            <a:picLocks noChangeAspect="1"/>
          </p:cNvPicPr>
          <p:nvPr/>
        </p:nvPicPr>
        <p:blipFill>
          <a:blip r:embed="rId2"/>
          <a:stretch>
            <a:fillRect/>
          </a:stretch>
        </p:blipFill>
        <p:spPr>
          <a:xfrm>
            <a:off x="383467" y="3857746"/>
            <a:ext cx="3123922" cy="971304"/>
          </a:xfrm>
          <a:prstGeom prst="rect">
            <a:avLst/>
          </a:prstGeom>
        </p:spPr>
      </p:pic>
      <p:pic>
        <p:nvPicPr>
          <p:cNvPr id="7" name="Picture 6">
            <a:extLst>
              <a:ext uri="{FF2B5EF4-FFF2-40B4-BE49-F238E27FC236}">
                <a16:creationId xmlns:a16="http://schemas.microsoft.com/office/drawing/2014/main" id="{7EE274C4-38DE-40C6-8906-87FF126E8259}"/>
              </a:ext>
            </a:extLst>
          </p:cNvPr>
          <p:cNvPicPr>
            <a:picLocks noChangeAspect="1"/>
          </p:cNvPicPr>
          <p:nvPr/>
        </p:nvPicPr>
        <p:blipFill>
          <a:blip r:embed="rId3"/>
          <a:stretch>
            <a:fillRect/>
          </a:stretch>
        </p:blipFill>
        <p:spPr>
          <a:xfrm>
            <a:off x="4831175" y="3833497"/>
            <a:ext cx="2682336" cy="838230"/>
          </a:xfrm>
          <a:prstGeom prst="rect">
            <a:avLst/>
          </a:prstGeom>
        </p:spPr>
      </p:pic>
      <p:sp>
        <p:nvSpPr>
          <p:cNvPr id="2" name="Rectangle: Rounded Corners 1">
            <a:extLst>
              <a:ext uri="{FF2B5EF4-FFF2-40B4-BE49-F238E27FC236}">
                <a16:creationId xmlns:a16="http://schemas.microsoft.com/office/drawing/2014/main" id="{5E0D58EA-529B-45C1-9D25-28B429256E71}"/>
              </a:ext>
            </a:extLst>
          </p:cNvPr>
          <p:cNvSpPr/>
          <p:nvPr/>
        </p:nvSpPr>
        <p:spPr>
          <a:xfrm>
            <a:off x="449328" y="2022372"/>
            <a:ext cx="1568510" cy="601445"/>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9D401FB4-11E7-4E28-A93B-1D54710BC9DC}"/>
              </a:ext>
            </a:extLst>
          </p:cNvPr>
          <p:cNvSpPr/>
          <p:nvPr/>
        </p:nvSpPr>
        <p:spPr>
          <a:xfrm>
            <a:off x="2306131" y="2022372"/>
            <a:ext cx="1568510" cy="601445"/>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Connector: Curved 10">
            <a:extLst>
              <a:ext uri="{FF2B5EF4-FFF2-40B4-BE49-F238E27FC236}">
                <a16:creationId xmlns:a16="http://schemas.microsoft.com/office/drawing/2014/main" id="{DBF008E6-30A4-493F-802C-05764B5F26F1}"/>
              </a:ext>
            </a:extLst>
          </p:cNvPr>
          <p:cNvCxnSpPr>
            <a:stCxn id="2" idx="2"/>
            <a:endCxn id="3" idx="0"/>
          </p:cNvCxnSpPr>
          <p:nvPr/>
        </p:nvCxnSpPr>
        <p:spPr>
          <a:xfrm rot="16200000" flipH="1">
            <a:off x="972541" y="2884858"/>
            <a:ext cx="1233929" cy="711845"/>
          </a:xfrm>
          <a:prstGeom prst="curved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9DBCE95C-6ADD-449C-A9EA-32E0EDAAD3E6}"/>
              </a:ext>
            </a:extLst>
          </p:cNvPr>
          <p:cNvCxnSpPr>
            <a:cxnSpLocks/>
            <a:stCxn id="13" idx="2"/>
            <a:endCxn id="7" idx="0"/>
          </p:cNvCxnSpPr>
          <p:nvPr/>
        </p:nvCxnSpPr>
        <p:spPr>
          <a:xfrm rot="16200000" flipH="1">
            <a:off x="4026524" y="1687678"/>
            <a:ext cx="1209680" cy="3081957"/>
          </a:xfrm>
          <a:prstGeom prst="curved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87313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C85E-17A7-45B4-BFD3-C214829309C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1850D2-4A59-429E-B0AD-855E47BB536D}"/>
              </a:ext>
            </a:extLst>
          </p:cNvPr>
          <p:cNvPicPr>
            <a:picLocks noChangeAspect="1"/>
          </p:cNvPicPr>
          <p:nvPr/>
        </p:nvPicPr>
        <p:blipFill>
          <a:blip r:embed="rId2"/>
          <a:stretch>
            <a:fillRect/>
          </a:stretch>
        </p:blipFill>
        <p:spPr>
          <a:xfrm>
            <a:off x="1604962" y="690562"/>
            <a:ext cx="8982075" cy="5476875"/>
          </a:xfrm>
          <a:prstGeom prst="rect">
            <a:avLst/>
          </a:prstGeom>
        </p:spPr>
      </p:pic>
    </p:spTree>
    <p:extLst>
      <p:ext uri="{BB962C8B-B14F-4D97-AF65-F5344CB8AC3E}">
        <p14:creationId xmlns:p14="http://schemas.microsoft.com/office/powerpoint/2010/main" val="10776000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5BE7-C9E4-425F-90E4-7E490762DB82}"/>
              </a:ext>
            </a:extLst>
          </p:cNvPr>
          <p:cNvSpPr>
            <a:spLocks noGrp="1"/>
          </p:cNvSpPr>
          <p:nvPr>
            <p:ph type="title"/>
          </p:nvPr>
        </p:nvSpPr>
        <p:spPr/>
        <p:txBody>
          <a:bodyPr/>
          <a:lstStyle/>
          <a:p>
            <a:r>
              <a:rPr lang="en-US" dirty="0"/>
              <a:t>The issue of Bender et al 2018 one shot model</a:t>
            </a:r>
          </a:p>
        </p:txBody>
      </p:sp>
      <p:sp>
        <p:nvSpPr>
          <p:cNvPr id="3" name="Content Placeholder 2">
            <a:extLst>
              <a:ext uri="{FF2B5EF4-FFF2-40B4-BE49-F238E27FC236}">
                <a16:creationId xmlns:a16="http://schemas.microsoft.com/office/drawing/2014/main" id="{B9D167FA-3F49-4D01-810A-F8EDA73E9399}"/>
              </a:ext>
            </a:extLst>
          </p:cNvPr>
          <p:cNvSpPr>
            <a:spLocks noGrp="1"/>
          </p:cNvSpPr>
          <p:nvPr>
            <p:ph idx="1"/>
          </p:nvPr>
        </p:nvSpPr>
        <p:spPr>
          <a:xfrm>
            <a:off x="838200" y="2015748"/>
            <a:ext cx="10515600" cy="4351338"/>
          </a:xfrm>
        </p:spPr>
        <p:txBody>
          <a:bodyPr/>
          <a:lstStyle/>
          <a:p>
            <a:r>
              <a:rPr lang="en-US" dirty="0"/>
              <a:t>It contains every possible operation in search space, with </a:t>
            </a:r>
            <a:r>
              <a:rPr lang="en-US" dirty="0" err="1"/>
              <a:t>scheduleDropPath</a:t>
            </a:r>
            <a:r>
              <a:rPr lang="en-US" dirty="0"/>
              <a:t>(the dropout rate is increased over time, which is r1/k at the end of training, where 0&lt;r&lt;1 is </a:t>
            </a:r>
            <a:r>
              <a:rPr lang="en-US" dirty="0" err="1"/>
              <a:t>hyperparam</a:t>
            </a:r>
            <a:r>
              <a:rPr lang="en-US" dirty="0"/>
              <a:t> and k is the number if incoming paths. </a:t>
            </a:r>
          </a:p>
          <a:p>
            <a:r>
              <a:rPr lang="en-US" dirty="0"/>
              <a:t>+ one shot model created by random zeroing out or removing some operations. This sampling process can be replace (RL and EV)</a:t>
            </a:r>
          </a:p>
          <a:p>
            <a:pPr marL="0" indent="0">
              <a:buNone/>
            </a:pPr>
            <a:endParaRPr lang="en-US" dirty="0"/>
          </a:p>
        </p:txBody>
      </p:sp>
      <p:sp>
        <p:nvSpPr>
          <p:cNvPr id="4" name="Rectangle 3">
            <a:extLst>
              <a:ext uri="{FF2B5EF4-FFF2-40B4-BE49-F238E27FC236}">
                <a16:creationId xmlns:a16="http://schemas.microsoft.com/office/drawing/2014/main" id="{B288F744-3939-4A1E-998A-F9300272CDB5}"/>
              </a:ext>
            </a:extLst>
          </p:cNvPr>
          <p:cNvSpPr/>
          <p:nvPr/>
        </p:nvSpPr>
        <p:spPr>
          <a:xfrm>
            <a:off x="3381644" y="5679716"/>
            <a:ext cx="683982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is the issue of current One shot method</a:t>
            </a:r>
          </a:p>
        </p:txBody>
      </p:sp>
    </p:spTree>
    <p:extLst>
      <p:ext uri="{BB962C8B-B14F-4D97-AF65-F5344CB8AC3E}">
        <p14:creationId xmlns:p14="http://schemas.microsoft.com/office/powerpoint/2010/main" val="22733489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548E-E94B-48DD-B615-DB29C565CA95}"/>
              </a:ext>
            </a:extLst>
          </p:cNvPr>
          <p:cNvSpPr>
            <a:spLocks noGrp="1"/>
          </p:cNvSpPr>
          <p:nvPr>
            <p:ph type="title"/>
          </p:nvPr>
        </p:nvSpPr>
        <p:spPr/>
        <p:txBody>
          <a:bodyPr/>
          <a:lstStyle/>
          <a:p>
            <a:r>
              <a:rPr lang="en-US" dirty="0"/>
              <a:t>Small Fine-tuning could be very large impact on model performance</a:t>
            </a:r>
          </a:p>
        </p:txBody>
      </p:sp>
      <p:pic>
        <p:nvPicPr>
          <p:cNvPr id="4" name="Picture 3">
            <a:extLst>
              <a:ext uri="{FF2B5EF4-FFF2-40B4-BE49-F238E27FC236}">
                <a16:creationId xmlns:a16="http://schemas.microsoft.com/office/drawing/2014/main" id="{323FF2C4-A658-4F91-9598-618F542CF1D6}"/>
              </a:ext>
            </a:extLst>
          </p:cNvPr>
          <p:cNvPicPr>
            <a:picLocks noChangeAspect="1"/>
          </p:cNvPicPr>
          <p:nvPr/>
        </p:nvPicPr>
        <p:blipFill>
          <a:blip r:embed="rId2"/>
          <a:stretch>
            <a:fillRect/>
          </a:stretch>
        </p:blipFill>
        <p:spPr>
          <a:xfrm>
            <a:off x="0" y="1871202"/>
            <a:ext cx="12192000" cy="4473613"/>
          </a:xfrm>
          <a:prstGeom prst="rect">
            <a:avLst/>
          </a:prstGeom>
        </p:spPr>
      </p:pic>
    </p:spTree>
    <p:extLst>
      <p:ext uri="{BB962C8B-B14F-4D97-AF65-F5344CB8AC3E}">
        <p14:creationId xmlns:p14="http://schemas.microsoft.com/office/powerpoint/2010/main" val="25029858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87225-B15B-4399-8BA0-1FBDD959F789}"/>
              </a:ext>
            </a:extLst>
          </p:cNvPr>
          <p:cNvPicPr>
            <a:picLocks noChangeAspect="1"/>
          </p:cNvPicPr>
          <p:nvPr/>
        </p:nvPicPr>
        <p:blipFill>
          <a:blip r:embed="rId2"/>
          <a:stretch>
            <a:fillRect/>
          </a:stretch>
        </p:blipFill>
        <p:spPr>
          <a:xfrm>
            <a:off x="4423325" y="1505751"/>
            <a:ext cx="6677025" cy="5095875"/>
          </a:xfrm>
          <a:prstGeom prst="rect">
            <a:avLst/>
          </a:prstGeom>
        </p:spPr>
      </p:pic>
      <p:sp>
        <p:nvSpPr>
          <p:cNvPr id="5" name="Title 1">
            <a:extLst>
              <a:ext uri="{FF2B5EF4-FFF2-40B4-BE49-F238E27FC236}">
                <a16:creationId xmlns:a16="http://schemas.microsoft.com/office/drawing/2014/main" id="{5E38F3A5-1315-44D1-ADAA-836511B9F786}"/>
              </a:ext>
            </a:extLst>
          </p:cNvPr>
          <p:cNvSpPr>
            <a:spLocks noGrp="1"/>
          </p:cNvSpPr>
          <p:nvPr>
            <p:ph type="title"/>
          </p:nvPr>
        </p:nvSpPr>
        <p:spPr>
          <a:xfrm>
            <a:off x="838200" y="365125"/>
            <a:ext cx="10515600" cy="1325563"/>
          </a:xfrm>
        </p:spPr>
        <p:txBody>
          <a:bodyPr/>
          <a:lstStyle/>
          <a:p>
            <a:r>
              <a:rPr lang="en-US" dirty="0"/>
              <a:t>Small Fine-tuning could be very large impact on model performance</a:t>
            </a:r>
          </a:p>
        </p:txBody>
      </p:sp>
      <p:sp>
        <p:nvSpPr>
          <p:cNvPr id="6" name="TextBox 5">
            <a:extLst>
              <a:ext uri="{FF2B5EF4-FFF2-40B4-BE49-F238E27FC236}">
                <a16:creationId xmlns:a16="http://schemas.microsoft.com/office/drawing/2014/main" id="{B11EC6C7-F781-4C62-8783-B0A5E2620807}"/>
              </a:ext>
            </a:extLst>
          </p:cNvPr>
          <p:cNvSpPr txBox="1"/>
          <p:nvPr/>
        </p:nvSpPr>
        <p:spPr>
          <a:xfrm>
            <a:off x="516048" y="2815628"/>
            <a:ext cx="3974471"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When zeroing out and removing useful operations lead to big reduction in Model accuracy,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when remove some less important components only causes a small impact/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Instead Removing zeroing out to create model we can use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Gradient Descent optimize.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DARTS Liu et al.2019 (Jointly train architecture parameters and weights via gradient descent)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7015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9AF3-4BD7-4BF1-B582-2A40BE32D280}"/>
              </a:ext>
            </a:extLst>
          </p:cNvPr>
          <p:cNvSpPr>
            <a:spLocks noGrp="1"/>
          </p:cNvSpPr>
          <p:nvPr>
            <p:ph type="title"/>
          </p:nvPr>
        </p:nvSpPr>
        <p:spPr/>
        <p:txBody>
          <a:bodyPr/>
          <a:lstStyle/>
          <a:p>
            <a:r>
              <a:rPr lang="en-US" dirty="0"/>
              <a:t>Differentiable Architecture Search (DARTS)</a:t>
            </a:r>
          </a:p>
        </p:txBody>
      </p:sp>
      <p:pic>
        <p:nvPicPr>
          <p:cNvPr id="4" name="Picture 3">
            <a:extLst>
              <a:ext uri="{FF2B5EF4-FFF2-40B4-BE49-F238E27FC236}">
                <a16:creationId xmlns:a16="http://schemas.microsoft.com/office/drawing/2014/main" id="{048EB46A-7B8E-4222-B56C-FA9FD26A7B8F}"/>
              </a:ext>
            </a:extLst>
          </p:cNvPr>
          <p:cNvPicPr>
            <a:picLocks noChangeAspect="1"/>
          </p:cNvPicPr>
          <p:nvPr/>
        </p:nvPicPr>
        <p:blipFill>
          <a:blip r:embed="rId2"/>
          <a:stretch>
            <a:fillRect/>
          </a:stretch>
        </p:blipFill>
        <p:spPr>
          <a:xfrm>
            <a:off x="1163324" y="1310443"/>
            <a:ext cx="10190476" cy="4694004"/>
          </a:xfrm>
          <a:prstGeom prst="rect">
            <a:avLst/>
          </a:prstGeom>
        </p:spPr>
      </p:pic>
      <p:sp>
        <p:nvSpPr>
          <p:cNvPr id="5" name="TextBox 4">
            <a:extLst>
              <a:ext uri="{FF2B5EF4-FFF2-40B4-BE49-F238E27FC236}">
                <a16:creationId xmlns:a16="http://schemas.microsoft.com/office/drawing/2014/main" id="{4ECF9D7F-400B-43B7-8618-674476ECEAED}"/>
              </a:ext>
            </a:extLst>
          </p:cNvPr>
          <p:cNvSpPr txBox="1"/>
          <p:nvPr/>
        </p:nvSpPr>
        <p:spPr>
          <a:xfrm>
            <a:off x="2671527" y="5658416"/>
            <a:ext cx="868227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DAG (Directed acyclic graph. A cell is a DAG consisting of a topologically ordered sequence of N nodes.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Each node has a latent representation Xi to be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leared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Each Edge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 is tied to some operation O(</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67673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62D7-734F-4DF4-8D9C-4DA4DEF37519}"/>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FAADD7A4-67D2-4E05-A7BD-6B55FB5EB891}"/>
              </a:ext>
            </a:extLst>
          </p:cNvPr>
          <p:cNvPicPr>
            <a:picLocks noChangeAspect="1"/>
          </p:cNvPicPr>
          <p:nvPr/>
        </p:nvPicPr>
        <p:blipFill>
          <a:blip r:embed="rId2"/>
          <a:stretch>
            <a:fillRect/>
          </a:stretch>
        </p:blipFill>
        <p:spPr>
          <a:xfrm>
            <a:off x="23812" y="2190750"/>
            <a:ext cx="12144375" cy="2476500"/>
          </a:xfrm>
          <a:prstGeom prst="rect">
            <a:avLst/>
          </a:prstGeom>
        </p:spPr>
      </p:pic>
    </p:spTree>
    <p:extLst>
      <p:ext uri="{BB962C8B-B14F-4D97-AF65-F5344CB8AC3E}">
        <p14:creationId xmlns:p14="http://schemas.microsoft.com/office/powerpoint/2010/main" val="16542727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7C01-AECF-4130-A15C-879A877ABBA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328C7D4-FDF4-42A4-A0B4-0EDA04C2FCE2}"/>
              </a:ext>
            </a:extLst>
          </p:cNvPr>
          <p:cNvPicPr>
            <a:picLocks noChangeAspect="1"/>
          </p:cNvPicPr>
          <p:nvPr/>
        </p:nvPicPr>
        <p:blipFill>
          <a:blip r:embed="rId2"/>
          <a:stretch>
            <a:fillRect/>
          </a:stretch>
        </p:blipFill>
        <p:spPr>
          <a:xfrm>
            <a:off x="0" y="1620246"/>
            <a:ext cx="12192000" cy="3617507"/>
          </a:xfrm>
          <a:prstGeom prst="rect">
            <a:avLst/>
          </a:prstGeom>
        </p:spPr>
      </p:pic>
    </p:spTree>
    <p:extLst>
      <p:ext uri="{BB962C8B-B14F-4D97-AF65-F5344CB8AC3E}">
        <p14:creationId xmlns:p14="http://schemas.microsoft.com/office/powerpoint/2010/main" val="1911212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134C5-DCA3-4491-8809-CFAC39D9AE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467782A-DDC4-4305-90B0-63A722A5400D}"/>
              </a:ext>
            </a:extLst>
          </p:cNvPr>
          <p:cNvPicPr>
            <a:picLocks noChangeAspect="1"/>
          </p:cNvPicPr>
          <p:nvPr/>
        </p:nvPicPr>
        <p:blipFill>
          <a:blip r:embed="rId2"/>
          <a:stretch>
            <a:fillRect/>
          </a:stretch>
        </p:blipFill>
        <p:spPr>
          <a:xfrm>
            <a:off x="0" y="2262567"/>
            <a:ext cx="12192000" cy="2332866"/>
          </a:xfrm>
          <a:prstGeom prst="rect">
            <a:avLst/>
          </a:prstGeom>
        </p:spPr>
      </p:pic>
    </p:spTree>
    <p:extLst>
      <p:ext uri="{BB962C8B-B14F-4D97-AF65-F5344CB8AC3E}">
        <p14:creationId xmlns:p14="http://schemas.microsoft.com/office/powerpoint/2010/main" val="41071499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14F3-D41E-4B2F-9640-AD88893F491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2EC1F2C-3FC9-45DB-A572-AF370C78764B}"/>
              </a:ext>
            </a:extLst>
          </p:cNvPr>
          <p:cNvPicPr>
            <a:picLocks noChangeAspect="1"/>
          </p:cNvPicPr>
          <p:nvPr/>
        </p:nvPicPr>
        <p:blipFill>
          <a:blip r:embed="rId2"/>
          <a:stretch>
            <a:fillRect/>
          </a:stretch>
        </p:blipFill>
        <p:spPr>
          <a:xfrm>
            <a:off x="0" y="1300166"/>
            <a:ext cx="12192000" cy="4257668"/>
          </a:xfrm>
          <a:prstGeom prst="rect">
            <a:avLst/>
          </a:prstGeom>
        </p:spPr>
      </p:pic>
    </p:spTree>
    <p:extLst>
      <p:ext uri="{BB962C8B-B14F-4D97-AF65-F5344CB8AC3E}">
        <p14:creationId xmlns:p14="http://schemas.microsoft.com/office/powerpoint/2010/main" val="1088588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0FA1-0990-4355-B38B-F32E48961E3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A3A5C79-0BBC-42FB-A768-D9712CA705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203" y="1825625"/>
            <a:ext cx="9403594" cy="4351338"/>
          </a:xfrm>
        </p:spPr>
      </p:pic>
    </p:spTree>
    <p:extLst>
      <p:ext uri="{BB962C8B-B14F-4D97-AF65-F5344CB8AC3E}">
        <p14:creationId xmlns:p14="http://schemas.microsoft.com/office/powerpoint/2010/main" val="3235544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D08AC70-1C7F-4A93-9CFC-0C0B7F5EF7F6}"/>
              </a:ext>
            </a:extLst>
          </p:cNvPr>
          <p:cNvSpPr/>
          <p:nvPr/>
        </p:nvSpPr>
        <p:spPr>
          <a:xfrm>
            <a:off x="571604" y="964976"/>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6" name="Rectangle: Rounded Corners 5">
            <a:extLst>
              <a:ext uri="{FF2B5EF4-FFF2-40B4-BE49-F238E27FC236}">
                <a16:creationId xmlns:a16="http://schemas.microsoft.com/office/drawing/2014/main" id="{61B16D6E-3CCD-4F9E-BC9B-B686BE9B036D}"/>
              </a:ext>
            </a:extLst>
          </p:cNvPr>
          <p:cNvSpPr/>
          <p:nvPr/>
        </p:nvSpPr>
        <p:spPr>
          <a:xfrm>
            <a:off x="499185" y="1772403"/>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L1</a:t>
            </a:r>
          </a:p>
        </p:txBody>
      </p:sp>
      <p:sp>
        <p:nvSpPr>
          <p:cNvPr id="9" name="Rectangle: Rounded Corners 8">
            <a:extLst>
              <a:ext uri="{FF2B5EF4-FFF2-40B4-BE49-F238E27FC236}">
                <a16:creationId xmlns:a16="http://schemas.microsoft.com/office/drawing/2014/main" id="{62319F30-E52F-4497-AE51-611A42E4EE94}"/>
              </a:ext>
            </a:extLst>
          </p:cNvPr>
          <p:cNvSpPr/>
          <p:nvPr/>
        </p:nvSpPr>
        <p:spPr>
          <a:xfrm>
            <a:off x="499183" y="6301340"/>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sp>
        <p:nvSpPr>
          <p:cNvPr id="10" name="Rectangle: Rounded Corners 9">
            <a:extLst>
              <a:ext uri="{FF2B5EF4-FFF2-40B4-BE49-F238E27FC236}">
                <a16:creationId xmlns:a16="http://schemas.microsoft.com/office/drawing/2014/main" id="{A4DB70DD-45C7-4A1C-91D8-D833AF859E78}"/>
              </a:ext>
            </a:extLst>
          </p:cNvPr>
          <p:cNvSpPr/>
          <p:nvPr/>
        </p:nvSpPr>
        <p:spPr>
          <a:xfrm>
            <a:off x="2355978" y="1779585"/>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L2</a:t>
            </a:r>
          </a:p>
        </p:txBody>
      </p:sp>
      <p:sp>
        <p:nvSpPr>
          <p:cNvPr id="13" name="Rectangle: Rounded Corners 12">
            <a:extLst>
              <a:ext uri="{FF2B5EF4-FFF2-40B4-BE49-F238E27FC236}">
                <a16:creationId xmlns:a16="http://schemas.microsoft.com/office/drawing/2014/main" id="{97925E14-D647-4816-83D9-D0286FDDBFE5}"/>
              </a:ext>
            </a:extLst>
          </p:cNvPr>
          <p:cNvSpPr/>
          <p:nvPr/>
        </p:nvSpPr>
        <p:spPr>
          <a:xfrm>
            <a:off x="1385594" y="2698134"/>
            <a:ext cx="1446245" cy="429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L3</a:t>
            </a:r>
          </a:p>
        </p:txBody>
      </p:sp>
      <p:cxnSp>
        <p:nvCxnSpPr>
          <p:cNvPr id="15" name="Straight Arrow Connector 14">
            <a:extLst>
              <a:ext uri="{FF2B5EF4-FFF2-40B4-BE49-F238E27FC236}">
                <a16:creationId xmlns:a16="http://schemas.microsoft.com/office/drawing/2014/main" id="{F72F447B-DE13-4F6B-9C90-019A2294A3A8}"/>
              </a:ext>
            </a:extLst>
          </p:cNvPr>
          <p:cNvCxnSpPr>
            <a:cxnSpLocks/>
            <a:stCxn id="6" idx="2"/>
            <a:endCxn id="13" idx="0"/>
          </p:cNvCxnSpPr>
          <p:nvPr/>
        </p:nvCxnSpPr>
        <p:spPr>
          <a:xfrm>
            <a:off x="1222308" y="2201611"/>
            <a:ext cx="886409" cy="4965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A42F3-F09B-4AD0-97DA-07B95FB4A6B5}"/>
              </a:ext>
            </a:extLst>
          </p:cNvPr>
          <p:cNvCxnSpPr>
            <a:cxnSpLocks/>
            <a:stCxn id="10" idx="2"/>
            <a:endCxn id="13" idx="0"/>
          </p:cNvCxnSpPr>
          <p:nvPr/>
        </p:nvCxnSpPr>
        <p:spPr>
          <a:xfrm flipH="1">
            <a:off x="2108717" y="2208793"/>
            <a:ext cx="970384" cy="489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530F3FB7-6FF2-4B41-ADB7-AFC93F3EAB02}"/>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cxnSp>
        <p:nvCxnSpPr>
          <p:cNvPr id="61" name="Straight Arrow Connector 60">
            <a:extLst>
              <a:ext uri="{FF2B5EF4-FFF2-40B4-BE49-F238E27FC236}">
                <a16:creationId xmlns:a16="http://schemas.microsoft.com/office/drawing/2014/main" id="{2BE545FB-5D75-42C2-8EB5-64A5F66CCDDF}"/>
              </a:ext>
            </a:extLst>
          </p:cNvPr>
          <p:cNvCxnSpPr>
            <a:cxnSpLocks/>
            <a:stCxn id="5" idx="2"/>
          </p:cNvCxnSpPr>
          <p:nvPr/>
        </p:nvCxnSpPr>
        <p:spPr>
          <a:xfrm>
            <a:off x="1294727" y="1394184"/>
            <a:ext cx="0" cy="3223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3C0D5E0-53E0-4923-B042-EDA9445573C7}"/>
              </a:ext>
            </a:extLst>
          </p:cNvPr>
          <p:cNvCxnSpPr>
            <a:cxnSpLocks/>
            <a:stCxn id="5" idx="2"/>
            <a:endCxn id="10" idx="0"/>
          </p:cNvCxnSpPr>
          <p:nvPr/>
        </p:nvCxnSpPr>
        <p:spPr>
          <a:xfrm>
            <a:off x="1294727" y="1394184"/>
            <a:ext cx="1784374" cy="385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5E6C328-B6E0-4E96-935D-BECAD398F5FC}"/>
              </a:ext>
            </a:extLst>
          </p:cNvPr>
          <p:cNvSpPr txBox="1"/>
          <p:nvPr/>
        </p:nvSpPr>
        <p:spPr>
          <a:xfrm>
            <a:off x="51316" y="491295"/>
            <a:ext cx="89202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2. Complex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Hierarchical</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Structure -Connections  Neural Network Architecture</a:t>
            </a:r>
          </a:p>
        </p:txBody>
      </p:sp>
      <p:sp>
        <p:nvSpPr>
          <p:cNvPr id="21" name="TextBox 20">
            <a:extLst>
              <a:ext uri="{FF2B5EF4-FFF2-40B4-BE49-F238E27FC236}">
                <a16:creationId xmlns:a16="http://schemas.microsoft.com/office/drawing/2014/main" id="{08E3312D-C71F-4D52-A937-BE4A3D1D0835}"/>
              </a:ext>
            </a:extLst>
          </p:cNvPr>
          <p:cNvSpPr txBox="1"/>
          <p:nvPr/>
        </p:nvSpPr>
        <p:spPr>
          <a:xfrm>
            <a:off x="8122918" y="1058649"/>
            <a:ext cx="355569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Multiple Operation Layer types</a:t>
            </a:r>
          </a:p>
        </p:txBody>
      </p:sp>
      <p:pic>
        <p:nvPicPr>
          <p:cNvPr id="22" name="Picture 21">
            <a:extLst>
              <a:ext uri="{FF2B5EF4-FFF2-40B4-BE49-F238E27FC236}">
                <a16:creationId xmlns:a16="http://schemas.microsoft.com/office/drawing/2014/main" id="{39AC613E-0C70-48F6-BB46-21A16F8C7355}"/>
              </a:ext>
            </a:extLst>
          </p:cNvPr>
          <p:cNvPicPr>
            <a:picLocks noChangeAspect="1"/>
          </p:cNvPicPr>
          <p:nvPr/>
        </p:nvPicPr>
        <p:blipFill rotWithShape="1">
          <a:blip r:embed="rId2"/>
          <a:srcRect r="24952"/>
          <a:stretch/>
        </p:blipFill>
        <p:spPr>
          <a:xfrm>
            <a:off x="8277798" y="1489798"/>
            <a:ext cx="3555691" cy="3822525"/>
          </a:xfrm>
          <a:prstGeom prst="rect">
            <a:avLst/>
          </a:prstGeom>
        </p:spPr>
      </p:pic>
      <p:sp>
        <p:nvSpPr>
          <p:cNvPr id="23" name="Rectangle 22">
            <a:extLst>
              <a:ext uri="{FF2B5EF4-FFF2-40B4-BE49-F238E27FC236}">
                <a16:creationId xmlns:a16="http://schemas.microsoft.com/office/drawing/2014/main" id="{60B7EAAA-FF02-4AF8-BA3D-6357830F2970}"/>
              </a:ext>
            </a:extLst>
          </p:cNvPr>
          <p:cNvSpPr/>
          <p:nvPr/>
        </p:nvSpPr>
        <p:spPr>
          <a:xfrm>
            <a:off x="8559113" y="5705222"/>
            <a:ext cx="220047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https://keras.io/api/layers/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4" name="TextBox 23">
            <a:extLst>
              <a:ext uri="{FF2B5EF4-FFF2-40B4-BE49-F238E27FC236}">
                <a16:creationId xmlns:a16="http://schemas.microsoft.com/office/drawing/2014/main" id="{191657AE-1DDF-47DF-B2EF-0430B3069D38}"/>
              </a:ext>
            </a:extLst>
          </p:cNvPr>
          <p:cNvSpPr txBox="1"/>
          <p:nvPr/>
        </p:nvSpPr>
        <p:spPr>
          <a:xfrm>
            <a:off x="8237792" y="5386884"/>
            <a:ext cx="3220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Tensorflow</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 Keras – layers API</a:t>
            </a:r>
          </a:p>
        </p:txBody>
      </p:sp>
      <p:sp>
        <p:nvSpPr>
          <p:cNvPr id="25" name="TextBox 24">
            <a:extLst>
              <a:ext uri="{FF2B5EF4-FFF2-40B4-BE49-F238E27FC236}">
                <a16:creationId xmlns:a16="http://schemas.microsoft.com/office/drawing/2014/main" id="{4C7E0203-3F89-44FF-9273-9DC01D2F508E}"/>
              </a:ext>
            </a:extLst>
          </p:cNvPr>
          <p:cNvSpPr txBox="1"/>
          <p:nvPr/>
        </p:nvSpPr>
        <p:spPr>
          <a:xfrm>
            <a:off x="8237792" y="6074554"/>
            <a:ext cx="3220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Pytorch</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 layers API</a:t>
            </a:r>
          </a:p>
        </p:txBody>
      </p:sp>
      <p:sp>
        <p:nvSpPr>
          <p:cNvPr id="26" name="Rectangle 25">
            <a:extLst>
              <a:ext uri="{FF2B5EF4-FFF2-40B4-BE49-F238E27FC236}">
                <a16:creationId xmlns:a16="http://schemas.microsoft.com/office/drawing/2014/main" id="{656F1553-C8D6-42AF-A5FF-F14F34B8CBFB}"/>
              </a:ext>
            </a:extLst>
          </p:cNvPr>
          <p:cNvSpPr/>
          <p:nvPr/>
        </p:nvSpPr>
        <p:spPr>
          <a:xfrm>
            <a:off x="8637075" y="6351552"/>
            <a:ext cx="404649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https://pytorch.org/docs/stable/nn.html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7" name="TextBox 26">
            <a:extLst>
              <a:ext uri="{FF2B5EF4-FFF2-40B4-BE49-F238E27FC236}">
                <a16:creationId xmlns:a16="http://schemas.microsoft.com/office/drawing/2014/main" id="{EB5A5E94-75AC-433A-ADFA-6F304E29A25F}"/>
              </a:ext>
            </a:extLst>
          </p:cNvPr>
          <p:cNvSpPr txBox="1"/>
          <p:nvPr/>
        </p:nvSpPr>
        <p:spPr>
          <a:xfrm>
            <a:off x="3997294" y="2395952"/>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Convolution layer</a:t>
            </a:r>
          </a:p>
        </p:txBody>
      </p:sp>
      <p:cxnSp>
        <p:nvCxnSpPr>
          <p:cNvPr id="28" name="Straight Arrow Connector 27">
            <a:extLst>
              <a:ext uri="{FF2B5EF4-FFF2-40B4-BE49-F238E27FC236}">
                <a16:creationId xmlns:a16="http://schemas.microsoft.com/office/drawing/2014/main" id="{3E52DFC6-567B-4AA4-B937-AE9CCAE6ACDE}"/>
              </a:ext>
            </a:extLst>
          </p:cNvPr>
          <p:cNvCxnSpPr>
            <a:cxnSpLocks/>
            <a:stCxn id="31" idx="2"/>
          </p:cNvCxnSpPr>
          <p:nvPr/>
        </p:nvCxnSpPr>
        <p:spPr>
          <a:xfrm>
            <a:off x="2147760" y="2304807"/>
            <a:ext cx="1863859" cy="442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9EEF5CB-4296-4794-9B4A-4D215B3E3F1C}"/>
              </a:ext>
            </a:extLst>
          </p:cNvPr>
          <p:cNvCxnSpPr>
            <a:cxnSpLocks/>
          </p:cNvCxnSpPr>
          <p:nvPr/>
        </p:nvCxnSpPr>
        <p:spPr>
          <a:xfrm>
            <a:off x="2831839" y="3033110"/>
            <a:ext cx="1449772" cy="674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50F69D-E8C3-4467-9B75-D64E180C4DA5}"/>
              </a:ext>
            </a:extLst>
          </p:cNvPr>
          <p:cNvSpPr txBox="1"/>
          <p:nvPr/>
        </p:nvSpPr>
        <p:spPr>
          <a:xfrm>
            <a:off x="4316743" y="3415186"/>
            <a:ext cx="45277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Layer type: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Maxpool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layer</a:t>
            </a:r>
          </a:p>
        </p:txBody>
      </p:sp>
      <p:sp>
        <p:nvSpPr>
          <p:cNvPr id="31" name="Rectangle 30">
            <a:extLst>
              <a:ext uri="{FF2B5EF4-FFF2-40B4-BE49-F238E27FC236}">
                <a16:creationId xmlns:a16="http://schemas.microsoft.com/office/drawing/2014/main" id="{CB770B3E-EB62-46C5-AB2F-370D22A56283}"/>
              </a:ext>
            </a:extLst>
          </p:cNvPr>
          <p:cNvSpPr/>
          <p:nvPr/>
        </p:nvSpPr>
        <p:spPr>
          <a:xfrm>
            <a:off x="379609" y="1677465"/>
            <a:ext cx="3536302" cy="6273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4095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29706F-00BC-4D88-8BDA-6ADD2586A708}"/>
              </a:ext>
            </a:extLst>
          </p:cNvPr>
          <p:cNvPicPr>
            <a:picLocks noChangeAspect="1"/>
          </p:cNvPicPr>
          <p:nvPr/>
        </p:nvPicPr>
        <p:blipFill>
          <a:blip r:embed="rId2"/>
          <a:stretch>
            <a:fillRect/>
          </a:stretch>
        </p:blipFill>
        <p:spPr>
          <a:xfrm>
            <a:off x="0" y="1637159"/>
            <a:ext cx="12192000" cy="3583681"/>
          </a:xfrm>
          <a:prstGeom prst="rect">
            <a:avLst/>
          </a:prstGeom>
        </p:spPr>
      </p:pic>
    </p:spTree>
    <p:extLst>
      <p:ext uri="{BB962C8B-B14F-4D97-AF65-F5344CB8AC3E}">
        <p14:creationId xmlns:p14="http://schemas.microsoft.com/office/powerpoint/2010/main" val="29806961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CABD31-9300-435B-AA3F-F71588D0E6FD}"/>
              </a:ext>
            </a:extLst>
          </p:cNvPr>
          <p:cNvSpPr/>
          <p:nvPr/>
        </p:nvSpPr>
        <p:spPr>
          <a:xfrm>
            <a:off x="814812" y="1800400"/>
            <a:ext cx="8790915"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DARTS is able to greatly reduce the cost of GPU hours. Their experiments for searching for CNN cells have N=7 and only took 1.5 days with a single GPU. However, it suffers from the high GPU memory consumption issue due to its continuous representation of network architecture. In order to fit the model into the memory of a single GPU, they picked a small N</a:t>
            </a:r>
          </a:p>
        </p:txBody>
      </p:sp>
    </p:spTree>
    <p:extLst>
      <p:ext uri="{BB962C8B-B14F-4D97-AF65-F5344CB8AC3E}">
        <p14:creationId xmlns:p14="http://schemas.microsoft.com/office/powerpoint/2010/main" val="7979320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354D-92FD-4A76-A989-0FE7828E9B9A}"/>
              </a:ext>
            </a:extLst>
          </p:cNvPr>
          <p:cNvSpPr>
            <a:spLocks noGrp="1"/>
          </p:cNvSpPr>
          <p:nvPr>
            <p:ph type="title"/>
          </p:nvPr>
        </p:nvSpPr>
        <p:spPr/>
        <p:txBody>
          <a:bodyPr/>
          <a:lstStyle/>
          <a:p>
            <a:r>
              <a:rPr lang="en-US" dirty="0" err="1"/>
              <a:t>Proxyless</a:t>
            </a:r>
            <a:r>
              <a:rPr lang="en-US" dirty="0"/>
              <a:t> NAS – Once For All </a:t>
            </a:r>
          </a:p>
        </p:txBody>
      </p:sp>
      <p:pic>
        <p:nvPicPr>
          <p:cNvPr id="5" name="Content Placeholder 4">
            <a:extLst>
              <a:ext uri="{FF2B5EF4-FFF2-40B4-BE49-F238E27FC236}">
                <a16:creationId xmlns:a16="http://schemas.microsoft.com/office/drawing/2014/main" id="{407F77C1-BA02-42FE-9A09-3229B06AD6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2961" y="1690688"/>
            <a:ext cx="6129962" cy="4597472"/>
          </a:xfrm>
        </p:spPr>
      </p:pic>
      <p:sp>
        <p:nvSpPr>
          <p:cNvPr id="6" name="Rectangle 5">
            <a:extLst>
              <a:ext uri="{FF2B5EF4-FFF2-40B4-BE49-F238E27FC236}">
                <a16:creationId xmlns:a16="http://schemas.microsoft.com/office/drawing/2014/main" id="{8DD24978-C6E6-4B5F-A088-676DC64DBEB9}"/>
              </a:ext>
            </a:extLst>
          </p:cNvPr>
          <p:cNvSpPr/>
          <p:nvPr/>
        </p:nvSpPr>
        <p:spPr>
          <a:xfrm>
            <a:off x="205211" y="2584392"/>
            <a:ext cx="4737981"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constrain the GPU memory consumption,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ProxylessNAS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(Cai et al., 2019) views NAS as a path-level pruning process in DAG and binarizes the architecture parameters to force only one path to be active between two nodes at a time. </a:t>
            </a:r>
          </a:p>
        </p:txBody>
      </p:sp>
    </p:spTree>
    <p:extLst>
      <p:ext uri="{BB962C8B-B14F-4D97-AF65-F5344CB8AC3E}">
        <p14:creationId xmlns:p14="http://schemas.microsoft.com/office/powerpoint/2010/main" val="30852231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6737-E6E5-462A-AF84-22D841EA70AC}"/>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46DFAF7B-B75C-4FED-9CBC-021818C5B0C6}"/>
              </a:ext>
            </a:extLst>
          </p:cNvPr>
          <p:cNvSpPr/>
          <p:nvPr/>
        </p:nvSpPr>
        <p:spPr>
          <a:xfrm>
            <a:off x="93552" y="1662859"/>
            <a:ext cx="4737981"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constrain the GPU memory consumption,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ProxylessNAS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(Cai et al., 2019) views NAS as a path-level pruning process in DAG and binarizes the architecture parameters to force only one path to be active between two nodes at a time. </a:t>
            </a:r>
          </a:p>
        </p:txBody>
      </p:sp>
      <p:pic>
        <p:nvPicPr>
          <p:cNvPr id="7" name="Picture 6">
            <a:extLst>
              <a:ext uri="{FF2B5EF4-FFF2-40B4-BE49-F238E27FC236}">
                <a16:creationId xmlns:a16="http://schemas.microsoft.com/office/drawing/2014/main" id="{FD6C589C-7C79-4DDA-A7AF-C998793C8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543" y="3140187"/>
            <a:ext cx="9201007" cy="2895834"/>
          </a:xfrm>
          <a:prstGeom prst="rect">
            <a:avLst/>
          </a:prstGeom>
        </p:spPr>
      </p:pic>
    </p:spTree>
    <p:extLst>
      <p:ext uri="{BB962C8B-B14F-4D97-AF65-F5344CB8AC3E}">
        <p14:creationId xmlns:p14="http://schemas.microsoft.com/office/powerpoint/2010/main" val="2555440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80D04-31FB-4F14-9630-A6704FACC71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924177D-615F-4800-A59E-1CA302093B43}"/>
              </a:ext>
            </a:extLst>
          </p:cNvPr>
          <p:cNvPicPr>
            <a:picLocks noGrp="1" noChangeAspect="1"/>
          </p:cNvPicPr>
          <p:nvPr>
            <p:ph idx="1"/>
          </p:nvPr>
        </p:nvPicPr>
        <p:blipFill>
          <a:blip r:embed="rId2"/>
          <a:stretch>
            <a:fillRect/>
          </a:stretch>
        </p:blipFill>
        <p:spPr>
          <a:xfrm>
            <a:off x="5133315" y="2303541"/>
            <a:ext cx="6762221" cy="2833138"/>
          </a:xfrm>
          <a:prstGeom prst="rect">
            <a:avLst/>
          </a:prstGeom>
        </p:spPr>
      </p:pic>
      <p:sp>
        <p:nvSpPr>
          <p:cNvPr id="5" name="Rectangle 4">
            <a:extLst>
              <a:ext uri="{FF2B5EF4-FFF2-40B4-BE49-F238E27FC236}">
                <a16:creationId xmlns:a16="http://schemas.microsoft.com/office/drawing/2014/main" id="{07DAE02C-92DC-4552-B68A-F7072FBCF2F0}"/>
              </a:ext>
            </a:extLst>
          </p:cNvPr>
          <p:cNvSpPr/>
          <p:nvPr/>
        </p:nvSpPr>
        <p:spPr>
          <a:xfrm>
            <a:off x="114677" y="3176526"/>
            <a:ext cx="501863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One-Shot,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 is the sum of all the operations. In DARTS, it is a weighted sum where weights are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over a real-valued architecture weighting vector α of length |O|.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ProxylessNAS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transforms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probabilities of α into a binary gate and uses the binary gate to keep only one operation active at a time.</a:t>
            </a:r>
          </a:p>
        </p:txBody>
      </p:sp>
    </p:spTree>
    <p:extLst>
      <p:ext uri="{BB962C8B-B14F-4D97-AF65-F5344CB8AC3E}">
        <p14:creationId xmlns:p14="http://schemas.microsoft.com/office/powerpoint/2010/main" val="16961957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B4BA7A-51BF-4999-BDBE-F5316DA1686A}"/>
              </a:ext>
            </a:extLst>
          </p:cNvPr>
          <p:cNvSpPr/>
          <p:nvPr/>
        </p:nvSpPr>
        <p:spPr>
          <a:xfrm>
            <a:off x="63374" y="369989"/>
            <a:ext cx="491583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111111"/>
                </a:solidFill>
                <a:effectLst/>
                <a:uLnTx/>
                <a:uFillTx/>
                <a:latin typeface="Lora"/>
                <a:ea typeface="+mn-ea"/>
                <a:cs typeface="+mn-cs"/>
              </a:rPr>
              <a:t>ProxylessNAS</a:t>
            </a:r>
            <a:r>
              <a:rPr kumimoji="0" lang="en-US" sz="1800" b="0" i="0" u="none" strike="noStrike" kern="1200" cap="none" spc="0" normalizeH="0" baseline="0" noProof="0" dirty="0">
                <a:ln>
                  <a:noFill/>
                </a:ln>
                <a:solidFill>
                  <a:srgbClr val="111111"/>
                </a:solidFill>
                <a:effectLst/>
                <a:uLnTx/>
                <a:uFillTx/>
                <a:latin typeface="Lora"/>
                <a:ea typeface="+mn-ea"/>
                <a:cs typeface="+mn-cs"/>
              </a:rPr>
              <a:t> runs two training steps alternatively: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9B798BC-17A6-4521-BA75-1201D11FD0C3}"/>
              </a:ext>
            </a:extLst>
          </p:cNvPr>
          <p:cNvSpPr/>
          <p:nvPr/>
        </p:nvSpPr>
        <p:spPr>
          <a:xfrm>
            <a:off x="63374" y="1397238"/>
            <a:ext cx="12128626"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training weight parameters w, it freezes the architecture parameters α and stochastically samples binary gates g according to the above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mbinaryO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 The weight parameters can be updated with standard gradient descent.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training architecture parameters α, it freezes w, resets the binary gates and then updates α on the validation set. Following the idea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BinaryConnect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gradient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architecture parameters can be approximately estimated using ∂L/∂</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replacement for ∂L/∂pi:</a:t>
            </a:r>
          </a:p>
        </p:txBody>
      </p:sp>
      <p:pic>
        <p:nvPicPr>
          <p:cNvPr id="6" name="Picture 5">
            <a:extLst>
              <a:ext uri="{FF2B5EF4-FFF2-40B4-BE49-F238E27FC236}">
                <a16:creationId xmlns:a16="http://schemas.microsoft.com/office/drawing/2014/main" id="{2A67462C-5F2C-47A1-A3DE-20E370F33798}"/>
              </a:ext>
            </a:extLst>
          </p:cNvPr>
          <p:cNvPicPr>
            <a:picLocks noChangeAspect="1"/>
          </p:cNvPicPr>
          <p:nvPr/>
        </p:nvPicPr>
        <p:blipFill>
          <a:blip r:embed="rId2"/>
          <a:stretch>
            <a:fillRect/>
          </a:stretch>
        </p:blipFill>
        <p:spPr>
          <a:xfrm>
            <a:off x="1385180" y="3429000"/>
            <a:ext cx="9750582" cy="2826590"/>
          </a:xfrm>
          <a:prstGeom prst="rect">
            <a:avLst/>
          </a:prstGeom>
        </p:spPr>
      </p:pic>
    </p:spTree>
    <p:extLst>
      <p:ext uri="{BB962C8B-B14F-4D97-AF65-F5344CB8AC3E}">
        <p14:creationId xmlns:p14="http://schemas.microsoft.com/office/powerpoint/2010/main" val="3524662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D4D29D-3D34-4154-802E-D663B95F1D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6018" y="2812464"/>
            <a:ext cx="10515600" cy="3156258"/>
          </a:xfrm>
        </p:spPr>
      </p:pic>
      <p:sp>
        <p:nvSpPr>
          <p:cNvPr id="7" name="Rectangle 6">
            <a:extLst>
              <a:ext uri="{FF2B5EF4-FFF2-40B4-BE49-F238E27FC236}">
                <a16:creationId xmlns:a16="http://schemas.microsoft.com/office/drawing/2014/main" id="{CE053273-E7C8-4E63-8962-5CD8DE26A14E}"/>
              </a:ext>
            </a:extLst>
          </p:cNvPr>
          <p:cNvSpPr/>
          <p:nvPr/>
        </p:nvSpPr>
        <p:spPr>
          <a:xfrm>
            <a:off x="730313" y="781139"/>
            <a:ext cx="9608744"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Besides accuracy,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ProxylessNAS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also considers latency as an important metric to optimize, as different devices might have very different requirements on inference time latency (e.g. GPU, CPU, mobile). To make latency differentiable, they model latency as a continuous function of the network dimensions. The expected latency of a mixed operation can be written as E[latency]=∑</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jpjF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oj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where F(.) is a latency prediction model:</a:t>
            </a:r>
          </a:p>
        </p:txBody>
      </p:sp>
    </p:spTree>
    <p:extLst>
      <p:ext uri="{BB962C8B-B14F-4D97-AF65-F5344CB8AC3E}">
        <p14:creationId xmlns:p14="http://schemas.microsoft.com/office/powerpoint/2010/main" val="155415700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308407-BFDD-4738-A38E-D209B77AB3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114" y="1528389"/>
            <a:ext cx="9991771" cy="4704459"/>
          </a:xfrm>
        </p:spPr>
      </p:pic>
      <p:sp>
        <p:nvSpPr>
          <p:cNvPr id="6" name="Title 1">
            <a:extLst>
              <a:ext uri="{FF2B5EF4-FFF2-40B4-BE49-F238E27FC236}">
                <a16:creationId xmlns:a16="http://schemas.microsoft.com/office/drawing/2014/main" id="{914E7032-D53D-4D6B-BAF8-A4FFB9AD0D93}"/>
              </a:ext>
            </a:extLst>
          </p:cNvPr>
          <p:cNvSpPr>
            <a:spLocks noGrp="1"/>
          </p:cNvSpPr>
          <p:nvPr>
            <p:ph type="title"/>
          </p:nvPr>
        </p:nvSpPr>
        <p:spPr>
          <a:xfrm>
            <a:off x="511627" y="173134"/>
            <a:ext cx="11496869" cy="1015806"/>
          </a:xfrm>
        </p:spPr>
        <p:txBody>
          <a:bodyPr/>
          <a:lstStyle/>
          <a:p>
            <a:pPr algn="ctr"/>
            <a:r>
              <a:rPr lang="en-US" dirty="0"/>
              <a:t>Sum Up about NAS </a:t>
            </a:r>
            <a:r>
              <a:rPr lang="en-US" dirty="0" err="1"/>
              <a:t>AutoML</a:t>
            </a:r>
            <a:r>
              <a:rPr lang="en-US" dirty="0"/>
              <a:t> Searching</a:t>
            </a:r>
          </a:p>
        </p:txBody>
      </p:sp>
    </p:spTree>
    <p:extLst>
      <p:ext uri="{BB962C8B-B14F-4D97-AF65-F5344CB8AC3E}">
        <p14:creationId xmlns:p14="http://schemas.microsoft.com/office/powerpoint/2010/main" val="40762628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AACE-480E-4033-B99B-E16FE8714048}"/>
              </a:ext>
            </a:extLst>
          </p:cNvPr>
          <p:cNvSpPr>
            <a:spLocks noGrp="1"/>
          </p:cNvSpPr>
          <p:nvPr>
            <p:ph type="title"/>
          </p:nvPr>
        </p:nvSpPr>
        <p:spPr>
          <a:xfrm>
            <a:off x="838200" y="365126"/>
            <a:ext cx="10515600" cy="802772"/>
          </a:xfrm>
        </p:spPr>
        <p:txBody>
          <a:bodyPr/>
          <a:lstStyle/>
          <a:p>
            <a:pPr algn="ctr"/>
            <a:r>
              <a:rPr lang="en-US" dirty="0"/>
              <a:t>From google ai </a:t>
            </a:r>
            <a:r>
              <a:rPr lang="en-US" dirty="0" err="1"/>
              <a:t>AutoML_Zero</a:t>
            </a:r>
            <a:endParaRPr lang="en-US" dirty="0"/>
          </a:p>
        </p:txBody>
      </p:sp>
      <p:pic>
        <p:nvPicPr>
          <p:cNvPr id="5" name="Content Placeholder 4">
            <a:extLst>
              <a:ext uri="{FF2B5EF4-FFF2-40B4-BE49-F238E27FC236}">
                <a16:creationId xmlns:a16="http://schemas.microsoft.com/office/drawing/2014/main" id="{2B12E8BF-DF1B-4BB2-B410-207CDF891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3556" y="2185280"/>
            <a:ext cx="7354432" cy="4136868"/>
          </a:xfrm>
        </p:spPr>
      </p:pic>
    </p:spTree>
    <p:extLst>
      <p:ext uri="{BB962C8B-B14F-4D97-AF65-F5344CB8AC3E}">
        <p14:creationId xmlns:p14="http://schemas.microsoft.com/office/powerpoint/2010/main" val="42094699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0614-5790-4310-8CE5-1439848C69FE}"/>
              </a:ext>
            </a:extLst>
          </p:cNvPr>
          <p:cNvSpPr>
            <a:spLocks noGrp="1"/>
          </p:cNvSpPr>
          <p:nvPr>
            <p:ph type="title"/>
          </p:nvPr>
        </p:nvSpPr>
        <p:spPr>
          <a:xfrm>
            <a:off x="511627" y="173134"/>
            <a:ext cx="11496869" cy="1015806"/>
          </a:xfrm>
        </p:spPr>
        <p:txBody>
          <a:bodyPr/>
          <a:lstStyle/>
          <a:p>
            <a:pPr algn="ctr"/>
            <a:r>
              <a:rPr lang="en-US" dirty="0"/>
              <a:t>Sum Up about NAS for ML Architecture Design</a:t>
            </a:r>
          </a:p>
        </p:txBody>
      </p:sp>
      <p:pic>
        <p:nvPicPr>
          <p:cNvPr id="6" name="alpha_zeros">
            <a:hlinkClick r:id="" action="ppaction://media"/>
            <a:extLst>
              <a:ext uri="{FF2B5EF4-FFF2-40B4-BE49-F238E27FC236}">
                <a16:creationId xmlns:a16="http://schemas.microsoft.com/office/drawing/2014/main" id="{0D6E54AE-7774-41EA-8ADE-875832F107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5420" y="1188940"/>
            <a:ext cx="9144000" cy="5410200"/>
          </a:xfrm>
          <a:prstGeom prst="rect">
            <a:avLst/>
          </a:prstGeom>
        </p:spPr>
      </p:pic>
    </p:spTree>
    <p:extLst>
      <p:ext uri="{BB962C8B-B14F-4D97-AF65-F5344CB8AC3E}">
        <p14:creationId xmlns:p14="http://schemas.microsoft.com/office/powerpoint/2010/main" val="289913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D08AC70-1C7F-4A93-9CFC-0C0B7F5EF7F6}"/>
              </a:ext>
            </a:extLst>
          </p:cNvPr>
          <p:cNvSpPr/>
          <p:nvPr/>
        </p:nvSpPr>
        <p:spPr>
          <a:xfrm>
            <a:off x="571604" y="964976"/>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6" name="Rectangle: Rounded Corners 5">
            <a:extLst>
              <a:ext uri="{FF2B5EF4-FFF2-40B4-BE49-F238E27FC236}">
                <a16:creationId xmlns:a16="http://schemas.microsoft.com/office/drawing/2014/main" id="{61B16D6E-3CCD-4F9E-BC9B-B686BE9B036D}"/>
              </a:ext>
            </a:extLst>
          </p:cNvPr>
          <p:cNvSpPr/>
          <p:nvPr/>
        </p:nvSpPr>
        <p:spPr>
          <a:xfrm>
            <a:off x="499185" y="1772403"/>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L1</a:t>
            </a:r>
          </a:p>
        </p:txBody>
      </p:sp>
      <p:sp>
        <p:nvSpPr>
          <p:cNvPr id="7" name="Rectangle: Rounded Corners 6">
            <a:extLst>
              <a:ext uri="{FF2B5EF4-FFF2-40B4-BE49-F238E27FC236}">
                <a16:creationId xmlns:a16="http://schemas.microsoft.com/office/drawing/2014/main" id="{4D96014B-E658-4A55-B50A-5378AFD9BCEB}"/>
              </a:ext>
            </a:extLst>
          </p:cNvPr>
          <p:cNvSpPr/>
          <p:nvPr/>
        </p:nvSpPr>
        <p:spPr>
          <a:xfrm>
            <a:off x="499184" y="3516055"/>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L4</a:t>
            </a:r>
          </a:p>
        </p:txBody>
      </p:sp>
      <p:sp>
        <p:nvSpPr>
          <p:cNvPr id="8" name="Rectangle: Rounded Corners 7">
            <a:extLst>
              <a:ext uri="{FF2B5EF4-FFF2-40B4-BE49-F238E27FC236}">
                <a16:creationId xmlns:a16="http://schemas.microsoft.com/office/drawing/2014/main" id="{F128321D-B960-44C0-AF30-EFB855D93E5A}"/>
              </a:ext>
            </a:extLst>
          </p:cNvPr>
          <p:cNvSpPr/>
          <p:nvPr/>
        </p:nvSpPr>
        <p:spPr>
          <a:xfrm>
            <a:off x="550504" y="5600418"/>
            <a:ext cx="1446245" cy="429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L_N</a:t>
            </a:r>
          </a:p>
        </p:txBody>
      </p:sp>
      <p:sp>
        <p:nvSpPr>
          <p:cNvPr id="9" name="Rectangle: Rounded Corners 8">
            <a:extLst>
              <a:ext uri="{FF2B5EF4-FFF2-40B4-BE49-F238E27FC236}">
                <a16:creationId xmlns:a16="http://schemas.microsoft.com/office/drawing/2014/main" id="{62319F30-E52F-4497-AE51-611A42E4EE94}"/>
              </a:ext>
            </a:extLst>
          </p:cNvPr>
          <p:cNvSpPr/>
          <p:nvPr/>
        </p:nvSpPr>
        <p:spPr>
          <a:xfrm>
            <a:off x="499183" y="6301340"/>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sp>
        <p:nvSpPr>
          <p:cNvPr id="10" name="Rectangle: Rounded Corners 9">
            <a:extLst>
              <a:ext uri="{FF2B5EF4-FFF2-40B4-BE49-F238E27FC236}">
                <a16:creationId xmlns:a16="http://schemas.microsoft.com/office/drawing/2014/main" id="{A4DB70DD-45C7-4A1C-91D8-D833AF859E78}"/>
              </a:ext>
            </a:extLst>
          </p:cNvPr>
          <p:cNvSpPr/>
          <p:nvPr/>
        </p:nvSpPr>
        <p:spPr>
          <a:xfrm>
            <a:off x="2355978" y="1779585"/>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L2</a:t>
            </a:r>
          </a:p>
        </p:txBody>
      </p:sp>
      <p:sp>
        <p:nvSpPr>
          <p:cNvPr id="11" name="Rectangle: Rounded Corners 10">
            <a:extLst>
              <a:ext uri="{FF2B5EF4-FFF2-40B4-BE49-F238E27FC236}">
                <a16:creationId xmlns:a16="http://schemas.microsoft.com/office/drawing/2014/main" id="{09366E27-EE85-451D-8882-D0269AAC5E7F}"/>
              </a:ext>
            </a:extLst>
          </p:cNvPr>
          <p:cNvSpPr/>
          <p:nvPr/>
        </p:nvSpPr>
        <p:spPr>
          <a:xfrm>
            <a:off x="499183" y="4298639"/>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L6</a:t>
            </a:r>
          </a:p>
        </p:txBody>
      </p:sp>
      <p:sp>
        <p:nvSpPr>
          <p:cNvPr id="13" name="Rectangle: Rounded Corners 12">
            <a:extLst>
              <a:ext uri="{FF2B5EF4-FFF2-40B4-BE49-F238E27FC236}">
                <a16:creationId xmlns:a16="http://schemas.microsoft.com/office/drawing/2014/main" id="{97925E14-D647-4816-83D9-D0286FDDBFE5}"/>
              </a:ext>
            </a:extLst>
          </p:cNvPr>
          <p:cNvSpPr/>
          <p:nvPr/>
        </p:nvSpPr>
        <p:spPr>
          <a:xfrm>
            <a:off x="1385594" y="2698134"/>
            <a:ext cx="1446245" cy="429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L3</a:t>
            </a:r>
          </a:p>
        </p:txBody>
      </p:sp>
      <p:sp>
        <p:nvSpPr>
          <p:cNvPr id="14" name="Rectangle: Rounded Corners 13">
            <a:extLst>
              <a:ext uri="{FF2B5EF4-FFF2-40B4-BE49-F238E27FC236}">
                <a16:creationId xmlns:a16="http://schemas.microsoft.com/office/drawing/2014/main" id="{15CC411F-D988-4489-A652-88AE89BAB9B6}"/>
              </a:ext>
            </a:extLst>
          </p:cNvPr>
          <p:cNvSpPr/>
          <p:nvPr/>
        </p:nvSpPr>
        <p:spPr>
          <a:xfrm>
            <a:off x="2355978" y="3460177"/>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L5</a:t>
            </a:r>
          </a:p>
        </p:txBody>
      </p:sp>
      <p:cxnSp>
        <p:nvCxnSpPr>
          <p:cNvPr id="15" name="Straight Arrow Connector 14">
            <a:extLst>
              <a:ext uri="{FF2B5EF4-FFF2-40B4-BE49-F238E27FC236}">
                <a16:creationId xmlns:a16="http://schemas.microsoft.com/office/drawing/2014/main" id="{F72F447B-DE13-4F6B-9C90-019A2294A3A8}"/>
              </a:ext>
            </a:extLst>
          </p:cNvPr>
          <p:cNvCxnSpPr>
            <a:cxnSpLocks/>
            <a:stCxn id="6" idx="2"/>
            <a:endCxn id="13" idx="0"/>
          </p:cNvCxnSpPr>
          <p:nvPr/>
        </p:nvCxnSpPr>
        <p:spPr>
          <a:xfrm>
            <a:off x="1222308" y="2201611"/>
            <a:ext cx="886409" cy="4965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040C2E-405D-4DA7-BAA1-26BAC5895015}"/>
              </a:ext>
            </a:extLst>
          </p:cNvPr>
          <p:cNvCxnSpPr>
            <a:cxnSpLocks/>
            <a:stCxn id="6" idx="2"/>
            <a:endCxn id="7" idx="0"/>
          </p:cNvCxnSpPr>
          <p:nvPr/>
        </p:nvCxnSpPr>
        <p:spPr>
          <a:xfrm flipH="1">
            <a:off x="1222307" y="2201611"/>
            <a:ext cx="1" cy="131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A42F3-F09B-4AD0-97DA-07B95FB4A6B5}"/>
              </a:ext>
            </a:extLst>
          </p:cNvPr>
          <p:cNvCxnSpPr>
            <a:cxnSpLocks/>
            <a:stCxn id="10" idx="2"/>
            <a:endCxn id="13" idx="0"/>
          </p:cNvCxnSpPr>
          <p:nvPr/>
        </p:nvCxnSpPr>
        <p:spPr>
          <a:xfrm flipH="1">
            <a:off x="2108717" y="2208793"/>
            <a:ext cx="970384" cy="489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79357CF3-0709-4D06-B838-AF68D14D3881}"/>
              </a:ext>
            </a:extLst>
          </p:cNvPr>
          <p:cNvCxnSpPr>
            <a:cxnSpLocks/>
            <a:stCxn id="6" idx="0"/>
            <a:endCxn id="11" idx="1"/>
          </p:cNvCxnSpPr>
          <p:nvPr/>
        </p:nvCxnSpPr>
        <p:spPr>
          <a:xfrm rot="16200000" flipH="1" flipV="1">
            <a:off x="-509674" y="2781260"/>
            <a:ext cx="2740840" cy="723125"/>
          </a:xfrm>
          <a:prstGeom prst="curvedConnector4">
            <a:avLst>
              <a:gd name="adj1" fmla="val -6298"/>
              <a:gd name="adj2" fmla="val 13161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2712DDD-92C6-4C3B-9F7C-E513D379B608}"/>
              </a:ext>
            </a:extLst>
          </p:cNvPr>
          <p:cNvCxnSpPr>
            <a:stCxn id="13" idx="2"/>
            <a:endCxn id="7" idx="0"/>
          </p:cNvCxnSpPr>
          <p:nvPr/>
        </p:nvCxnSpPr>
        <p:spPr>
          <a:xfrm flipH="1">
            <a:off x="1222307" y="3127342"/>
            <a:ext cx="886410" cy="388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4D605B4-FE3E-49F3-9405-7BE8242614D8}"/>
              </a:ext>
            </a:extLst>
          </p:cNvPr>
          <p:cNvCxnSpPr>
            <a:stCxn id="13" idx="2"/>
            <a:endCxn id="14" idx="0"/>
          </p:cNvCxnSpPr>
          <p:nvPr/>
        </p:nvCxnSpPr>
        <p:spPr>
          <a:xfrm>
            <a:off x="2108717" y="3127342"/>
            <a:ext cx="970384" cy="3328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CEC8CF-1F96-448C-BCC8-4BA62DE187FA}"/>
              </a:ext>
            </a:extLst>
          </p:cNvPr>
          <p:cNvCxnSpPr>
            <a:cxnSpLocks/>
          </p:cNvCxnSpPr>
          <p:nvPr/>
        </p:nvCxnSpPr>
        <p:spPr>
          <a:xfrm>
            <a:off x="1215307" y="3976649"/>
            <a:ext cx="0" cy="314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DDA392-B260-40EB-AEDC-A0F02A0C1F79}"/>
              </a:ext>
            </a:extLst>
          </p:cNvPr>
          <p:cNvCxnSpPr>
            <a:cxnSpLocks/>
            <a:stCxn id="14" idx="2"/>
            <a:endCxn id="11" idx="0"/>
          </p:cNvCxnSpPr>
          <p:nvPr/>
        </p:nvCxnSpPr>
        <p:spPr>
          <a:xfrm flipH="1">
            <a:off x="1222306" y="3889385"/>
            <a:ext cx="1856795" cy="409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D1580AB-EF81-470C-8DCD-415D0C6DFD74}"/>
              </a:ext>
            </a:extLst>
          </p:cNvPr>
          <p:cNvCxnSpPr>
            <a:cxnSpLocks/>
            <a:endCxn id="9" idx="0"/>
          </p:cNvCxnSpPr>
          <p:nvPr/>
        </p:nvCxnSpPr>
        <p:spPr>
          <a:xfrm>
            <a:off x="1222306" y="6029626"/>
            <a:ext cx="0" cy="271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5BF8D4C-2F7E-44FE-AEEF-EBBD73F9D1FE}"/>
              </a:ext>
            </a:extLst>
          </p:cNvPr>
          <p:cNvCxnSpPr/>
          <p:nvPr/>
        </p:nvCxnSpPr>
        <p:spPr>
          <a:xfrm flipH="1">
            <a:off x="1215307" y="4727847"/>
            <a:ext cx="6999" cy="271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1A4C813-62D4-4824-A26B-3AAB011590EA}"/>
              </a:ext>
            </a:extLst>
          </p:cNvPr>
          <p:cNvCxnSpPr>
            <a:cxnSpLocks/>
          </p:cNvCxnSpPr>
          <p:nvPr/>
        </p:nvCxnSpPr>
        <p:spPr>
          <a:xfrm>
            <a:off x="1208308" y="5259707"/>
            <a:ext cx="1" cy="340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DD85E70-C34E-4A29-8C1F-0E42A6D2FF62}"/>
              </a:ext>
            </a:extLst>
          </p:cNvPr>
          <p:cNvSpPr txBox="1"/>
          <p:nvPr/>
        </p:nvSpPr>
        <p:spPr>
          <a:xfrm rot="16200000">
            <a:off x="891067" y="4904242"/>
            <a:ext cx="6344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1" name="Title 1">
            <a:extLst>
              <a:ext uri="{FF2B5EF4-FFF2-40B4-BE49-F238E27FC236}">
                <a16:creationId xmlns:a16="http://schemas.microsoft.com/office/drawing/2014/main" id="{530F3FB7-6FF2-4B41-ADB7-AFC93F3EAB02}"/>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52" name="TextBox 51">
            <a:extLst>
              <a:ext uri="{FF2B5EF4-FFF2-40B4-BE49-F238E27FC236}">
                <a16:creationId xmlns:a16="http://schemas.microsoft.com/office/drawing/2014/main" id="{E38304C5-E105-4DD7-BB5E-F58B35FE0CD1}"/>
              </a:ext>
            </a:extLst>
          </p:cNvPr>
          <p:cNvSpPr txBox="1"/>
          <p:nvPr/>
        </p:nvSpPr>
        <p:spPr>
          <a:xfrm>
            <a:off x="8816701" y="1156372"/>
            <a:ext cx="296089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Architecture Layer types</a:t>
            </a:r>
          </a:p>
        </p:txBody>
      </p:sp>
      <p:pic>
        <p:nvPicPr>
          <p:cNvPr id="53" name="Picture 52">
            <a:extLst>
              <a:ext uri="{FF2B5EF4-FFF2-40B4-BE49-F238E27FC236}">
                <a16:creationId xmlns:a16="http://schemas.microsoft.com/office/drawing/2014/main" id="{E9E49394-EAC8-4BBA-8FBA-669432B0B9E1}"/>
              </a:ext>
            </a:extLst>
          </p:cNvPr>
          <p:cNvPicPr>
            <a:picLocks noChangeAspect="1"/>
          </p:cNvPicPr>
          <p:nvPr/>
        </p:nvPicPr>
        <p:blipFill rotWithShape="1">
          <a:blip r:embed="rId2"/>
          <a:srcRect r="24952"/>
          <a:stretch/>
        </p:blipFill>
        <p:spPr>
          <a:xfrm>
            <a:off x="8971592" y="1587532"/>
            <a:ext cx="3220408" cy="3462081"/>
          </a:xfrm>
          <a:prstGeom prst="rect">
            <a:avLst/>
          </a:prstGeom>
        </p:spPr>
      </p:pic>
      <p:sp>
        <p:nvSpPr>
          <p:cNvPr id="54" name="Rectangle 53">
            <a:extLst>
              <a:ext uri="{FF2B5EF4-FFF2-40B4-BE49-F238E27FC236}">
                <a16:creationId xmlns:a16="http://schemas.microsoft.com/office/drawing/2014/main" id="{078262DD-9E34-479E-8FB9-CBCCE6800CF5}"/>
              </a:ext>
            </a:extLst>
          </p:cNvPr>
          <p:cNvSpPr/>
          <p:nvPr/>
        </p:nvSpPr>
        <p:spPr>
          <a:xfrm>
            <a:off x="9196912" y="5669273"/>
            <a:ext cx="220047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https://keras.io/api/layers/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5" name="Rectangle 54">
            <a:extLst>
              <a:ext uri="{FF2B5EF4-FFF2-40B4-BE49-F238E27FC236}">
                <a16:creationId xmlns:a16="http://schemas.microsoft.com/office/drawing/2014/main" id="{A491AF77-17B1-4876-A324-EE9DB729CD2A}"/>
              </a:ext>
            </a:extLst>
          </p:cNvPr>
          <p:cNvSpPr/>
          <p:nvPr/>
        </p:nvSpPr>
        <p:spPr>
          <a:xfrm>
            <a:off x="9196912" y="6334560"/>
            <a:ext cx="404649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https://pytorch.org/docs/stable/nn.html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6" name="TextBox 55">
            <a:extLst>
              <a:ext uri="{FF2B5EF4-FFF2-40B4-BE49-F238E27FC236}">
                <a16:creationId xmlns:a16="http://schemas.microsoft.com/office/drawing/2014/main" id="{88B944DE-9B7F-4330-BAFC-1EE6B9696830}"/>
              </a:ext>
            </a:extLst>
          </p:cNvPr>
          <p:cNvSpPr txBox="1"/>
          <p:nvPr/>
        </p:nvSpPr>
        <p:spPr>
          <a:xfrm>
            <a:off x="8916176" y="5328249"/>
            <a:ext cx="3220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Tensorflow Keras – layers API</a:t>
            </a:r>
          </a:p>
        </p:txBody>
      </p:sp>
      <p:sp>
        <p:nvSpPr>
          <p:cNvPr id="57" name="TextBox 56">
            <a:extLst>
              <a:ext uri="{FF2B5EF4-FFF2-40B4-BE49-F238E27FC236}">
                <a16:creationId xmlns:a16="http://schemas.microsoft.com/office/drawing/2014/main" id="{D6AEA788-793A-48E1-8667-4AF64938A03E}"/>
              </a:ext>
            </a:extLst>
          </p:cNvPr>
          <p:cNvSpPr txBox="1"/>
          <p:nvPr/>
        </p:nvSpPr>
        <p:spPr>
          <a:xfrm>
            <a:off x="8916176" y="5965228"/>
            <a:ext cx="3220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Pytorch layers API</a:t>
            </a:r>
          </a:p>
        </p:txBody>
      </p:sp>
      <p:sp>
        <p:nvSpPr>
          <p:cNvPr id="59" name="TextBox 58">
            <a:extLst>
              <a:ext uri="{FF2B5EF4-FFF2-40B4-BE49-F238E27FC236}">
                <a16:creationId xmlns:a16="http://schemas.microsoft.com/office/drawing/2014/main" id="{E5943FEE-F603-4649-996F-17DF34581511}"/>
              </a:ext>
            </a:extLst>
          </p:cNvPr>
          <p:cNvSpPr txBox="1"/>
          <p:nvPr/>
        </p:nvSpPr>
        <p:spPr>
          <a:xfrm>
            <a:off x="4368366" y="2345588"/>
            <a:ext cx="40370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Bahnschrift" panose="020B0502040204020203" pitchFamily="34" charset="0"/>
                <a:ea typeface="+mn-ea"/>
                <a:cs typeface="+mn-cs"/>
              </a:rPr>
              <a:t>Connections &amp; Multiple Branches</a:t>
            </a:r>
          </a:p>
        </p:txBody>
      </p:sp>
      <p:cxnSp>
        <p:nvCxnSpPr>
          <p:cNvPr id="61" name="Straight Arrow Connector 60">
            <a:extLst>
              <a:ext uri="{FF2B5EF4-FFF2-40B4-BE49-F238E27FC236}">
                <a16:creationId xmlns:a16="http://schemas.microsoft.com/office/drawing/2014/main" id="{2BE545FB-5D75-42C2-8EB5-64A5F66CCDDF}"/>
              </a:ext>
            </a:extLst>
          </p:cNvPr>
          <p:cNvCxnSpPr>
            <a:cxnSpLocks/>
            <a:stCxn id="5" idx="2"/>
          </p:cNvCxnSpPr>
          <p:nvPr/>
        </p:nvCxnSpPr>
        <p:spPr>
          <a:xfrm>
            <a:off x="1294727" y="1394184"/>
            <a:ext cx="0" cy="3223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3C0D5E0-53E0-4923-B042-EDA9445573C7}"/>
              </a:ext>
            </a:extLst>
          </p:cNvPr>
          <p:cNvCxnSpPr>
            <a:stCxn id="5" idx="2"/>
            <a:endCxn id="10" idx="0"/>
          </p:cNvCxnSpPr>
          <p:nvPr/>
        </p:nvCxnSpPr>
        <p:spPr>
          <a:xfrm>
            <a:off x="1294727" y="1394184"/>
            <a:ext cx="1784374" cy="385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6FC2763-535A-4400-9DEA-5D37FD4DFB10}"/>
              </a:ext>
            </a:extLst>
          </p:cNvPr>
          <p:cNvSpPr txBox="1"/>
          <p:nvPr/>
        </p:nvSpPr>
        <p:spPr>
          <a:xfrm>
            <a:off x="4730621" y="2739387"/>
            <a:ext cx="3181381" cy="123726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Skips Connections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Branches each layers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6" name="TextBox 35">
            <a:extLst>
              <a:ext uri="{FF2B5EF4-FFF2-40B4-BE49-F238E27FC236}">
                <a16:creationId xmlns:a16="http://schemas.microsoft.com/office/drawing/2014/main" id="{CF333308-2FB3-4967-BB8D-208367AF2F67}"/>
              </a:ext>
            </a:extLst>
          </p:cNvPr>
          <p:cNvSpPr txBox="1"/>
          <p:nvPr/>
        </p:nvSpPr>
        <p:spPr>
          <a:xfrm>
            <a:off x="0" y="535768"/>
            <a:ext cx="89202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2. Complex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Hierarchical</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Structure -Connections  Neural Network Architecture</a:t>
            </a:r>
          </a:p>
        </p:txBody>
      </p:sp>
    </p:spTree>
    <p:extLst>
      <p:ext uri="{BB962C8B-B14F-4D97-AF65-F5344CB8AC3E}">
        <p14:creationId xmlns:p14="http://schemas.microsoft.com/office/powerpoint/2010/main" val="412172059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1760341" y="2659559"/>
            <a:ext cx="1054673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NAS Implementations &amp; Applications</a:t>
            </a:r>
          </a:p>
        </p:txBody>
      </p:sp>
      <p:sp>
        <p:nvSpPr>
          <p:cNvPr id="5" name="TextBox 4">
            <a:extLst>
              <a:ext uri="{FF2B5EF4-FFF2-40B4-BE49-F238E27FC236}">
                <a16:creationId xmlns:a16="http://schemas.microsoft.com/office/drawing/2014/main" id="{45AD08D8-CE10-4387-AF6B-6BB1D777EC50}"/>
              </a:ext>
            </a:extLst>
          </p:cNvPr>
          <p:cNvSpPr txBox="1"/>
          <p:nvPr/>
        </p:nvSpPr>
        <p:spPr>
          <a:xfrm>
            <a:off x="612510" y="2274743"/>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Tree>
    <p:extLst>
      <p:ext uri="{BB962C8B-B14F-4D97-AF65-F5344CB8AC3E}">
        <p14:creationId xmlns:p14="http://schemas.microsoft.com/office/powerpoint/2010/main" val="20771494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398B-37B6-4D9E-91D4-D803ACC64AF3}"/>
              </a:ext>
            </a:extLst>
          </p:cNvPr>
          <p:cNvSpPr>
            <a:spLocks noGrp="1"/>
          </p:cNvSpPr>
          <p:nvPr>
            <p:ph type="title"/>
          </p:nvPr>
        </p:nvSpPr>
        <p:spPr/>
        <p:txBody>
          <a:bodyPr/>
          <a:lstStyle/>
          <a:p>
            <a:r>
              <a:rPr lang="en-US" dirty="0"/>
              <a:t>NAS –Library – NAS Network Design – NAS Implementations</a:t>
            </a:r>
          </a:p>
        </p:txBody>
      </p:sp>
      <p:sp>
        <p:nvSpPr>
          <p:cNvPr id="3" name="Content Placeholder 2">
            <a:extLst>
              <a:ext uri="{FF2B5EF4-FFF2-40B4-BE49-F238E27FC236}">
                <a16:creationId xmlns:a16="http://schemas.microsoft.com/office/drawing/2014/main" id="{A2C10225-6254-494B-A376-FC36F21A32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09653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EF2E-14C0-4B7D-A472-CAAA20C2D32F}"/>
              </a:ext>
            </a:extLst>
          </p:cNvPr>
          <p:cNvSpPr>
            <a:spLocks noGrp="1"/>
          </p:cNvSpPr>
          <p:nvPr>
            <p:ph type="title"/>
          </p:nvPr>
        </p:nvSpPr>
        <p:spPr/>
        <p:txBody>
          <a:bodyPr/>
          <a:lstStyle/>
          <a:p>
            <a:r>
              <a:rPr lang="en-US" dirty="0"/>
              <a:t>NAS in Practice and Design </a:t>
            </a:r>
            <a:r>
              <a:rPr lang="en-US" dirty="0" err="1"/>
              <a:t>Framwork</a:t>
            </a:r>
            <a:endParaRPr lang="en-US" dirty="0"/>
          </a:p>
        </p:txBody>
      </p:sp>
      <p:sp>
        <p:nvSpPr>
          <p:cNvPr id="3" name="Content Placeholder 2">
            <a:extLst>
              <a:ext uri="{FF2B5EF4-FFF2-40B4-BE49-F238E27FC236}">
                <a16:creationId xmlns:a16="http://schemas.microsoft.com/office/drawing/2014/main" id="{C928C3B7-FE23-4BC1-A2FD-2B27D00F3C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2838096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BDCF-FD29-448C-ABC7-EBD46BBB7788}"/>
              </a:ext>
            </a:extLst>
          </p:cNvPr>
          <p:cNvSpPr>
            <a:spLocks noGrp="1"/>
          </p:cNvSpPr>
          <p:nvPr>
            <p:ph type="title"/>
          </p:nvPr>
        </p:nvSpPr>
        <p:spPr/>
        <p:txBody>
          <a:bodyPr/>
          <a:lstStyle/>
          <a:p>
            <a:r>
              <a:rPr lang="en-US" dirty="0"/>
              <a:t>NAS Without training base on NAS-Benchmark population</a:t>
            </a:r>
          </a:p>
        </p:txBody>
      </p:sp>
      <p:sp>
        <p:nvSpPr>
          <p:cNvPr id="3" name="Content Placeholder 2">
            <a:extLst>
              <a:ext uri="{FF2B5EF4-FFF2-40B4-BE49-F238E27FC236}">
                <a16:creationId xmlns:a16="http://schemas.microsoft.com/office/drawing/2014/main" id="{D3A0EF6A-E180-4E42-BA53-F3AECA2D3BA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178300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8883-8DD2-40A8-9FA4-E29B0FF06C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8CD5C1-B768-4C7C-8D49-14047A007B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1261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49DB91-F6F4-459B-870A-561DA6D470CC}"/>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7" name="TextBox 6">
            <a:extLst>
              <a:ext uri="{FF2B5EF4-FFF2-40B4-BE49-F238E27FC236}">
                <a16:creationId xmlns:a16="http://schemas.microsoft.com/office/drawing/2014/main" id="{E9C809E6-8A43-4DAD-866D-995B54469430}"/>
              </a:ext>
            </a:extLst>
          </p:cNvPr>
          <p:cNvSpPr txBox="1"/>
          <p:nvPr/>
        </p:nvSpPr>
        <p:spPr>
          <a:xfrm>
            <a:off x="279918" y="1002299"/>
            <a:ext cx="910667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2. Complex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Hierarchical</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Structure -Connections  Neural Network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combination of Possibility model architecture </a:t>
            </a:r>
          </a:p>
        </p:txBody>
      </p:sp>
    </p:spTree>
    <p:extLst>
      <p:ext uri="{BB962C8B-B14F-4D97-AF65-F5344CB8AC3E}">
        <p14:creationId xmlns:p14="http://schemas.microsoft.com/office/powerpoint/2010/main" val="3318327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56D3F4-5BE4-40FA-8154-820C43F95F84}"/>
              </a:ext>
            </a:extLst>
          </p:cNvPr>
          <p:cNvSpPr txBox="1"/>
          <p:nvPr/>
        </p:nvSpPr>
        <p:spPr>
          <a:xfrm>
            <a:off x="1147665" y="2825564"/>
            <a:ext cx="102543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panose="020F0502020204030204"/>
                <a:ea typeface="+mn-ea"/>
                <a:cs typeface="+mn-cs"/>
              </a:rPr>
              <a:t>3</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 Block -&gt; Cell  Neural Network Architecture</a:t>
            </a:r>
            <a:endParaRPr kumimoji="0" lang="en-US" sz="32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622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72E54-7B04-47E8-ABE2-3D837A3BFA74}"/>
              </a:ext>
            </a:extLst>
          </p:cNvPr>
          <p:cNvSpPr txBox="1"/>
          <p:nvPr/>
        </p:nvSpPr>
        <p:spPr>
          <a:xfrm>
            <a:off x="86041" y="642598"/>
            <a:ext cx="66853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3. Block -&gt; Cell  Neural Network Architecture</a:t>
            </a:r>
          </a:p>
        </p:txBody>
      </p:sp>
      <p:sp>
        <p:nvSpPr>
          <p:cNvPr id="5" name="Title 1">
            <a:extLst>
              <a:ext uri="{FF2B5EF4-FFF2-40B4-BE49-F238E27FC236}">
                <a16:creationId xmlns:a16="http://schemas.microsoft.com/office/drawing/2014/main" id="{788DF84D-FC29-42F3-9806-8A4D5773A991}"/>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17" name="Rectangle: Rounded Corners 16">
            <a:extLst>
              <a:ext uri="{FF2B5EF4-FFF2-40B4-BE49-F238E27FC236}">
                <a16:creationId xmlns:a16="http://schemas.microsoft.com/office/drawing/2014/main" id="{CDBDDB15-9EC4-4329-807F-0763C3F47348}"/>
              </a:ext>
            </a:extLst>
          </p:cNvPr>
          <p:cNvSpPr/>
          <p:nvPr/>
        </p:nvSpPr>
        <p:spPr>
          <a:xfrm>
            <a:off x="869576" y="1341163"/>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21" name="Rectangle: Rounded Corners 20">
            <a:extLst>
              <a:ext uri="{FF2B5EF4-FFF2-40B4-BE49-F238E27FC236}">
                <a16:creationId xmlns:a16="http://schemas.microsoft.com/office/drawing/2014/main" id="{5547D536-AA0D-4E2F-AF98-3247A3E87D35}"/>
              </a:ext>
            </a:extLst>
          </p:cNvPr>
          <p:cNvSpPr/>
          <p:nvPr/>
        </p:nvSpPr>
        <p:spPr>
          <a:xfrm>
            <a:off x="920895" y="5689000"/>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22" name="Straight Arrow Connector 21">
            <a:extLst>
              <a:ext uri="{FF2B5EF4-FFF2-40B4-BE49-F238E27FC236}">
                <a16:creationId xmlns:a16="http://schemas.microsoft.com/office/drawing/2014/main" id="{13315827-FAEA-4B3B-9EAB-B956838DC4A0}"/>
              </a:ext>
            </a:extLst>
          </p:cNvPr>
          <p:cNvCxnSpPr>
            <a:cxnSpLocks/>
            <a:stCxn id="17" idx="2"/>
          </p:cNvCxnSpPr>
          <p:nvPr/>
        </p:nvCxnSpPr>
        <p:spPr>
          <a:xfrm flipH="1">
            <a:off x="1592697" y="1770371"/>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5D1E2D-AE46-42A8-92F2-DCD0FC381748}"/>
              </a:ext>
            </a:extLst>
          </p:cNvPr>
          <p:cNvCxnSpPr/>
          <p:nvPr/>
        </p:nvCxnSpPr>
        <p:spPr>
          <a:xfrm flipH="1">
            <a:off x="1569370" y="5276993"/>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F37522E-6CEB-4CC8-BAFA-FF8AB3242C6F}"/>
              </a:ext>
            </a:extLst>
          </p:cNvPr>
          <p:cNvSpPr/>
          <p:nvPr/>
        </p:nvSpPr>
        <p:spPr>
          <a:xfrm>
            <a:off x="869577" y="3013788"/>
            <a:ext cx="1497564" cy="99837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Block-&gt; Cell</a:t>
            </a:r>
          </a:p>
        </p:txBody>
      </p:sp>
      <p:sp>
        <p:nvSpPr>
          <p:cNvPr id="3" name="Rectangle 2">
            <a:extLst>
              <a:ext uri="{FF2B5EF4-FFF2-40B4-BE49-F238E27FC236}">
                <a16:creationId xmlns:a16="http://schemas.microsoft.com/office/drawing/2014/main" id="{317F3C34-3AF1-4FB1-BA69-135EFDD57DCC}"/>
              </a:ext>
            </a:extLst>
          </p:cNvPr>
          <p:cNvSpPr/>
          <p:nvPr/>
        </p:nvSpPr>
        <p:spPr>
          <a:xfrm>
            <a:off x="3821662" y="3200898"/>
            <a:ext cx="1819470" cy="6241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a:t>
            </a:r>
          </a:p>
        </p:txBody>
      </p:sp>
      <p:sp>
        <p:nvSpPr>
          <p:cNvPr id="48" name="Rectangle 47">
            <a:extLst>
              <a:ext uri="{FF2B5EF4-FFF2-40B4-BE49-F238E27FC236}">
                <a16:creationId xmlns:a16="http://schemas.microsoft.com/office/drawing/2014/main" id="{6C172ABB-E339-424A-8740-24467B7D97E7}"/>
              </a:ext>
            </a:extLst>
          </p:cNvPr>
          <p:cNvSpPr/>
          <p:nvPr/>
        </p:nvSpPr>
        <p:spPr>
          <a:xfrm>
            <a:off x="6946364" y="3200898"/>
            <a:ext cx="1819470" cy="62415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Cell</a:t>
            </a:r>
          </a:p>
        </p:txBody>
      </p:sp>
      <p:sp>
        <p:nvSpPr>
          <p:cNvPr id="50" name="Rectangle 49">
            <a:extLst>
              <a:ext uri="{FF2B5EF4-FFF2-40B4-BE49-F238E27FC236}">
                <a16:creationId xmlns:a16="http://schemas.microsoft.com/office/drawing/2014/main" id="{7D6F708C-73F1-47C6-8021-E911FBEA769F}"/>
              </a:ext>
            </a:extLst>
          </p:cNvPr>
          <p:cNvSpPr/>
          <p:nvPr/>
        </p:nvSpPr>
        <p:spPr>
          <a:xfrm>
            <a:off x="10071066" y="3200898"/>
            <a:ext cx="1819470" cy="62415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Architecture</a:t>
            </a:r>
          </a:p>
        </p:txBody>
      </p:sp>
      <p:sp>
        <p:nvSpPr>
          <p:cNvPr id="6" name="Rectangle: Rounded Corners 5">
            <a:extLst>
              <a:ext uri="{FF2B5EF4-FFF2-40B4-BE49-F238E27FC236}">
                <a16:creationId xmlns:a16="http://schemas.microsoft.com/office/drawing/2014/main" id="{F37372C1-B2EE-468A-BB6F-C2C90053F9F6}"/>
              </a:ext>
            </a:extLst>
          </p:cNvPr>
          <p:cNvSpPr/>
          <p:nvPr/>
        </p:nvSpPr>
        <p:spPr>
          <a:xfrm>
            <a:off x="449328" y="1268963"/>
            <a:ext cx="2405839" cy="532778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F74FCAD1-F2A7-422A-8CB4-5775167F6130}"/>
              </a:ext>
            </a:extLst>
          </p:cNvPr>
          <p:cNvSpPr/>
          <p:nvPr/>
        </p:nvSpPr>
        <p:spPr>
          <a:xfrm>
            <a:off x="6018105" y="3429000"/>
            <a:ext cx="551286" cy="153955"/>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Right 50">
            <a:extLst>
              <a:ext uri="{FF2B5EF4-FFF2-40B4-BE49-F238E27FC236}">
                <a16:creationId xmlns:a16="http://schemas.microsoft.com/office/drawing/2014/main" id="{EFF8DBFE-B6BD-4E42-A5D8-73BE2C3AB285}"/>
              </a:ext>
            </a:extLst>
          </p:cNvPr>
          <p:cNvSpPr/>
          <p:nvPr/>
        </p:nvSpPr>
        <p:spPr>
          <a:xfrm>
            <a:off x="9142807" y="3429000"/>
            <a:ext cx="551286" cy="15395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44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72E54-7B04-47E8-ABE2-3D837A3BFA74}"/>
              </a:ext>
            </a:extLst>
          </p:cNvPr>
          <p:cNvSpPr txBox="1"/>
          <p:nvPr/>
        </p:nvSpPr>
        <p:spPr>
          <a:xfrm>
            <a:off x="86041" y="642598"/>
            <a:ext cx="66853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3. Block -&gt; Cell  Neural Network Architecture</a:t>
            </a:r>
          </a:p>
        </p:txBody>
      </p:sp>
      <p:sp>
        <p:nvSpPr>
          <p:cNvPr id="5" name="Title 1">
            <a:extLst>
              <a:ext uri="{FF2B5EF4-FFF2-40B4-BE49-F238E27FC236}">
                <a16:creationId xmlns:a16="http://schemas.microsoft.com/office/drawing/2014/main" id="{788DF84D-FC29-42F3-9806-8A4D5773A991}"/>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17" name="Rectangle: Rounded Corners 16">
            <a:extLst>
              <a:ext uri="{FF2B5EF4-FFF2-40B4-BE49-F238E27FC236}">
                <a16:creationId xmlns:a16="http://schemas.microsoft.com/office/drawing/2014/main" id="{CDBDDB15-9EC4-4329-807F-0763C3F47348}"/>
              </a:ext>
            </a:extLst>
          </p:cNvPr>
          <p:cNvSpPr/>
          <p:nvPr/>
        </p:nvSpPr>
        <p:spPr>
          <a:xfrm>
            <a:off x="869576" y="1341163"/>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18" name="Rectangle: Rounded Corners 17">
            <a:extLst>
              <a:ext uri="{FF2B5EF4-FFF2-40B4-BE49-F238E27FC236}">
                <a16:creationId xmlns:a16="http://schemas.microsoft.com/office/drawing/2014/main" id="{678B01D1-FBBF-45A7-B622-CA0C356D9C90}"/>
              </a:ext>
            </a:extLst>
          </p:cNvPr>
          <p:cNvSpPr/>
          <p:nvPr/>
        </p:nvSpPr>
        <p:spPr>
          <a:xfrm>
            <a:off x="869576" y="2258738"/>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Cell Type 1</a:t>
            </a:r>
          </a:p>
        </p:txBody>
      </p:sp>
      <p:sp>
        <p:nvSpPr>
          <p:cNvPr id="19" name="Rectangle: Rounded Corners 18">
            <a:extLst>
              <a:ext uri="{FF2B5EF4-FFF2-40B4-BE49-F238E27FC236}">
                <a16:creationId xmlns:a16="http://schemas.microsoft.com/office/drawing/2014/main" id="{4C698DA5-B0A7-4641-9469-3D18B0896897}"/>
              </a:ext>
            </a:extLst>
          </p:cNvPr>
          <p:cNvSpPr/>
          <p:nvPr/>
        </p:nvSpPr>
        <p:spPr>
          <a:xfrm>
            <a:off x="869576" y="3137762"/>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Cell 2 Type 2</a:t>
            </a:r>
          </a:p>
        </p:txBody>
      </p:sp>
      <p:sp>
        <p:nvSpPr>
          <p:cNvPr id="20" name="Rectangle: Rounded Corners 19">
            <a:extLst>
              <a:ext uri="{FF2B5EF4-FFF2-40B4-BE49-F238E27FC236}">
                <a16:creationId xmlns:a16="http://schemas.microsoft.com/office/drawing/2014/main" id="{26FE6485-8DA4-4374-8262-0E337127C11D}"/>
              </a:ext>
            </a:extLst>
          </p:cNvPr>
          <p:cNvSpPr/>
          <p:nvPr/>
        </p:nvSpPr>
        <p:spPr>
          <a:xfrm>
            <a:off x="920895" y="4778005"/>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Cell Type 2 </a:t>
            </a:r>
          </a:p>
        </p:txBody>
      </p:sp>
      <p:sp>
        <p:nvSpPr>
          <p:cNvPr id="21" name="Rectangle: Rounded Corners 20">
            <a:extLst>
              <a:ext uri="{FF2B5EF4-FFF2-40B4-BE49-F238E27FC236}">
                <a16:creationId xmlns:a16="http://schemas.microsoft.com/office/drawing/2014/main" id="{5547D536-AA0D-4E2F-AF98-3247A3E87D35}"/>
              </a:ext>
            </a:extLst>
          </p:cNvPr>
          <p:cNvSpPr/>
          <p:nvPr/>
        </p:nvSpPr>
        <p:spPr>
          <a:xfrm>
            <a:off x="920895" y="5689000"/>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22" name="Straight Arrow Connector 21">
            <a:extLst>
              <a:ext uri="{FF2B5EF4-FFF2-40B4-BE49-F238E27FC236}">
                <a16:creationId xmlns:a16="http://schemas.microsoft.com/office/drawing/2014/main" id="{13315827-FAEA-4B3B-9EAB-B956838DC4A0}"/>
              </a:ext>
            </a:extLst>
          </p:cNvPr>
          <p:cNvCxnSpPr>
            <a:cxnSpLocks/>
            <a:stCxn id="17" idx="2"/>
          </p:cNvCxnSpPr>
          <p:nvPr/>
        </p:nvCxnSpPr>
        <p:spPr>
          <a:xfrm flipH="1">
            <a:off x="1592697" y="1770371"/>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C2D557-AE83-44CE-A1CA-DFFFFB3ED6B0}"/>
              </a:ext>
            </a:extLst>
          </p:cNvPr>
          <p:cNvCxnSpPr>
            <a:cxnSpLocks/>
            <a:endCxn id="19" idx="0"/>
          </p:cNvCxnSpPr>
          <p:nvPr/>
        </p:nvCxnSpPr>
        <p:spPr>
          <a:xfrm>
            <a:off x="1592699" y="2790582"/>
            <a:ext cx="0" cy="34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5F141A-B644-4DE8-BBDF-8503BBA21FAC}"/>
              </a:ext>
            </a:extLst>
          </p:cNvPr>
          <p:cNvSpPr txBox="1"/>
          <p:nvPr/>
        </p:nvSpPr>
        <p:spPr>
          <a:xfrm rot="16200000">
            <a:off x="1206206" y="3925955"/>
            <a:ext cx="642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5" name="Straight Arrow Connector 24">
            <a:extLst>
              <a:ext uri="{FF2B5EF4-FFF2-40B4-BE49-F238E27FC236}">
                <a16:creationId xmlns:a16="http://schemas.microsoft.com/office/drawing/2014/main" id="{1FF5F36E-BF4B-47EA-8135-2F0FC32288C1}"/>
              </a:ext>
            </a:extLst>
          </p:cNvPr>
          <p:cNvCxnSpPr/>
          <p:nvPr/>
        </p:nvCxnSpPr>
        <p:spPr>
          <a:xfrm flipH="1">
            <a:off x="1588030" y="3577271"/>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C5DC475-662B-4E07-9794-9DB4E2CF4C5A}"/>
              </a:ext>
            </a:extLst>
          </p:cNvPr>
          <p:cNvCxnSpPr/>
          <p:nvPr/>
        </p:nvCxnSpPr>
        <p:spPr>
          <a:xfrm flipH="1">
            <a:off x="1588030" y="442635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5D1E2D-AE46-42A8-92F2-DCD0FC381748}"/>
              </a:ext>
            </a:extLst>
          </p:cNvPr>
          <p:cNvCxnSpPr/>
          <p:nvPr/>
        </p:nvCxnSpPr>
        <p:spPr>
          <a:xfrm flipH="1">
            <a:off x="1569370" y="5276993"/>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00E2640-F3DE-4BE7-A5F6-326246083537}"/>
              </a:ext>
            </a:extLst>
          </p:cNvPr>
          <p:cNvSpPr txBox="1"/>
          <p:nvPr/>
        </p:nvSpPr>
        <p:spPr>
          <a:xfrm>
            <a:off x="3536302" y="3117874"/>
            <a:ext cx="7359142" cy="333873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Once cell structure is defined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Neural Network Architecture stack it up using a predefined pattern.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 Network is fully specified with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Cell Structure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 (number of Cell repetition)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Number of N can be predefined </a:t>
            </a:r>
          </a:p>
        </p:txBody>
      </p:sp>
      <p:sp>
        <p:nvSpPr>
          <p:cNvPr id="16" name="Rectangle 15">
            <a:extLst>
              <a:ext uri="{FF2B5EF4-FFF2-40B4-BE49-F238E27FC236}">
                <a16:creationId xmlns:a16="http://schemas.microsoft.com/office/drawing/2014/main" id="{B6D792DB-E212-4AC4-A63B-42A858F290C2}"/>
              </a:ext>
            </a:extLst>
          </p:cNvPr>
          <p:cNvSpPr/>
          <p:nvPr/>
        </p:nvSpPr>
        <p:spPr>
          <a:xfrm>
            <a:off x="3821662" y="1634584"/>
            <a:ext cx="1819470" cy="6241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a:t>
            </a:r>
          </a:p>
        </p:txBody>
      </p:sp>
      <p:sp>
        <p:nvSpPr>
          <p:cNvPr id="28" name="Rectangle 27">
            <a:extLst>
              <a:ext uri="{FF2B5EF4-FFF2-40B4-BE49-F238E27FC236}">
                <a16:creationId xmlns:a16="http://schemas.microsoft.com/office/drawing/2014/main" id="{73EE8940-5F1F-4EFC-B4F6-00A6461C5845}"/>
              </a:ext>
            </a:extLst>
          </p:cNvPr>
          <p:cNvSpPr/>
          <p:nvPr/>
        </p:nvSpPr>
        <p:spPr>
          <a:xfrm>
            <a:off x="6946364" y="1634584"/>
            <a:ext cx="1819470" cy="62415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Cell</a:t>
            </a:r>
          </a:p>
        </p:txBody>
      </p:sp>
      <p:sp>
        <p:nvSpPr>
          <p:cNvPr id="29" name="Rectangle 28">
            <a:extLst>
              <a:ext uri="{FF2B5EF4-FFF2-40B4-BE49-F238E27FC236}">
                <a16:creationId xmlns:a16="http://schemas.microsoft.com/office/drawing/2014/main" id="{DBA140D4-4C51-48AA-837B-0143DDE5135F}"/>
              </a:ext>
            </a:extLst>
          </p:cNvPr>
          <p:cNvSpPr/>
          <p:nvPr/>
        </p:nvSpPr>
        <p:spPr>
          <a:xfrm>
            <a:off x="10071066" y="1634584"/>
            <a:ext cx="1819470" cy="62415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Architecture</a:t>
            </a:r>
          </a:p>
        </p:txBody>
      </p:sp>
      <p:sp>
        <p:nvSpPr>
          <p:cNvPr id="30" name="Arrow: Right 29">
            <a:extLst>
              <a:ext uri="{FF2B5EF4-FFF2-40B4-BE49-F238E27FC236}">
                <a16:creationId xmlns:a16="http://schemas.microsoft.com/office/drawing/2014/main" id="{928E2E55-EE8A-4CE8-9289-52B22CFDBFAE}"/>
              </a:ext>
            </a:extLst>
          </p:cNvPr>
          <p:cNvSpPr/>
          <p:nvPr/>
        </p:nvSpPr>
        <p:spPr>
          <a:xfrm>
            <a:off x="6018105" y="1862686"/>
            <a:ext cx="551286" cy="153955"/>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row: Right 30">
            <a:extLst>
              <a:ext uri="{FF2B5EF4-FFF2-40B4-BE49-F238E27FC236}">
                <a16:creationId xmlns:a16="http://schemas.microsoft.com/office/drawing/2014/main" id="{4C3105C1-8D90-44BF-B1FF-3BA6C1157EF9}"/>
              </a:ext>
            </a:extLst>
          </p:cNvPr>
          <p:cNvSpPr/>
          <p:nvPr/>
        </p:nvSpPr>
        <p:spPr>
          <a:xfrm>
            <a:off x="9142807" y="1862686"/>
            <a:ext cx="551286" cy="15395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171E7C65-891D-4F70-8D10-C49193729CDC}"/>
              </a:ext>
            </a:extLst>
          </p:cNvPr>
          <p:cNvSpPr/>
          <p:nvPr/>
        </p:nvSpPr>
        <p:spPr>
          <a:xfrm>
            <a:off x="3536302" y="1455576"/>
            <a:ext cx="5533051" cy="1164005"/>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7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9135-2641-416D-8830-12AD2D8F4007}"/>
              </a:ext>
            </a:extLst>
          </p:cNvPr>
          <p:cNvSpPr>
            <a:spLocks noGrp="1"/>
          </p:cNvSpPr>
          <p:nvPr>
            <p:ph type="title"/>
          </p:nvPr>
        </p:nvSpPr>
        <p:spPr>
          <a:xfrm>
            <a:off x="970190" y="66546"/>
            <a:ext cx="10515600" cy="558605"/>
          </a:xfrm>
        </p:spPr>
        <p:txBody>
          <a:bodyPr>
            <a:normAutofit fontScale="90000"/>
          </a:bodyPr>
          <a:lstStyle/>
          <a:p>
            <a:pPr algn="ctr"/>
            <a:r>
              <a:rPr lang="en-US" dirty="0">
                <a:solidFill>
                  <a:srgbClr val="0052D6"/>
                </a:solidFill>
              </a:rPr>
              <a:t>Deep Learning General Pipeline Design</a:t>
            </a:r>
          </a:p>
        </p:txBody>
      </p:sp>
      <p:sp>
        <p:nvSpPr>
          <p:cNvPr id="4" name="Rectangle: Rounded Corners 3">
            <a:extLst>
              <a:ext uri="{FF2B5EF4-FFF2-40B4-BE49-F238E27FC236}">
                <a16:creationId xmlns:a16="http://schemas.microsoft.com/office/drawing/2014/main" id="{0C5B3D2B-24AA-4709-A8A5-226EB1D63CE3}"/>
              </a:ext>
            </a:extLst>
          </p:cNvPr>
          <p:cNvSpPr/>
          <p:nvPr/>
        </p:nvSpPr>
        <p:spPr>
          <a:xfrm>
            <a:off x="3287485" y="1779116"/>
            <a:ext cx="4101726" cy="124046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DL Expert Design Architecture &amp; Hyperparameter Defines</a:t>
            </a:r>
          </a:p>
        </p:txBody>
      </p:sp>
      <p:pic>
        <p:nvPicPr>
          <p:cNvPr id="5" name="Picture 4">
            <a:extLst>
              <a:ext uri="{FF2B5EF4-FFF2-40B4-BE49-F238E27FC236}">
                <a16:creationId xmlns:a16="http://schemas.microsoft.com/office/drawing/2014/main" id="{48B8C755-AB9D-4CEE-8F4A-D9EBF8A5B95F}"/>
              </a:ext>
            </a:extLst>
          </p:cNvPr>
          <p:cNvPicPr>
            <a:picLocks noChangeAspect="1"/>
          </p:cNvPicPr>
          <p:nvPr/>
        </p:nvPicPr>
        <p:blipFill>
          <a:blip r:embed="rId2"/>
          <a:stretch>
            <a:fillRect/>
          </a:stretch>
        </p:blipFill>
        <p:spPr>
          <a:xfrm>
            <a:off x="204349" y="1333534"/>
            <a:ext cx="2126016" cy="1969114"/>
          </a:xfrm>
          <a:prstGeom prst="rect">
            <a:avLst/>
          </a:prstGeom>
        </p:spPr>
      </p:pic>
      <p:sp>
        <p:nvSpPr>
          <p:cNvPr id="6" name="Rectangle: Rounded Corners 5">
            <a:extLst>
              <a:ext uri="{FF2B5EF4-FFF2-40B4-BE49-F238E27FC236}">
                <a16:creationId xmlns:a16="http://schemas.microsoft.com/office/drawing/2014/main" id="{8D2CE729-DC25-4C8B-BF98-26905BEFF574}"/>
              </a:ext>
            </a:extLst>
          </p:cNvPr>
          <p:cNvSpPr/>
          <p:nvPr/>
        </p:nvSpPr>
        <p:spPr>
          <a:xfrm>
            <a:off x="8904516" y="1811208"/>
            <a:ext cx="1863012" cy="138052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Performance-Evaluation</a:t>
            </a:r>
          </a:p>
        </p:txBody>
      </p:sp>
      <p:sp>
        <p:nvSpPr>
          <p:cNvPr id="7" name="Arrow: Right 6">
            <a:extLst>
              <a:ext uri="{FF2B5EF4-FFF2-40B4-BE49-F238E27FC236}">
                <a16:creationId xmlns:a16="http://schemas.microsoft.com/office/drawing/2014/main" id="{E21CFA49-9467-4CE7-98BA-AA32F67BB84F}"/>
              </a:ext>
            </a:extLst>
          </p:cNvPr>
          <p:cNvSpPr/>
          <p:nvPr/>
        </p:nvSpPr>
        <p:spPr>
          <a:xfrm>
            <a:off x="2266510" y="2362918"/>
            <a:ext cx="634481" cy="190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F473133C-2FCD-4604-AE56-A439236A93D6}"/>
              </a:ext>
            </a:extLst>
          </p:cNvPr>
          <p:cNvSpPr/>
          <p:nvPr/>
        </p:nvSpPr>
        <p:spPr>
          <a:xfrm>
            <a:off x="7699409" y="2281216"/>
            <a:ext cx="634481" cy="163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FF1DBA9B-4EEE-4720-AB0E-35E28E996DAA}"/>
              </a:ext>
            </a:extLst>
          </p:cNvPr>
          <p:cNvPicPr>
            <a:picLocks noChangeAspect="1"/>
          </p:cNvPicPr>
          <p:nvPr/>
        </p:nvPicPr>
        <p:blipFill>
          <a:blip r:embed="rId3"/>
          <a:stretch>
            <a:fillRect/>
          </a:stretch>
        </p:blipFill>
        <p:spPr>
          <a:xfrm>
            <a:off x="2330365" y="4456613"/>
            <a:ext cx="2004610" cy="1207747"/>
          </a:xfrm>
          <a:prstGeom prst="rect">
            <a:avLst/>
          </a:prstGeom>
        </p:spPr>
      </p:pic>
      <p:pic>
        <p:nvPicPr>
          <p:cNvPr id="12" name="Picture 11">
            <a:extLst>
              <a:ext uri="{FF2B5EF4-FFF2-40B4-BE49-F238E27FC236}">
                <a16:creationId xmlns:a16="http://schemas.microsoft.com/office/drawing/2014/main" id="{106102C5-8773-4FFA-B90A-64A2EBD386D6}"/>
              </a:ext>
            </a:extLst>
          </p:cNvPr>
          <p:cNvPicPr>
            <a:picLocks noChangeAspect="1"/>
          </p:cNvPicPr>
          <p:nvPr/>
        </p:nvPicPr>
        <p:blipFill rotWithShape="1">
          <a:blip r:embed="rId4">
            <a:extLst>
              <a:ext uri="{28A0092B-C50C-407E-A947-70E740481C1C}">
                <a14:useLocalDpi xmlns:a14="http://schemas.microsoft.com/office/drawing/2010/main" val="0"/>
              </a:ext>
            </a:extLst>
          </a:blip>
          <a:srcRect t="22679"/>
          <a:stretch/>
        </p:blipFill>
        <p:spPr>
          <a:xfrm>
            <a:off x="4935248" y="4665070"/>
            <a:ext cx="1994724" cy="1095779"/>
          </a:xfrm>
          <a:prstGeom prst="rect">
            <a:avLst/>
          </a:prstGeom>
        </p:spPr>
      </p:pic>
      <p:sp>
        <p:nvSpPr>
          <p:cNvPr id="15" name="TextBox 14">
            <a:extLst>
              <a:ext uri="{FF2B5EF4-FFF2-40B4-BE49-F238E27FC236}">
                <a16:creationId xmlns:a16="http://schemas.microsoft.com/office/drawing/2014/main" id="{AB6031F2-B90B-45E0-BFC4-C081731ED0C8}"/>
              </a:ext>
            </a:extLst>
          </p:cNvPr>
          <p:cNvSpPr txBox="1"/>
          <p:nvPr/>
        </p:nvSpPr>
        <p:spPr>
          <a:xfrm>
            <a:off x="597159" y="3429000"/>
            <a:ext cx="18567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Dataset Inputs</a:t>
            </a:r>
          </a:p>
        </p:txBody>
      </p:sp>
      <p:sp>
        <p:nvSpPr>
          <p:cNvPr id="17" name="Arrow: Curved Up 16">
            <a:extLst>
              <a:ext uri="{FF2B5EF4-FFF2-40B4-BE49-F238E27FC236}">
                <a16:creationId xmlns:a16="http://schemas.microsoft.com/office/drawing/2014/main" id="{728BF9F0-F6BA-477F-9A94-AD54260E5EE9}"/>
              </a:ext>
            </a:extLst>
          </p:cNvPr>
          <p:cNvSpPr/>
          <p:nvPr/>
        </p:nvSpPr>
        <p:spPr>
          <a:xfrm>
            <a:off x="5962261" y="6084121"/>
            <a:ext cx="2371629" cy="3558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Arrow: Curved Up 17">
            <a:extLst>
              <a:ext uri="{FF2B5EF4-FFF2-40B4-BE49-F238E27FC236}">
                <a16:creationId xmlns:a16="http://schemas.microsoft.com/office/drawing/2014/main" id="{3E2F7318-D6DF-468C-8CC7-6B4BD5C2D5AD}"/>
              </a:ext>
            </a:extLst>
          </p:cNvPr>
          <p:cNvSpPr/>
          <p:nvPr/>
        </p:nvSpPr>
        <p:spPr>
          <a:xfrm rot="10800000">
            <a:off x="4021494" y="3995616"/>
            <a:ext cx="4312396" cy="346181"/>
          </a:xfrm>
          <a:prstGeom prst="curvedUpArrow">
            <a:avLst>
              <a:gd name="adj1" fmla="val 25000"/>
              <a:gd name="adj2" fmla="val 91272"/>
              <a:gd name="adj3" fmla="val 395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D6585FDA-11CE-486D-8A83-A1186F87ABBA}"/>
              </a:ext>
            </a:extLst>
          </p:cNvPr>
          <p:cNvSpPr/>
          <p:nvPr/>
        </p:nvSpPr>
        <p:spPr>
          <a:xfrm>
            <a:off x="4410524" y="5022845"/>
            <a:ext cx="524724" cy="99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FC7E26F-B5EC-4313-96D7-7616E883989A}"/>
              </a:ext>
            </a:extLst>
          </p:cNvPr>
          <p:cNvSpPr txBox="1"/>
          <p:nvPr/>
        </p:nvSpPr>
        <p:spPr>
          <a:xfrm>
            <a:off x="5355771" y="5760849"/>
            <a:ext cx="15742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Deep Neural net</a:t>
            </a:r>
          </a:p>
        </p:txBody>
      </p:sp>
      <p:sp>
        <p:nvSpPr>
          <p:cNvPr id="21" name="TextBox 20">
            <a:extLst>
              <a:ext uri="{FF2B5EF4-FFF2-40B4-BE49-F238E27FC236}">
                <a16:creationId xmlns:a16="http://schemas.microsoft.com/office/drawing/2014/main" id="{60C09C1C-2A2F-4BCF-BEE9-218E9BA813AD}"/>
              </a:ext>
            </a:extLst>
          </p:cNvPr>
          <p:cNvSpPr txBox="1"/>
          <p:nvPr/>
        </p:nvSpPr>
        <p:spPr>
          <a:xfrm>
            <a:off x="8881837" y="6286095"/>
            <a:ext cx="31980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Evaluate Performance (Metrics)</a:t>
            </a:r>
          </a:p>
        </p:txBody>
      </p:sp>
      <p:pic>
        <p:nvPicPr>
          <p:cNvPr id="22" name="Picture 21">
            <a:extLst>
              <a:ext uri="{FF2B5EF4-FFF2-40B4-BE49-F238E27FC236}">
                <a16:creationId xmlns:a16="http://schemas.microsoft.com/office/drawing/2014/main" id="{B7BF9949-F0C1-4705-A753-9F662366F3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649" y="3726726"/>
            <a:ext cx="4028492" cy="2432202"/>
          </a:xfrm>
          <a:prstGeom prst="rect">
            <a:avLst/>
          </a:prstGeom>
        </p:spPr>
      </p:pic>
    </p:spTree>
    <p:extLst>
      <p:ext uri="{BB962C8B-B14F-4D97-AF65-F5344CB8AC3E}">
        <p14:creationId xmlns:p14="http://schemas.microsoft.com/office/powerpoint/2010/main" val="1344980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72E54-7B04-47E8-ABE2-3D837A3BFA74}"/>
              </a:ext>
            </a:extLst>
          </p:cNvPr>
          <p:cNvSpPr txBox="1"/>
          <p:nvPr/>
        </p:nvSpPr>
        <p:spPr>
          <a:xfrm>
            <a:off x="86041" y="642598"/>
            <a:ext cx="66853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3. Block -&gt; Cell  Neural Network Architecture</a:t>
            </a:r>
          </a:p>
        </p:txBody>
      </p:sp>
      <p:sp>
        <p:nvSpPr>
          <p:cNvPr id="5" name="Title 1">
            <a:extLst>
              <a:ext uri="{FF2B5EF4-FFF2-40B4-BE49-F238E27FC236}">
                <a16:creationId xmlns:a16="http://schemas.microsoft.com/office/drawing/2014/main" id="{788DF84D-FC29-42F3-9806-8A4D5773A991}"/>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
        <p:nvSpPr>
          <p:cNvPr id="17" name="Rectangle: Rounded Corners 16">
            <a:extLst>
              <a:ext uri="{FF2B5EF4-FFF2-40B4-BE49-F238E27FC236}">
                <a16:creationId xmlns:a16="http://schemas.microsoft.com/office/drawing/2014/main" id="{CDBDDB15-9EC4-4329-807F-0763C3F47348}"/>
              </a:ext>
            </a:extLst>
          </p:cNvPr>
          <p:cNvSpPr/>
          <p:nvPr/>
        </p:nvSpPr>
        <p:spPr>
          <a:xfrm>
            <a:off x="869576" y="1341163"/>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18" name="Rectangle: Rounded Corners 17">
            <a:extLst>
              <a:ext uri="{FF2B5EF4-FFF2-40B4-BE49-F238E27FC236}">
                <a16:creationId xmlns:a16="http://schemas.microsoft.com/office/drawing/2014/main" id="{678B01D1-FBBF-45A7-B622-CA0C356D9C90}"/>
              </a:ext>
            </a:extLst>
          </p:cNvPr>
          <p:cNvSpPr/>
          <p:nvPr/>
        </p:nvSpPr>
        <p:spPr>
          <a:xfrm>
            <a:off x="869576" y="2258738"/>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Cell 1</a:t>
            </a:r>
          </a:p>
        </p:txBody>
      </p:sp>
      <p:sp>
        <p:nvSpPr>
          <p:cNvPr id="19" name="Rectangle: Rounded Corners 18">
            <a:extLst>
              <a:ext uri="{FF2B5EF4-FFF2-40B4-BE49-F238E27FC236}">
                <a16:creationId xmlns:a16="http://schemas.microsoft.com/office/drawing/2014/main" id="{4C698DA5-B0A7-4641-9469-3D18B0896897}"/>
              </a:ext>
            </a:extLst>
          </p:cNvPr>
          <p:cNvSpPr/>
          <p:nvPr/>
        </p:nvSpPr>
        <p:spPr>
          <a:xfrm>
            <a:off x="869576" y="3137762"/>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Cell 2</a:t>
            </a:r>
          </a:p>
        </p:txBody>
      </p:sp>
      <p:sp>
        <p:nvSpPr>
          <p:cNvPr id="20" name="Rectangle: Rounded Corners 19">
            <a:extLst>
              <a:ext uri="{FF2B5EF4-FFF2-40B4-BE49-F238E27FC236}">
                <a16:creationId xmlns:a16="http://schemas.microsoft.com/office/drawing/2014/main" id="{26FE6485-8DA4-4374-8262-0E337127C11D}"/>
              </a:ext>
            </a:extLst>
          </p:cNvPr>
          <p:cNvSpPr/>
          <p:nvPr/>
        </p:nvSpPr>
        <p:spPr>
          <a:xfrm>
            <a:off x="920895" y="4778005"/>
            <a:ext cx="1446245" cy="429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Cell N</a:t>
            </a:r>
          </a:p>
        </p:txBody>
      </p:sp>
      <p:sp>
        <p:nvSpPr>
          <p:cNvPr id="21" name="Rectangle: Rounded Corners 20">
            <a:extLst>
              <a:ext uri="{FF2B5EF4-FFF2-40B4-BE49-F238E27FC236}">
                <a16:creationId xmlns:a16="http://schemas.microsoft.com/office/drawing/2014/main" id="{5547D536-AA0D-4E2F-AF98-3247A3E87D35}"/>
              </a:ext>
            </a:extLst>
          </p:cNvPr>
          <p:cNvSpPr/>
          <p:nvPr/>
        </p:nvSpPr>
        <p:spPr>
          <a:xfrm>
            <a:off x="920895" y="5689000"/>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22" name="Straight Arrow Connector 21">
            <a:extLst>
              <a:ext uri="{FF2B5EF4-FFF2-40B4-BE49-F238E27FC236}">
                <a16:creationId xmlns:a16="http://schemas.microsoft.com/office/drawing/2014/main" id="{13315827-FAEA-4B3B-9EAB-B956838DC4A0}"/>
              </a:ext>
            </a:extLst>
          </p:cNvPr>
          <p:cNvCxnSpPr>
            <a:cxnSpLocks/>
            <a:stCxn id="17" idx="2"/>
          </p:cNvCxnSpPr>
          <p:nvPr/>
        </p:nvCxnSpPr>
        <p:spPr>
          <a:xfrm flipH="1">
            <a:off x="1592697" y="1770371"/>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C2D557-AE83-44CE-A1CA-DFFFFB3ED6B0}"/>
              </a:ext>
            </a:extLst>
          </p:cNvPr>
          <p:cNvCxnSpPr>
            <a:cxnSpLocks/>
            <a:endCxn id="19" idx="0"/>
          </p:cNvCxnSpPr>
          <p:nvPr/>
        </p:nvCxnSpPr>
        <p:spPr>
          <a:xfrm>
            <a:off x="1592699" y="2790582"/>
            <a:ext cx="0" cy="34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5F141A-B644-4DE8-BBDF-8503BBA21FAC}"/>
              </a:ext>
            </a:extLst>
          </p:cNvPr>
          <p:cNvSpPr txBox="1"/>
          <p:nvPr/>
        </p:nvSpPr>
        <p:spPr>
          <a:xfrm rot="16200000">
            <a:off x="1206206" y="3925955"/>
            <a:ext cx="642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5" name="Straight Arrow Connector 24">
            <a:extLst>
              <a:ext uri="{FF2B5EF4-FFF2-40B4-BE49-F238E27FC236}">
                <a16:creationId xmlns:a16="http://schemas.microsoft.com/office/drawing/2014/main" id="{1FF5F36E-BF4B-47EA-8135-2F0FC32288C1}"/>
              </a:ext>
            </a:extLst>
          </p:cNvPr>
          <p:cNvCxnSpPr/>
          <p:nvPr/>
        </p:nvCxnSpPr>
        <p:spPr>
          <a:xfrm flipH="1">
            <a:off x="1588030" y="3577271"/>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C5DC475-662B-4E07-9794-9DB4E2CF4C5A}"/>
              </a:ext>
            </a:extLst>
          </p:cNvPr>
          <p:cNvCxnSpPr/>
          <p:nvPr/>
        </p:nvCxnSpPr>
        <p:spPr>
          <a:xfrm flipH="1">
            <a:off x="1588030" y="442635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5D1E2D-AE46-42A8-92F2-DCD0FC381748}"/>
              </a:ext>
            </a:extLst>
          </p:cNvPr>
          <p:cNvCxnSpPr/>
          <p:nvPr/>
        </p:nvCxnSpPr>
        <p:spPr>
          <a:xfrm flipH="1">
            <a:off x="1569370" y="5276993"/>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B65A5103-D50D-417D-886A-F52B15640B3B}"/>
              </a:ext>
            </a:extLst>
          </p:cNvPr>
          <p:cNvSpPr/>
          <p:nvPr/>
        </p:nvSpPr>
        <p:spPr>
          <a:xfrm>
            <a:off x="6995402" y="3719730"/>
            <a:ext cx="1041690" cy="42920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 2</a:t>
            </a:r>
          </a:p>
        </p:txBody>
      </p:sp>
      <p:sp>
        <p:nvSpPr>
          <p:cNvPr id="40" name="Rectangle: Rounded Corners 39">
            <a:extLst>
              <a:ext uri="{FF2B5EF4-FFF2-40B4-BE49-F238E27FC236}">
                <a16:creationId xmlns:a16="http://schemas.microsoft.com/office/drawing/2014/main" id="{A6311AAC-3CE6-4659-A6DF-6F0C14EC68A8}"/>
              </a:ext>
            </a:extLst>
          </p:cNvPr>
          <p:cNvSpPr/>
          <p:nvPr/>
        </p:nvSpPr>
        <p:spPr>
          <a:xfrm>
            <a:off x="9344290" y="4099808"/>
            <a:ext cx="1041690" cy="42920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 1</a:t>
            </a:r>
          </a:p>
        </p:txBody>
      </p:sp>
      <p:sp>
        <p:nvSpPr>
          <p:cNvPr id="41" name="Rectangle: Rounded Corners 40">
            <a:extLst>
              <a:ext uri="{FF2B5EF4-FFF2-40B4-BE49-F238E27FC236}">
                <a16:creationId xmlns:a16="http://schemas.microsoft.com/office/drawing/2014/main" id="{9BA4D5FC-6397-4B3A-B3A1-A1DACAA0870C}"/>
              </a:ext>
            </a:extLst>
          </p:cNvPr>
          <p:cNvSpPr/>
          <p:nvPr/>
        </p:nvSpPr>
        <p:spPr>
          <a:xfrm>
            <a:off x="9436906" y="1748320"/>
            <a:ext cx="1041690" cy="42920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2</a:t>
            </a:r>
          </a:p>
        </p:txBody>
      </p:sp>
      <p:sp>
        <p:nvSpPr>
          <p:cNvPr id="42" name="Rectangle: Rounded Corners 41">
            <a:extLst>
              <a:ext uri="{FF2B5EF4-FFF2-40B4-BE49-F238E27FC236}">
                <a16:creationId xmlns:a16="http://schemas.microsoft.com/office/drawing/2014/main" id="{983C0E5D-3BDF-4AA2-9D80-3CECC9BB42FA}"/>
              </a:ext>
            </a:extLst>
          </p:cNvPr>
          <p:cNvSpPr/>
          <p:nvPr/>
        </p:nvSpPr>
        <p:spPr>
          <a:xfrm>
            <a:off x="6908670" y="2409059"/>
            <a:ext cx="3690627" cy="39685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87C99AF1-B411-4A6F-BB34-251C6B514F67}"/>
              </a:ext>
            </a:extLst>
          </p:cNvPr>
          <p:cNvSpPr txBox="1"/>
          <p:nvPr/>
        </p:nvSpPr>
        <p:spPr>
          <a:xfrm>
            <a:off x="6096000" y="1171179"/>
            <a:ext cx="26043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An Example of Cell</a:t>
            </a:r>
          </a:p>
        </p:txBody>
      </p:sp>
      <p:sp>
        <p:nvSpPr>
          <p:cNvPr id="44" name="Rectangle: Rounded Corners 43">
            <a:extLst>
              <a:ext uri="{FF2B5EF4-FFF2-40B4-BE49-F238E27FC236}">
                <a16:creationId xmlns:a16="http://schemas.microsoft.com/office/drawing/2014/main" id="{EDDD82D1-7A6A-416F-A623-1287CEFDEE2C}"/>
              </a:ext>
            </a:extLst>
          </p:cNvPr>
          <p:cNvSpPr/>
          <p:nvPr/>
        </p:nvSpPr>
        <p:spPr>
          <a:xfrm>
            <a:off x="8037092" y="4584976"/>
            <a:ext cx="1041690" cy="429209"/>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 1</a:t>
            </a:r>
          </a:p>
        </p:txBody>
      </p:sp>
      <p:sp>
        <p:nvSpPr>
          <p:cNvPr id="45" name="Rectangle: Rounded Corners 44">
            <a:extLst>
              <a:ext uri="{FF2B5EF4-FFF2-40B4-BE49-F238E27FC236}">
                <a16:creationId xmlns:a16="http://schemas.microsoft.com/office/drawing/2014/main" id="{DF847FE2-76C8-4916-B538-ACD895249CC7}"/>
              </a:ext>
            </a:extLst>
          </p:cNvPr>
          <p:cNvSpPr/>
          <p:nvPr/>
        </p:nvSpPr>
        <p:spPr>
          <a:xfrm>
            <a:off x="7191448" y="1770371"/>
            <a:ext cx="1041690" cy="42920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1</a:t>
            </a:r>
          </a:p>
        </p:txBody>
      </p:sp>
      <p:sp>
        <p:nvSpPr>
          <p:cNvPr id="46" name="Rectangle: Rounded Corners 45">
            <a:extLst>
              <a:ext uri="{FF2B5EF4-FFF2-40B4-BE49-F238E27FC236}">
                <a16:creationId xmlns:a16="http://schemas.microsoft.com/office/drawing/2014/main" id="{4A6A9C49-B501-42C3-9F9C-2D77ED2ADE6A}"/>
              </a:ext>
            </a:extLst>
          </p:cNvPr>
          <p:cNvSpPr/>
          <p:nvPr/>
        </p:nvSpPr>
        <p:spPr>
          <a:xfrm>
            <a:off x="8037092" y="5563999"/>
            <a:ext cx="1433781" cy="42920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Concatenate </a:t>
            </a:r>
          </a:p>
        </p:txBody>
      </p:sp>
      <p:sp>
        <p:nvSpPr>
          <p:cNvPr id="47" name="Rectangle: Rounded Corners 46">
            <a:extLst>
              <a:ext uri="{FF2B5EF4-FFF2-40B4-BE49-F238E27FC236}">
                <a16:creationId xmlns:a16="http://schemas.microsoft.com/office/drawing/2014/main" id="{41B6BA8D-B194-4452-91D5-9F1DD0EEDA1C}"/>
              </a:ext>
            </a:extLst>
          </p:cNvPr>
          <p:cNvSpPr/>
          <p:nvPr/>
        </p:nvSpPr>
        <p:spPr>
          <a:xfrm>
            <a:off x="8003125" y="2787368"/>
            <a:ext cx="1433781" cy="42920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Concatenate </a:t>
            </a:r>
          </a:p>
        </p:txBody>
      </p:sp>
      <p:cxnSp>
        <p:nvCxnSpPr>
          <p:cNvPr id="49" name="Connector: Curved 48">
            <a:extLst>
              <a:ext uri="{FF2B5EF4-FFF2-40B4-BE49-F238E27FC236}">
                <a16:creationId xmlns:a16="http://schemas.microsoft.com/office/drawing/2014/main" id="{B924371F-52A6-4124-86DF-4485868C9719}"/>
              </a:ext>
            </a:extLst>
          </p:cNvPr>
          <p:cNvCxnSpPr>
            <a:stCxn id="45" idx="2"/>
            <a:endCxn id="47" idx="0"/>
          </p:cNvCxnSpPr>
          <p:nvPr/>
        </p:nvCxnSpPr>
        <p:spPr>
          <a:xfrm rot="16200000" flipH="1">
            <a:off x="7922260" y="1989612"/>
            <a:ext cx="587788" cy="1007723"/>
          </a:xfrm>
          <a:prstGeom prst="curved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B70B61A8-C32E-4ABC-AC54-3F82CFD8D16A}"/>
              </a:ext>
            </a:extLst>
          </p:cNvPr>
          <p:cNvCxnSpPr>
            <a:stCxn id="41" idx="2"/>
            <a:endCxn id="47" idx="0"/>
          </p:cNvCxnSpPr>
          <p:nvPr/>
        </p:nvCxnSpPr>
        <p:spPr>
          <a:xfrm rot="5400000">
            <a:off x="9033965" y="1863581"/>
            <a:ext cx="609839" cy="1237735"/>
          </a:xfrm>
          <a:prstGeom prst="curved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1156C958-FE06-485E-9138-7C132ED87593}"/>
              </a:ext>
            </a:extLst>
          </p:cNvPr>
          <p:cNvCxnSpPr>
            <a:stCxn id="47" idx="2"/>
            <a:endCxn id="40" idx="0"/>
          </p:cNvCxnSpPr>
          <p:nvPr/>
        </p:nvCxnSpPr>
        <p:spPr>
          <a:xfrm rot="16200000" flipH="1">
            <a:off x="8850960" y="3085632"/>
            <a:ext cx="883231" cy="11451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8917C5E2-8F4A-437B-AB9D-0B51A19E798B}"/>
              </a:ext>
            </a:extLst>
          </p:cNvPr>
          <p:cNvCxnSpPr>
            <a:stCxn id="47" idx="2"/>
            <a:endCxn id="44" idx="0"/>
          </p:cNvCxnSpPr>
          <p:nvPr/>
        </p:nvCxnSpPr>
        <p:spPr>
          <a:xfrm rot="5400000">
            <a:off x="7954778" y="3819737"/>
            <a:ext cx="1368399" cy="1620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8">
            <a:extLst>
              <a:ext uri="{FF2B5EF4-FFF2-40B4-BE49-F238E27FC236}">
                <a16:creationId xmlns:a16="http://schemas.microsoft.com/office/drawing/2014/main" id="{81B243D2-D3A6-4148-BE66-859AEA2DE433}"/>
              </a:ext>
            </a:extLst>
          </p:cNvPr>
          <p:cNvCxnSpPr>
            <a:stCxn id="47" idx="2"/>
            <a:endCxn id="39" idx="0"/>
          </p:cNvCxnSpPr>
          <p:nvPr/>
        </p:nvCxnSpPr>
        <p:spPr>
          <a:xfrm rot="5400000">
            <a:off x="7866556" y="2866269"/>
            <a:ext cx="503153" cy="12037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8917C761-0B1A-4BF5-8380-E9C6745EFFFD}"/>
              </a:ext>
            </a:extLst>
          </p:cNvPr>
          <p:cNvCxnSpPr>
            <a:stCxn id="39" idx="2"/>
            <a:endCxn id="44" idx="0"/>
          </p:cNvCxnSpPr>
          <p:nvPr/>
        </p:nvCxnSpPr>
        <p:spPr>
          <a:xfrm rot="16200000" flipH="1">
            <a:off x="7819074" y="3846112"/>
            <a:ext cx="436037" cy="10416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2C1DD192-DB28-4E9A-9CFE-0023EA6FE643}"/>
              </a:ext>
            </a:extLst>
          </p:cNvPr>
          <p:cNvCxnSpPr>
            <a:stCxn id="40" idx="2"/>
            <a:endCxn id="46" idx="0"/>
          </p:cNvCxnSpPr>
          <p:nvPr/>
        </p:nvCxnSpPr>
        <p:spPr>
          <a:xfrm rot="5400000">
            <a:off x="8792068" y="4490932"/>
            <a:ext cx="1034982" cy="11111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2D330E04-E549-4416-82F0-E53C205110BB}"/>
              </a:ext>
            </a:extLst>
          </p:cNvPr>
          <p:cNvCxnSpPr>
            <a:stCxn id="39" idx="2"/>
            <a:endCxn id="46" idx="0"/>
          </p:cNvCxnSpPr>
          <p:nvPr/>
        </p:nvCxnSpPr>
        <p:spPr>
          <a:xfrm rot="16200000" flipH="1">
            <a:off x="7427585" y="4237601"/>
            <a:ext cx="1415060" cy="1237736"/>
          </a:xfrm>
          <a:prstGeom prst="curvedConnector3">
            <a:avLst>
              <a:gd name="adj1" fmla="val 720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0FB0C9DE-FC6B-4C2A-858B-0577CFB3A26F}"/>
              </a:ext>
            </a:extLst>
          </p:cNvPr>
          <p:cNvCxnSpPr>
            <a:stCxn id="44" idx="2"/>
            <a:endCxn id="46" idx="0"/>
          </p:cNvCxnSpPr>
          <p:nvPr/>
        </p:nvCxnSpPr>
        <p:spPr>
          <a:xfrm rot="16200000" flipH="1">
            <a:off x="8381053" y="5191069"/>
            <a:ext cx="549814" cy="1960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FBE0946-C458-4220-85AE-49FE8F16B0B7}"/>
              </a:ext>
            </a:extLst>
          </p:cNvPr>
          <p:cNvSpPr/>
          <p:nvPr/>
        </p:nvSpPr>
        <p:spPr>
          <a:xfrm>
            <a:off x="6238757" y="1679982"/>
            <a:ext cx="5032343" cy="4894437"/>
          </a:xfrm>
          <a:prstGeom prst="rect">
            <a:avLst/>
          </a:prstGeom>
          <a:no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 name="Connector: Curved 70">
            <a:extLst>
              <a:ext uri="{FF2B5EF4-FFF2-40B4-BE49-F238E27FC236}">
                <a16:creationId xmlns:a16="http://schemas.microsoft.com/office/drawing/2014/main" id="{09B34012-4D73-49C9-91FD-1D66E62EE34D}"/>
              </a:ext>
            </a:extLst>
          </p:cNvPr>
          <p:cNvCxnSpPr>
            <a:cxnSpLocks/>
            <a:stCxn id="46" idx="2"/>
          </p:cNvCxnSpPr>
          <p:nvPr/>
        </p:nvCxnSpPr>
        <p:spPr>
          <a:xfrm rot="16200000" flipH="1">
            <a:off x="8623661" y="6123529"/>
            <a:ext cx="384442" cy="12379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2078003A-7F18-4334-ACA9-EEAEE91CCC7E}"/>
              </a:ext>
            </a:extLst>
          </p:cNvPr>
          <p:cNvSpPr/>
          <p:nvPr/>
        </p:nvSpPr>
        <p:spPr>
          <a:xfrm>
            <a:off x="763930" y="2199580"/>
            <a:ext cx="1701470" cy="51092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432A0978-250A-4B81-8015-7BF44BD16953}"/>
              </a:ext>
            </a:extLst>
          </p:cNvPr>
          <p:cNvCxnSpPr>
            <a:cxnSpLocks/>
            <a:stCxn id="74" idx="0"/>
          </p:cNvCxnSpPr>
          <p:nvPr/>
        </p:nvCxnSpPr>
        <p:spPr>
          <a:xfrm flipV="1">
            <a:off x="1614665" y="1668984"/>
            <a:ext cx="4624090" cy="53059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B46E78E-497C-44D5-9364-9E9C5A3608B2}"/>
              </a:ext>
            </a:extLst>
          </p:cNvPr>
          <p:cNvCxnSpPr>
            <a:cxnSpLocks/>
            <a:stCxn id="74" idx="2"/>
          </p:cNvCxnSpPr>
          <p:nvPr/>
        </p:nvCxnSpPr>
        <p:spPr>
          <a:xfrm>
            <a:off x="1614665" y="2710502"/>
            <a:ext cx="4624090" cy="38639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49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14DD79C-262C-4E37-9500-9760B1F4284E}"/>
              </a:ext>
            </a:extLst>
          </p:cNvPr>
          <p:cNvSpPr/>
          <p:nvPr/>
        </p:nvSpPr>
        <p:spPr>
          <a:xfrm>
            <a:off x="865327" y="2935699"/>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Op 1 </a:t>
            </a:r>
          </a:p>
        </p:txBody>
      </p:sp>
      <p:sp>
        <p:nvSpPr>
          <p:cNvPr id="5" name="Rectangle: Rounded Corners 4">
            <a:extLst>
              <a:ext uri="{FF2B5EF4-FFF2-40B4-BE49-F238E27FC236}">
                <a16:creationId xmlns:a16="http://schemas.microsoft.com/office/drawing/2014/main" id="{8590A79B-5D56-4757-B9F2-616FD1BD5837}"/>
              </a:ext>
            </a:extLst>
          </p:cNvPr>
          <p:cNvSpPr/>
          <p:nvPr/>
        </p:nvSpPr>
        <p:spPr>
          <a:xfrm>
            <a:off x="2673183" y="4434871"/>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Concatenate </a:t>
            </a:r>
          </a:p>
        </p:txBody>
      </p:sp>
      <p:sp>
        <p:nvSpPr>
          <p:cNvPr id="6" name="Rectangle: Rounded Corners 5">
            <a:extLst>
              <a:ext uri="{FF2B5EF4-FFF2-40B4-BE49-F238E27FC236}">
                <a16:creationId xmlns:a16="http://schemas.microsoft.com/office/drawing/2014/main" id="{F9880DE2-F745-4A2B-B050-AA532D99C728}"/>
              </a:ext>
            </a:extLst>
          </p:cNvPr>
          <p:cNvSpPr/>
          <p:nvPr/>
        </p:nvSpPr>
        <p:spPr>
          <a:xfrm>
            <a:off x="2673183" y="2901386"/>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Op 2</a:t>
            </a:r>
          </a:p>
        </p:txBody>
      </p:sp>
      <p:sp>
        <p:nvSpPr>
          <p:cNvPr id="10" name="Rectangle: Rounded Corners 9">
            <a:extLst>
              <a:ext uri="{FF2B5EF4-FFF2-40B4-BE49-F238E27FC236}">
                <a16:creationId xmlns:a16="http://schemas.microsoft.com/office/drawing/2014/main" id="{87AAE426-034D-4769-B6B8-93CC406D203E}"/>
              </a:ext>
            </a:extLst>
          </p:cNvPr>
          <p:cNvSpPr/>
          <p:nvPr/>
        </p:nvSpPr>
        <p:spPr>
          <a:xfrm>
            <a:off x="4481039" y="2901386"/>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Op 3</a:t>
            </a:r>
          </a:p>
        </p:txBody>
      </p:sp>
      <p:cxnSp>
        <p:nvCxnSpPr>
          <p:cNvPr id="14" name="Connector: Curved 13">
            <a:extLst>
              <a:ext uri="{FF2B5EF4-FFF2-40B4-BE49-F238E27FC236}">
                <a16:creationId xmlns:a16="http://schemas.microsoft.com/office/drawing/2014/main" id="{B7807D36-9CBA-488B-AAA3-C5160D7C3DD5}"/>
              </a:ext>
            </a:extLst>
          </p:cNvPr>
          <p:cNvCxnSpPr>
            <a:stCxn id="6" idx="2"/>
            <a:endCxn id="5" idx="0"/>
          </p:cNvCxnSpPr>
          <p:nvPr/>
        </p:nvCxnSpPr>
        <p:spPr>
          <a:xfrm rot="5400000">
            <a:off x="2844168" y="3882732"/>
            <a:ext cx="1104277"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2D8D845-2A6A-434B-8267-28BE2F20B806}"/>
              </a:ext>
            </a:extLst>
          </p:cNvPr>
          <p:cNvCxnSpPr>
            <a:cxnSpLocks/>
            <a:stCxn id="3" idx="2"/>
            <a:endCxn id="5" idx="0"/>
          </p:cNvCxnSpPr>
          <p:nvPr/>
        </p:nvCxnSpPr>
        <p:spPr>
          <a:xfrm rot="16200000" flipH="1">
            <a:off x="1957396" y="2995961"/>
            <a:ext cx="1069964" cy="180785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D72E4543-A4B4-40CA-9524-BC0AAB24631F}"/>
              </a:ext>
            </a:extLst>
          </p:cNvPr>
          <p:cNvCxnSpPr>
            <a:cxnSpLocks/>
            <a:stCxn id="10" idx="2"/>
            <a:endCxn id="5" idx="0"/>
          </p:cNvCxnSpPr>
          <p:nvPr/>
        </p:nvCxnSpPr>
        <p:spPr>
          <a:xfrm rot="5400000">
            <a:off x="3748096" y="2978804"/>
            <a:ext cx="1104277" cy="180785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4988D73A-241A-4766-9DEF-46B5EEF391E1}"/>
              </a:ext>
            </a:extLst>
          </p:cNvPr>
          <p:cNvSpPr/>
          <p:nvPr/>
        </p:nvSpPr>
        <p:spPr>
          <a:xfrm>
            <a:off x="2679534" y="1582505"/>
            <a:ext cx="1446245" cy="429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30" name="Rectangle: Rounded Corners 29">
            <a:extLst>
              <a:ext uri="{FF2B5EF4-FFF2-40B4-BE49-F238E27FC236}">
                <a16:creationId xmlns:a16="http://schemas.microsoft.com/office/drawing/2014/main" id="{F3A0F8F8-5B10-4D10-8925-906E1C648780}"/>
              </a:ext>
            </a:extLst>
          </p:cNvPr>
          <p:cNvSpPr/>
          <p:nvPr/>
        </p:nvSpPr>
        <p:spPr>
          <a:xfrm>
            <a:off x="704915" y="2407534"/>
            <a:ext cx="5391085" cy="27663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Connector: Curved 31">
            <a:extLst>
              <a:ext uri="{FF2B5EF4-FFF2-40B4-BE49-F238E27FC236}">
                <a16:creationId xmlns:a16="http://schemas.microsoft.com/office/drawing/2014/main" id="{DB45E225-ED6B-48FE-8F0D-A62AA381AC5B}"/>
              </a:ext>
            </a:extLst>
          </p:cNvPr>
          <p:cNvCxnSpPr>
            <a:stCxn id="29" idx="2"/>
            <a:endCxn id="6" idx="0"/>
          </p:cNvCxnSpPr>
          <p:nvPr/>
        </p:nvCxnSpPr>
        <p:spPr>
          <a:xfrm rot="5400000">
            <a:off x="2954646" y="2453374"/>
            <a:ext cx="889673" cy="6351"/>
          </a:xfrm>
          <a:prstGeom prst="curved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EA05A999-BC65-4B0F-A228-BA0B7188EBF9}"/>
              </a:ext>
            </a:extLst>
          </p:cNvPr>
          <p:cNvCxnSpPr>
            <a:cxnSpLocks/>
            <a:stCxn id="29" idx="2"/>
            <a:endCxn id="3" idx="0"/>
          </p:cNvCxnSpPr>
          <p:nvPr/>
        </p:nvCxnSpPr>
        <p:spPr>
          <a:xfrm rot="5400000">
            <a:off x="2033561" y="1566603"/>
            <a:ext cx="923986" cy="1814207"/>
          </a:xfrm>
          <a:prstGeom prst="curvedConnector3">
            <a:avLst>
              <a:gd name="adj1" fmla="val 50000"/>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9904F1EC-9A30-4FC6-93A2-A466E3826154}"/>
              </a:ext>
            </a:extLst>
          </p:cNvPr>
          <p:cNvCxnSpPr>
            <a:cxnSpLocks/>
            <a:stCxn id="29" idx="2"/>
            <a:endCxn id="10" idx="0"/>
          </p:cNvCxnSpPr>
          <p:nvPr/>
        </p:nvCxnSpPr>
        <p:spPr>
          <a:xfrm rot="16200000" flipH="1">
            <a:off x="3858573" y="1555796"/>
            <a:ext cx="889673" cy="1801505"/>
          </a:xfrm>
          <a:prstGeom prst="curved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B18E88A-DCCC-4D4C-8446-72B4E8706A3D}"/>
              </a:ext>
            </a:extLst>
          </p:cNvPr>
          <p:cNvCxnSpPr>
            <a:cxnSpLocks/>
          </p:cNvCxnSpPr>
          <p:nvPr/>
        </p:nvCxnSpPr>
        <p:spPr>
          <a:xfrm rot="16200000" flipH="1">
            <a:off x="3129104" y="5121189"/>
            <a:ext cx="696451" cy="126767"/>
          </a:xfrm>
          <a:prstGeom prst="curved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FEFFE7E-913E-4F29-AF6D-C232660462A1}"/>
              </a:ext>
            </a:extLst>
          </p:cNvPr>
          <p:cNvSpPr/>
          <p:nvPr/>
        </p:nvSpPr>
        <p:spPr>
          <a:xfrm>
            <a:off x="462987" y="1423686"/>
            <a:ext cx="6065135" cy="4441586"/>
          </a:xfrm>
          <a:prstGeom prst="rect">
            <a:avLst/>
          </a:prstGeom>
          <a:no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D01A392F-D07B-4F0A-B916-D3A67BC14B63}"/>
              </a:ext>
            </a:extLst>
          </p:cNvPr>
          <p:cNvSpPr txBox="1"/>
          <p:nvPr/>
        </p:nvSpPr>
        <p:spPr>
          <a:xfrm>
            <a:off x="462987" y="919160"/>
            <a:ext cx="28586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Example structure of Block</a:t>
            </a:r>
          </a:p>
        </p:txBody>
      </p:sp>
      <p:sp>
        <p:nvSpPr>
          <p:cNvPr id="49" name="Rectangle 48">
            <a:extLst>
              <a:ext uri="{FF2B5EF4-FFF2-40B4-BE49-F238E27FC236}">
                <a16:creationId xmlns:a16="http://schemas.microsoft.com/office/drawing/2014/main" id="{CC612DC7-895E-4697-990E-4E7B335C5ECC}"/>
              </a:ext>
            </a:extLst>
          </p:cNvPr>
          <p:cNvSpPr/>
          <p:nvPr/>
        </p:nvSpPr>
        <p:spPr>
          <a:xfrm>
            <a:off x="7012020" y="864543"/>
            <a:ext cx="6096000" cy="5000728"/>
          </a:xfrm>
          <a:prstGeom prst="rect">
            <a:avLst/>
          </a:prstGeom>
        </p:spPr>
        <p:txBody>
          <a:bodyPr>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Operator 1 b and Operator 2, Operator 3 :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3x3 Convolution2D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5x5 Depth-separable convolution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7x7 Depth-separable convolution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Identity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3x3 average pooling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Type N operators</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D5EF0E4-5597-4BED-BF33-2F32F229FF08}"/>
              </a:ext>
            </a:extLst>
          </p:cNvPr>
          <p:cNvSpPr/>
          <p:nvPr/>
        </p:nvSpPr>
        <p:spPr>
          <a:xfrm rot="5400000">
            <a:off x="7166785" y="4344828"/>
            <a:ext cx="572593" cy="568745"/>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1" name="TextBox 50">
            <a:extLst>
              <a:ext uri="{FF2B5EF4-FFF2-40B4-BE49-F238E27FC236}">
                <a16:creationId xmlns:a16="http://schemas.microsoft.com/office/drawing/2014/main" id="{AEA4D31C-4D44-41E0-B047-5D2EFAD5EE33}"/>
              </a:ext>
            </a:extLst>
          </p:cNvPr>
          <p:cNvSpPr txBox="1"/>
          <p:nvPr/>
        </p:nvSpPr>
        <p:spPr>
          <a:xfrm>
            <a:off x="134636" y="471438"/>
            <a:ext cx="66853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3. Block -&gt; Cell  Neural Network Architecture</a:t>
            </a:r>
          </a:p>
        </p:txBody>
      </p:sp>
      <p:sp>
        <p:nvSpPr>
          <p:cNvPr id="52" name="Title 1">
            <a:extLst>
              <a:ext uri="{FF2B5EF4-FFF2-40B4-BE49-F238E27FC236}">
                <a16:creationId xmlns:a16="http://schemas.microsoft.com/office/drawing/2014/main" id="{EF5BF9ED-DCE4-4270-BD9B-86CD8EACF4E5}"/>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Tree>
    <p:extLst>
      <p:ext uri="{BB962C8B-B14F-4D97-AF65-F5344CB8AC3E}">
        <p14:creationId xmlns:p14="http://schemas.microsoft.com/office/powerpoint/2010/main" val="271192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14DD79C-262C-4E37-9500-9760B1F4284E}"/>
              </a:ext>
            </a:extLst>
          </p:cNvPr>
          <p:cNvSpPr/>
          <p:nvPr/>
        </p:nvSpPr>
        <p:spPr>
          <a:xfrm>
            <a:off x="865327" y="2935699"/>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Op 1 </a:t>
            </a:r>
          </a:p>
        </p:txBody>
      </p:sp>
      <p:sp>
        <p:nvSpPr>
          <p:cNvPr id="5" name="Rectangle: Rounded Corners 4">
            <a:extLst>
              <a:ext uri="{FF2B5EF4-FFF2-40B4-BE49-F238E27FC236}">
                <a16:creationId xmlns:a16="http://schemas.microsoft.com/office/drawing/2014/main" id="{8590A79B-5D56-4757-B9F2-616FD1BD5837}"/>
              </a:ext>
            </a:extLst>
          </p:cNvPr>
          <p:cNvSpPr/>
          <p:nvPr/>
        </p:nvSpPr>
        <p:spPr>
          <a:xfrm>
            <a:off x="2692992" y="4607767"/>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Concatenate </a:t>
            </a:r>
          </a:p>
        </p:txBody>
      </p:sp>
      <p:sp>
        <p:nvSpPr>
          <p:cNvPr id="6" name="Rectangle: Rounded Corners 5">
            <a:extLst>
              <a:ext uri="{FF2B5EF4-FFF2-40B4-BE49-F238E27FC236}">
                <a16:creationId xmlns:a16="http://schemas.microsoft.com/office/drawing/2014/main" id="{F9880DE2-F745-4A2B-B050-AA532D99C728}"/>
              </a:ext>
            </a:extLst>
          </p:cNvPr>
          <p:cNvSpPr/>
          <p:nvPr/>
        </p:nvSpPr>
        <p:spPr>
          <a:xfrm>
            <a:off x="2673183" y="2901386"/>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Op 2</a:t>
            </a:r>
          </a:p>
        </p:txBody>
      </p:sp>
      <p:sp>
        <p:nvSpPr>
          <p:cNvPr id="10" name="Rectangle: Rounded Corners 9">
            <a:extLst>
              <a:ext uri="{FF2B5EF4-FFF2-40B4-BE49-F238E27FC236}">
                <a16:creationId xmlns:a16="http://schemas.microsoft.com/office/drawing/2014/main" id="{87AAE426-034D-4769-B6B8-93CC406D203E}"/>
              </a:ext>
            </a:extLst>
          </p:cNvPr>
          <p:cNvSpPr/>
          <p:nvPr/>
        </p:nvSpPr>
        <p:spPr>
          <a:xfrm>
            <a:off x="4481039" y="2901386"/>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Op 3</a:t>
            </a:r>
          </a:p>
        </p:txBody>
      </p:sp>
      <p:cxnSp>
        <p:nvCxnSpPr>
          <p:cNvPr id="14" name="Connector: Curved 13">
            <a:extLst>
              <a:ext uri="{FF2B5EF4-FFF2-40B4-BE49-F238E27FC236}">
                <a16:creationId xmlns:a16="http://schemas.microsoft.com/office/drawing/2014/main" id="{B7807D36-9CBA-488B-AAA3-C5160D7C3DD5}"/>
              </a:ext>
            </a:extLst>
          </p:cNvPr>
          <p:cNvCxnSpPr>
            <a:stCxn id="6" idx="2"/>
            <a:endCxn id="5" idx="0"/>
          </p:cNvCxnSpPr>
          <p:nvPr/>
        </p:nvCxnSpPr>
        <p:spPr>
          <a:xfrm rot="16200000" flipH="1">
            <a:off x="2767624" y="3959275"/>
            <a:ext cx="1277173" cy="1980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2D8D845-2A6A-434B-8267-28BE2F20B806}"/>
              </a:ext>
            </a:extLst>
          </p:cNvPr>
          <p:cNvCxnSpPr>
            <a:cxnSpLocks/>
            <a:stCxn id="3" idx="2"/>
            <a:endCxn id="5" idx="0"/>
          </p:cNvCxnSpPr>
          <p:nvPr/>
        </p:nvCxnSpPr>
        <p:spPr>
          <a:xfrm rot="16200000" flipH="1">
            <a:off x="1880852" y="3072504"/>
            <a:ext cx="1242860" cy="18276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D72E4543-A4B4-40CA-9524-BC0AAB24631F}"/>
              </a:ext>
            </a:extLst>
          </p:cNvPr>
          <p:cNvCxnSpPr>
            <a:cxnSpLocks/>
            <a:stCxn id="10" idx="2"/>
            <a:endCxn id="5" idx="0"/>
          </p:cNvCxnSpPr>
          <p:nvPr/>
        </p:nvCxnSpPr>
        <p:spPr>
          <a:xfrm rot="5400000">
            <a:off x="3671553" y="3075157"/>
            <a:ext cx="1277173" cy="178804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4988D73A-241A-4766-9DEF-46B5EEF391E1}"/>
              </a:ext>
            </a:extLst>
          </p:cNvPr>
          <p:cNvSpPr/>
          <p:nvPr/>
        </p:nvSpPr>
        <p:spPr>
          <a:xfrm>
            <a:off x="2679534" y="1582505"/>
            <a:ext cx="1446245" cy="429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30" name="Rectangle: Rounded Corners 29">
            <a:extLst>
              <a:ext uri="{FF2B5EF4-FFF2-40B4-BE49-F238E27FC236}">
                <a16:creationId xmlns:a16="http://schemas.microsoft.com/office/drawing/2014/main" id="{F3A0F8F8-5B10-4D10-8925-906E1C648780}"/>
              </a:ext>
            </a:extLst>
          </p:cNvPr>
          <p:cNvSpPr/>
          <p:nvPr/>
        </p:nvSpPr>
        <p:spPr>
          <a:xfrm>
            <a:off x="704915" y="2407534"/>
            <a:ext cx="5391085" cy="27663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Connector: Curved 31">
            <a:extLst>
              <a:ext uri="{FF2B5EF4-FFF2-40B4-BE49-F238E27FC236}">
                <a16:creationId xmlns:a16="http://schemas.microsoft.com/office/drawing/2014/main" id="{DB45E225-ED6B-48FE-8F0D-A62AA381AC5B}"/>
              </a:ext>
            </a:extLst>
          </p:cNvPr>
          <p:cNvCxnSpPr>
            <a:stCxn id="29" idx="2"/>
            <a:endCxn id="6" idx="0"/>
          </p:cNvCxnSpPr>
          <p:nvPr/>
        </p:nvCxnSpPr>
        <p:spPr>
          <a:xfrm rot="5400000">
            <a:off x="2954646" y="2453374"/>
            <a:ext cx="889673" cy="6351"/>
          </a:xfrm>
          <a:prstGeom prst="curved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EA05A999-BC65-4B0F-A228-BA0B7188EBF9}"/>
              </a:ext>
            </a:extLst>
          </p:cNvPr>
          <p:cNvCxnSpPr>
            <a:cxnSpLocks/>
            <a:stCxn id="29" idx="2"/>
            <a:endCxn id="3" idx="0"/>
          </p:cNvCxnSpPr>
          <p:nvPr/>
        </p:nvCxnSpPr>
        <p:spPr>
          <a:xfrm rot="5400000">
            <a:off x="2033561" y="1566603"/>
            <a:ext cx="923986" cy="1814207"/>
          </a:xfrm>
          <a:prstGeom prst="curvedConnector3">
            <a:avLst>
              <a:gd name="adj1" fmla="val 50000"/>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9904F1EC-9A30-4FC6-93A2-A466E3826154}"/>
              </a:ext>
            </a:extLst>
          </p:cNvPr>
          <p:cNvCxnSpPr>
            <a:cxnSpLocks/>
            <a:stCxn id="29" idx="2"/>
            <a:endCxn id="10" idx="0"/>
          </p:cNvCxnSpPr>
          <p:nvPr/>
        </p:nvCxnSpPr>
        <p:spPr>
          <a:xfrm rot="16200000" flipH="1">
            <a:off x="3858573" y="1555796"/>
            <a:ext cx="889673" cy="1801505"/>
          </a:xfrm>
          <a:prstGeom prst="curved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B18E88A-DCCC-4D4C-8446-72B4E8706A3D}"/>
              </a:ext>
            </a:extLst>
          </p:cNvPr>
          <p:cNvCxnSpPr>
            <a:cxnSpLocks/>
          </p:cNvCxnSpPr>
          <p:nvPr/>
        </p:nvCxnSpPr>
        <p:spPr>
          <a:xfrm rot="16200000" flipH="1">
            <a:off x="3129104" y="5121189"/>
            <a:ext cx="696451" cy="126767"/>
          </a:xfrm>
          <a:prstGeom prst="curved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2FF397F-C3B3-4597-A2CF-FD400F7180FE}"/>
              </a:ext>
            </a:extLst>
          </p:cNvPr>
          <p:cNvSpPr/>
          <p:nvPr/>
        </p:nvSpPr>
        <p:spPr>
          <a:xfrm>
            <a:off x="6979535" y="864543"/>
            <a:ext cx="6096000" cy="5000728"/>
          </a:xfrm>
          <a:prstGeom prst="rect">
            <a:avLst/>
          </a:prstGeom>
        </p:spPr>
        <p:txBody>
          <a:bodyPr>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Operator 1 b and Operator 2, Operator 3 :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3x3 Convolution2D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5x5 Depth-separable convolution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7x7 Depth-separable convolution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Identity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3x3 average pooling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Type N operators</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813E87EA-94CF-4835-A47A-1DE9CFCF40B1}"/>
              </a:ext>
            </a:extLst>
          </p:cNvPr>
          <p:cNvSpPr/>
          <p:nvPr/>
        </p:nvSpPr>
        <p:spPr>
          <a:xfrm rot="5400000">
            <a:off x="7166785" y="4344828"/>
            <a:ext cx="572593" cy="568745"/>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1" name="Rectangle: Rounded Corners 20">
            <a:extLst>
              <a:ext uri="{FF2B5EF4-FFF2-40B4-BE49-F238E27FC236}">
                <a16:creationId xmlns:a16="http://schemas.microsoft.com/office/drawing/2014/main" id="{9BC7022B-88F4-41A9-81DD-87BC62EFC19E}"/>
              </a:ext>
            </a:extLst>
          </p:cNvPr>
          <p:cNvSpPr/>
          <p:nvPr/>
        </p:nvSpPr>
        <p:spPr>
          <a:xfrm>
            <a:off x="3847720" y="3910463"/>
            <a:ext cx="1446245"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Op 4</a:t>
            </a:r>
          </a:p>
        </p:txBody>
      </p:sp>
      <p:cxnSp>
        <p:nvCxnSpPr>
          <p:cNvPr id="23" name="Connector: Curved 22">
            <a:extLst>
              <a:ext uri="{FF2B5EF4-FFF2-40B4-BE49-F238E27FC236}">
                <a16:creationId xmlns:a16="http://schemas.microsoft.com/office/drawing/2014/main" id="{E41933F1-3A11-47FA-A79B-0A6152693167}"/>
              </a:ext>
            </a:extLst>
          </p:cNvPr>
          <p:cNvCxnSpPr>
            <a:cxnSpLocks/>
            <a:stCxn id="29" idx="2"/>
            <a:endCxn id="21" idx="0"/>
          </p:cNvCxnSpPr>
          <p:nvPr/>
        </p:nvCxnSpPr>
        <p:spPr>
          <a:xfrm rot="16200000" flipH="1">
            <a:off x="3037375" y="2376995"/>
            <a:ext cx="1898750" cy="1168186"/>
          </a:xfrm>
          <a:prstGeom prst="curvedConnector3">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2E4A58B9-BAEE-4BDA-AF6B-BE7782425D8F}"/>
              </a:ext>
            </a:extLst>
          </p:cNvPr>
          <p:cNvCxnSpPr>
            <a:cxnSpLocks/>
            <a:stCxn id="21" idx="2"/>
            <a:endCxn id="5" idx="0"/>
          </p:cNvCxnSpPr>
          <p:nvPr/>
        </p:nvCxnSpPr>
        <p:spPr>
          <a:xfrm rot="5400000">
            <a:off x="3859431" y="3896355"/>
            <a:ext cx="268096" cy="115472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BE5CEEA9-A893-4027-937A-117C93800290}"/>
              </a:ext>
            </a:extLst>
          </p:cNvPr>
          <p:cNvCxnSpPr>
            <a:stCxn id="3" idx="2"/>
            <a:endCxn id="21" idx="0"/>
          </p:cNvCxnSpPr>
          <p:nvPr/>
        </p:nvCxnSpPr>
        <p:spPr>
          <a:xfrm rot="16200000" flipH="1">
            <a:off x="2806868" y="2146488"/>
            <a:ext cx="545556" cy="298239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4F5E8E41-F25E-4BBE-BD39-ED9D3E0CA4E9}"/>
              </a:ext>
            </a:extLst>
          </p:cNvPr>
          <p:cNvCxnSpPr>
            <a:cxnSpLocks/>
            <a:stCxn id="6" idx="2"/>
            <a:endCxn id="21" idx="0"/>
          </p:cNvCxnSpPr>
          <p:nvPr/>
        </p:nvCxnSpPr>
        <p:spPr>
          <a:xfrm rot="16200000" flipH="1">
            <a:off x="3693640" y="3033259"/>
            <a:ext cx="579869" cy="1174537"/>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7418A15C-4EBF-4718-B634-95247C6A9FBC}"/>
              </a:ext>
            </a:extLst>
          </p:cNvPr>
          <p:cNvCxnSpPr>
            <a:cxnSpLocks/>
            <a:stCxn id="10" idx="2"/>
            <a:endCxn id="21" idx="0"/>
          </p:cNvCxnSpPr>
          <p:nvPr/>
        </p:nvCxnSpPr>
        <p:spPr>
          <a:xfrm rot="5400000">
            <a:off x="4597569" y="3303869"/>
            <a:ext cx="579869" cy="633319"/>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4323C5B-5B64-4CEB-8FFB-0DAD81F3EC80}"/>
              </a:ext>
            </a:extLst>
          </p:cNvPr>
          <p:cNvSpPr/>
          <p:nvPr/>
        </p:nvSpPr>
        <p:spPr>
          <a:xfrm>
            <a:off x="462987" y="1423686"/>
            <a:ext cx="6065135" cy="4441586"/>
          </a:xfrm>
          <a:prstGeom prst="rect">
            <a:avLst/>
          </a:prstGeom>
          <a:no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AC8C93F4-F115-4226-A9B8-C6D60B090F82}"/>
              </a:ext>
            </a:extLst>
          </p:cNvPr>
          <p:cNvSpPr txBox="1"/>
          <p:nvPr/>
        </p:nvSpPr>
        <p:spPr>
          <a:xfrm>
            <a:off x="462987" y="919160"/>
            <a:ext cx="28586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Example structure of Block</a:t>
            </a:r>
          </a:p>
        </p:txBody>
      </p:sp>
      <p:sp>
        <p:nvSpPr>
          <p:cNvPr id="53" name="TextBox 52">
            <a:extLst>
              <a:ext uri="{FF2B5EF4-FFF2-40B4-BE49-F238E27FC236}">
                <a16:creationId xmlns:a16="http://schemas.microsoft.com/office/drawing/2014/main" id="{5498FEE9-336B-4CF6-84A2-2E063416A84D}"/>
              </a:ext>
            </a:extLst>
          </p:cNvPr>
          <p:cNvSpPr txBox="1"/>
          <p:nvPr/>
        </p:nvSpPr>
        <p:spPr>
          <a:xfrm>
            <a:off x="134636" y="471438"/>
            <a:ext cx="66853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3. Block -&gt; Cell  Neural Network Architecture</a:t>
            </a:r>
          </a:p>
        </p:txBody>
      </p:sp>
      <p:sp>
        <p:nvSpPr>
          <p:cNvPr id="54" name="Title 1">
            <a:extLst>
              <a:ext uri="{FF2B5EF4-FFF2-40B4-BE49-F238E27FC236}">
                <a16:creationId xmlns:a16="http://schemas.microsoft.com/office/drawing/2014/main" id="{CB23937C-AA2C-4964-9DFD-37C592866394}"/>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Tree>
    <p:extLst>
      <p:ext uri="{BB962C8B-B14F-4D97-AF65-F5344CB8AC3E}">
        <p14:creationId xmlns:p14="http://schemas.microsoft.com/office/powerpoint/2010/main" val="3763231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BBB934-1CC9-4707-BA9B-6E8F516D461B}"/>
              </a:ext>
            </a:extLst>
          </p:cNvPr>
          <p:cNvSpPr/>
          <p:nvPr/>
        </p:nvSpPr>
        <p:spPr>
          <a:xfrm>
            <a:off x="475861" y="1707502"/>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5" name="Rectangle: Rounded Corners 4">
            <a:extLst>
              <a:ext uri="{FF2B5EF4-FFF2-40B4-BE49-F238E27FC236}">
                <a16:creationId xmlns:a16="http://schemas.microsoft.com/office/drawing/2014/main" id="{03455B29-CAB1-4E59-A31A-18FDCF6204B0}"/>
              </a:ext>
            </a:extLst>
          </p:cNvPr>
          <p:cNvSpPr/>
          <p:nvPr/>
        </p:nvSpPr>
        <p:spPr>
          <a:xfrm>
            <a:off x="499186" y="2612571"/>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Normal Cell</a:t>
            </a:r>
          </a:p>
        </p:txBody>
      </p:sp>
      <p:sp>
        <p:nvSpPr>
          <p:cNvPr id="6" name="Rectangle: Rounded Corners 5">
            <a:extLst>
              <a:ext uri="{FF2B5EF4-FFF2-40B4-BE49-F238E27FC236}">
                <a16:creationId xmlns:a16="http://schemas.microsoft.com/office/drawing/2014/main" id="{77205499-75EC-4C94-BB2C-1AAA869F2403}"/>
              </a:ext>
            </a:extLst>
          </p:cNvPr>
          <p:cNvSpPr/>
          <p:nvPr/>
        </p:nvSpPr>
        <p:spPr>
          <a:xfrm>
            <a:off x="366229" y="3517639"/>
            <a:ext cx="1665502"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Reduction Cell</a:t>
            </a:r>
          </a:p>
        </p:txBody>
      </p:sp>
      <p:sp>
        <p:nvSpPr>
          <p:cNvPr id="7" name="Rectangle: Rounded Corners 6">
            <a:extLst>
              <a:ext uri="{FF2B5EF4-FFF2-40B4-BE49-F238E27FC236}">
                <a16:creationId xmlns:a16="http://schemas.microsoft.com/office/drawing/2014/main" id="{9E4BE528-92D3-4FB5-8AB7-7FDB6F0B6243}"/>
              </a:ext>
            </a:extLst>
          </p:cNvPr>
          <p:cNvSpPr/>
          <p:nvPr/>
        </p:nvSpPr>
        <p:spPr>
          <a:xfrm>
            <a:off x="550505" y="5131838"/>
            <a:ext cx="1446245" cy="42920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Normal Cell</a:t>
            </a:r>
          </a:p>
        </p:txBody>
      </p:sp>
      <p:sp>
        <p:nvSpPr>
          <p:cNvPr id="8" name="Rectangle: Rounded Corners 7">
            <a:extLst>
              <a:ext uri="{FF2B5EF4-FFF2-40B4-BE49-F238E27FC236}">
                <a16:creationId xmlns:a16="http://schemas.microsoft.com/office/drawing/2014/main" id="{2F2CABE3-6E97-4827-880F-6B86E9E20439}"/>
              </a:ext>
            </a:extLst>
          </p:cNvPr>
          <p:cNvSpPr/>
          <p:nvPr/>
        </p:nvSpPr>
        <p:spPr>
          <a:xfrm>
            <a:off x="550505" y="6042833"/>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9" name="Straight Arrow Connector 8">
            <a:extLst>
              <a:ext uri="{FF2B5EF4-FFF2-40B4-BE49-F238E27FC236}">
                <a16:creationId xmlns:a16="http://schemas.microsoft.com/office/drawing/2014/main" id="{6AF02AE5-6EB2-411E-892E-8BA7ED3FBE7A}"/>
              </a:ext>
            </a:extLst>
          </p:cNvPr>
          <p:cNvCxnSpPr>
            <a:cxnSpLocks/>
            <a:stCxn id="4" idx="2"/>
          </p:cNvCxnSpPr>
          <p:nvPr/>
        </p:nvCxnSpPr>
        <p:spPr>
          <a:xfrm flipH="1">
            <a:off x="1198982" y="2136710"/>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754EE2E-EBB7-4002-AB4F-7F28514C2939}"/>
              </a:ext>
            </a:extLst>
          </p:cNvPr>
          <p:cNvCxnSpPr>
            <a:cxnSpLocks/>
            <a:endCxn id="6" idx="0"/>
          </p:cNvCxnSpPr>
          <p:nvPr/>
        </p:nvCxnSpPr>
        <p:spPr>
          <a:xfrm>
            <a:off x="1198980" y="3144415"/>
            <a:ext cx="0" cy="373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054CA0-CD79-4264-BC5A-016984D22426}"/>
              </a:ext>
            </a:extLst>
          </p:cNvPr>
          <p:cNvSpPr txBox="1"/>
          <p:nvPr/>
        </p:nvSpPr>
        <p:spPr>
          <a:xfrm rot="16200000">
            <a:off x="835816" y="4279788"/>
            <a:ext cx="642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2" name="Straight Arrow Connector 11">
            <a:extLst>
              <a:ext uri="{FF2B5EF4-FFF2-40B4-BE49-F238E27FC236}">
                <a16:creationId xmlns:a16="http://schemas.microsoft.com/office/drawing/2014/main" id="{650A59CF-7036-4BA2-8CEA-6FFFE8E12FAE}"/>
              </a:ext>
            </a:extLst>
          </p:cNvPr>
          <p:cNvCxnSpPr/>
          <p:nvPr/>
        </p:nvCxnSpPr>
        <p:spPr>
          <a:xfrm flipH="1">
            <a:off x="1217640" y="3931104"/>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C9A68D-282A-4544-9B34-AF72E38DDF4A}"/>
              </a:ext>
            </a:extLst>
          </p:cNvPr>
          <p:cNvCxnSpPr/>
          <p:nvPr/>
        </p:nvCxnSpPr>
        <p:spPr>
          <a:xfrm flipH="1">
            <a:off x="1217640" y="4780189"/>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D4763D-E1D4-405F-8E36-E36718F31941}"/>
              </a:ext>
            </a:extLst>
          </p:cNvPr>
          <p:cNvCxnSpPr/>
          <p:nvPr/>
        </p:nvCxnSpPr>
        <p:spPr>
          <a:xfrm flipH="1">
            <a:off x="1198980" y="563082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85C8A67C-FBD2-47A6-AD01-66B7AE8A5738}"/>
              </a:ext>
            </a:extLst>
          </p:cNvPr>
          <p:cNvSpPr txBox="1">
            <a:spLocks/>
          </p:cNvSpPr>
          <p:nvPr/>
        </p:nvSpPr>
        <p:spPr>
          <a:xfrm>
            <a:off x="1227072" y="-55967"/>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pic>
        <p:nvPicPr>
          <p:cNvPr id="19" name="Picture 18">
            <a:extLst>
              <a:ext uri="{FF2B5EF4-FFF2-40B4-BE49-F238E27FC236}">
                <a16:creationId xmlns:a16="http://schemas.microsoft.com/office/drawing/2014/main" id="{5DDF2C29-9496-4D81-A655-E991D5F60B16}"/>
              </a:ext>
            </a:extLst>
          </p:cNvPr>
          <p:cNvPicPr>
            <a:picLocks noChangeAspect="1"/>
          </p:cNvPicPr>
          <p:nvPr/>
        </p:nvPicPr>
        <p:blipFill>
          <a:blip r:embed="rId2"/>
          <a:stretch>
            <a:fillRect/>
          </a:stretch>
        </p:blipFill>
        <p:spPr>
          <a:xfrm>
            <a:off x="3997744" y="1183705"/>
            <a:ext cx="2514600" cy="2409825"/>
          </a:xfrm>
          <a:prstGeom prst="rect">
            <a:avLst/>
          </a:prstGeom>
        </p:spPr>
      </p:pic>
      <p:pic>
        <p:nvPicPr>
          <p:cNvPr id="20" name="Picture 19">
            <a:extLst>
              <a:ext uri="{FF2B5EF4-FFF2-40B4-BE49-F238E27FC236}">
                <a16:creationId xmlns:a16="http://schemas.microsoft.com/office/drawing/2014/main" id="{2CD97B6C-4FC3-4B97-9F69-166BF2230383}"/>
              </a:ext>
            </a:extLst>
          </p:cNvPr>
          <p:cNvPicPr>
            <a:picLocks noChangeAspect="1"/>
          </p:cNvPicPr>
          <p:nvPr/>
        </p:nvPicPr>
        <p:blipFill>
          <a:blip r:embed="rId3"/>
          <a:stretch>
            <a:fillRect/>
          </a:stretch>
        </p:blipFill>
        <p:spPr>
          <a:xfrm>
            <a:off x="4124227" y="4041517"/>
            <a:ext cx="2581275" cy="2609850"/>
          </a:xfrm>
          <a:prstGeom prst="rect">
            <a:avLst/>
          </a:prstGeom>
        </p:spPr>
      </p:pic>
      <p:cxnSp>
        <p:nvCxnSpPr>
          <p:cNvPr id="24" name="Straight Arrow Connector 23">
            <a:extLst>
              <a:ext uri="{FF2B5EF4-FFF2-40B4-BE49-F238E27FC236}">
                <a16:creationId xmlns:a16="http://schemas.microsoft.com/office/drawing/2014/main" id="{9F85EF21-7C23-4A88-98A3-CB4BEECA8630}"/>
              </a:ext>
            </a:extLst>
          </p:cNvPr>
          <p:cNvCxnSpPr>
            <a:stCxn id="5" idx="3"/>
          </p:cNvCxnSpPr>
          <p:nvPr/>
        </p:nvCxnSpPr>
        <p:spPr>
          <a:xfrm flipV="1">
            <a:off x="1945431" y="2136710"/>
            <a:ext cx="1665516" cy="690465"/>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BA54A39-F4E8-4471-816C-2852C98FD94F}"/>
              </a:ext>
            </a:extLst>
          </p:cNvPr>
          <p:cNvCxnSpPr>
            <a:cxnSpLocks/>
          </p:cNvCxnSpPr>
          <p:nvPr/>
        </p:nvCxnSpPr>
        <p:spPr>
          <a:xfrm>
            <a:off x="2031731" y="3693743"/>
            <a:ext cx="1751816" cy="1380928"/>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6981F07-EF85-4975-B7B6-BEFE6A571411}"/>
              </a:ext>
            </a:extLst>
          </p:cNvPr>
          <p:cNvSpPr txBox="1"/>
          <p:nvPr/>
        </p:nvSpPr>
        <p:spPr>
          <a:xfrm>
            <a:off x="6782586" y="1861657"/>
            <a:ext cx="381982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Normal Cells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Preserves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Spatial Inputs Resolution</a:t>
            </a:r>
          </a:p>
        </p:txBody>
      </p:sp>
      <p:sp>
        <p:nvSpPr>
          <p:cNvPr id="28" name="TextBox 27">
            <a:extLst>
              <a:ext uri="{FF2B5EF4-FFF2-40B4-BE49-F238E27FC236}">
                <a16:creationId xmlns:a16="http://schemas.microsoft.com/office/drawing/2014/main" id="{763896D8-BBC7-40E1-9FE9-CB8DAAFC8E92}"/>
              </a:ext>
            </a:extLst>
          </p:cNvPr>
          <p:cNvSpPr txBox="1"/>
          <p:nvPr/>
        </p:nvSpPr>
        <p:spPr>
          <a:xfrm>
            <a:off x="6782586" y="4637716"/>
            <a:ext cx="44832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Reduction Cells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Reduce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Spatial Inputs Resolution</a:t>
            </a:r>
          </a:p>
        </p:txBody>
      </p:sp>
      <p:sp>
        <p:nvSpPr>
          <p:cNvPr id="21" name="TextBox 20">
            <a:extLst>
              <a:ext uri="{FF2B5EF4-FFF2-40B4-BE49-F238E27FC236}">
                <a16:creationId xmlns:a16="http://schemas.microsoft.com/office/drawing/2014/main" id="{21373048-5E22-4C4E-BC65-94BE7A24A427}"/>
              </a:ext>
            </a:extLst>
          </p:cNvPr>
          <p:cNvSpPr txBox="1"/>
          <p:nvPr/>
        </p:nvSpPr>
        <p:spPr>
          <a:xfrm>
            <a:off x="122756" y="713815"/>
            <a:ext cx="66853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3. Block -&gt; Cell  Neural Network Architecture</a:t>
            </a:r>
          </a:p>
        </p:txBody>
      </p:sp>
    </p:spTree>
    <p:extLst>
      <p:ext uri="{BB962C8B-B14F-4D97-AF65-F5344CB8AC3E}">
        <p14:creationId xmlns:p14="http://schemas.microsoft.com/office/powerpoint/2010/main" val="309430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BBB934-1CC9-4707-BA9B-6E8F516D461B}"/>
              </a:ext>
            </a:extLst>
          </p:cNvPr>
          <p:cNvSpPr/>
          <p:nvPr/>
        </p:nvSpPr>
        <p:spPr>
          <a:xfrm>
            <a:off x="475861" y="1707502"/>
            <a:ext cx="1446245" cy="429208"/>
          </a:xfrm>
          <a:prstGeom prst="roundRect">
            <a:avLst/>
          </a:prstGeom>
          <a:solidFill>
            <a:srgbClr val="CEE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Input</a:t>
            </a:r>
          </a:p>
        </p:txBody>
      </p:sp>
      <p:sp>
        <p:nvSpPr>
          <p:cNvPr id="5" name="Rectangle: Rounded Corners 4">
            <a:extLst>
              <a:ext uri="{FF2B5EF4-FFF2-40B4-BE49-F238E27FC236}">
                <a16:creationId xmlns:a16="http://schemas.microsoft.com/office/drawing/2014/main" id="{03455B29-CAB1-4E59-A31A-18FDCF6204B0}"/>
              </a:ext>
            </a:extLst>
          </p:cNvPr>
          <p:cNvSpPr/>
          <p:nvPr/>
        </p:nvSpPr>
        <p:spPr>
          <a:xfrm>
            <a:off x="499186" y="2612571"/>
            <a:ext cx="1446245" cy="429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Normal Cell</a:t>
            </a:r>
          </a:p>
        </p:txBody>
      </p:sp>
      <p:sp>
        <p:nvSpPr>
          <p:cNvPr id="6" name="Rectangle: Rounded Corners 5">
            <a:extLst>
              <a:ext uri="{FF2B5EF4-FFF2-40B4-BE49-F238E27FC236}">
                <a16:creationId xmlns:a16="http://schemas.microsoft.com/office/drawing/2014/main" id="{77205499-75EC-4C94-BB2C-1AAA869F2403}"/>
              </a:ext>
            </a:extLst>
          </p:cNvPr>
          <p:cNvSpPr/>
          <p:nvPr/>
        </p:nvSpPr>
        <p:spPr>
          <a:xfrm>
            <a:off x="366229" y="3517639"/>
            <a:ext cx="1665502" cy="4292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Reduction Cell</a:t>
            </a:r>
          </a:p>
        </p:txBody>
      </p:sp>
      <p:sp>
        <p:nvSpPr>
          <p:cNvPr id="7" name="Rectangle: Rounded Corners 6">
            <a:extLst>
              <a:ext uri="{FF2B5EF4-FFF2-40B4-BE49-F238E27FC236}">
                <a16:creationId xmlns:a16="http://schemas.microsoft.com/office/drawing/2014/main" id="{9E4BE528-92D3-4FB5-8AB7-7FDB6F0B6243}"/>
              </a:ext>
            </a:extLst>
          </p:cNvPr>
          <p:cNvSpPr/>
          <p:nvPr/>
        </p:nvSpPr>
        <p:spPr>
          <a:xfrm>
            <a:off x="550505" y="5131838"/>
            <a:ext cx="1446245" cy="42920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Normal Cell</a:t>
            </a:r>
          </a:p>
        </p:txBody>
      </p:sp>
      <p:sp>
        <p:nvSpPr>
          <p:cNvPr id="8" name="Rectangle: Rounded Corners 7">
            <a:extLst>
              <a:ext uri="{FF2B5EF4-FFF2-40B4-BE49-F238E27FC236}">
                <a16:creationId xmlns:a16="http://schemas.microsoft.com/office/drawing/2014/main" id="{2F2CABE3-6E97-4827-880F-6B86E9E20439}"/>
              </a:ext>
            </a:extLst>
          </p:cNvPr>
          <p:cNvSpPr/>
          <p:nvPr/>
        </p:nvSpPr>
        <p:spPr>
          <a:xfrm>
            <a:off x="550505" y="6042833"/>
            <a:ext cx="1446245" cy="42920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cxnSp>
        <p:nvCxnSpPr>
          <p:cNvPr id="9" name="Straight Arrow Connector 8">
            <a:extLst>
              <a:ext uri="{FF2B5EF4-FFF2-40B4-BE49-F238E27FC236}">
                <a16:creationId xmlns:a16="http://schemas.microsoft.com/office/drawing/2014/main" id="{6AF02AE5-6EB2-411E-892E-8BA7ED3FBE7A}"/>
              </a:ext>
            </a:extLst>
          </p:cNvPr>
          <p:cNvCxnSpPr>
            <a:cxnSpLocks/>
            <a:stCxn id="4" idx="2"/>
          </p:cNvCxnSpPr>
          <p:nvPr/>
        </p:nvCxnSpPr>
        <p:spPr>
          <a:xfrm flipH="1">
            <a:off x="1198982" y="2136710"/>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754EE2E-EBB7-4002-AB4F-7F28514C2939}"/>
              </a:ext>
            </a:extLst>
          </p:cNvPr>
          <p:cNvCxnSpPr>
            <a:cxnSpLocks/>
            <a:endCxn id="6" idx="0"/>
          </p:cNvCxnSpPr>
          <p:nvPr/>
        </p:nvCxnSpPr>
        <p:spPr>
          <a:xfrm>
            <a:off x="1198980" y="3144415"/>
            <a:ext cx="0" cy="373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054CA0-CD79-4264-BC5A-016984D22426}"/>
              </a:ext>
            </a:extLst>
          </p:cNvPr>
          <p:cNvSpPr txBox="1"/>
          <p:nvPr/>
        </p:nvSpPr>
        <p:spPr>
          <a:xfrm rot="16200000">
            <a:off x="835816" y="4279788"/>
            <a:ext cx="6423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2" name="Straight Arrow Connector 11">
            <a:extLst>
              <a:ext uri="{FF2B5EF4-FFF2-40B4-BE49-F238E27FC236}">
                <a16:creationId xmlns:a16="http://schemas.microsoft.com/office/drawing/2014/main" id="{650A59CF-7036-4BA2-8CEA-6FFFE8E12FAE}"/>
              </a:ext>
            </a:extLst>
          </p:cNvPr>
          <p:cNvCxnSpPr/>
          <p:nvPr/>
        </p:nvCxnSpPr>
        <p:spPr>
          <a:xfrm flipH="1">
            <a:off x="1217640" y="3931104"/>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C9A68D-282A-4544-9B34-AF72E38DDF4A}"/>
              </a:ext>
            </a:extLst>
          </p:cNvPr>
          <p:cNvCxnSpPr/>
          <p:nvPr/>
        </p:nvCxnSpPr>
        <p:spPr>
          <a:xfrm flipH="1">
            <a:off x="1217640" y="4780189"/>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D4763D-E1D4-405F-8E36-E36718F31941}"/>
              </a:ext>
            </a:extLst>
          </p:cNvPr>
          <p:cNvCxnSpPr/>
          <p:nvPr/>
        </p:nvCxnSpPr>
        <p:spPr>
          <a:xfrm flipH="1">
            <a:off x="1198980" y="5630826"/>
            <a:ext cx="2" cy="37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85C8A67C-FBD2-47A6-AD01-66B7AE8A5738}"/>
              </a:ext>
            </a:extLst>
          </p:cNvPr>
          <p:cNvSpPr txBox="1">
            <a:spLocks/>
          </p:cNvSpPr>
          <p:nvPr/>
        </p:nvSpPr>
        <p:spPr>
          <a:xfrm>
            <a:off x="550505" y="-54530"/>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pic>
        <p:nvPicPr>
          <p:cNvPr id="19" name="Picture 18">
            <a:extLst>
              <a:ext uri="{FF2B5EF4-FFF2-40B4-BE49-F238E27FC236}">
                <a16:creationId xmlns:a16="http://schemas.microsoft.com/office/drawing/2014/main" id="{5DDF2C29-9496-4D81-A655-E991D5F60B16}"/>
              </a:ext>
            </a:extLst>
          </p:cNvPr>
          <p:cNvPicPr>
            <a:picLocks noChangeAspect="1"/>
          </p:cNvPicPr>
          <p:nvPr/>
        </p:nvPicPr>
        <p:blipFill>
          <a:blip r:embed="rId2"/>
          <a:stretch>
            <a:fillRect/>
          </a:stretch>
        </p:blipFill>
        <p:spPr>
          <a:xfrm>
            <a:off x="3997744" y="1183705"/>
            <a:ext cx="2514600" cy="2409825"/>
          </a:xfrm>
          <a:prstGeom prst="rect">
            <a:avLst/>
          </a:prstGeom>
        </p:spPr>
      </p:pic>
      <p:pic>
        <p:nvPicPr>
          <p:cNvPr id="20" name="Picture 19">
            <a:extLst>
              <a:ext uri="{FF2B5EF4-FFF2-40B4-BE49-F238E27FC236}">
                <a16:creationId xmlns:a16="http://schemas.microsoft.com/office/drawing/2014/main" id="{2CD97B6C-4FC3-4B97-9F69-166BF2230383}"/>
              </a:ext>
            </a:extLst>
          </p:cNvPr>
          <p:cNvPicPr>
            <a:picLocks noChangeAspect="1"/>
          </p:cNvPicPr>
          <p:nvPr/>
        </p:nvPicPr>
        <p:blipFill>
          <a:blip r:embed="rId3"/>
          <a:stretch>
            <a:fillRect/>
          </a:stretch>
        </p:blipFill>
        <p:spPr>
          <a:xfrm>
            <a:off x="4124227" y="4041517"/>
            <a:ext cx="2581275" cy="2609850"/>
          </a:xfrm>
          <a:prstGeom prst="rect">
            <a:avLst/>
          </a:prstGeom>
        </p:spPr>
      </p:pic>
      <p:cxnSp>
        <p:nvCxnSpPr>
          <p:cNvPr id="24" name="Straight Arrow Connector 23">
            <a:extLst>
              <a:ext uri="{FF2B5EF4-FFF2-40B4-BE49-F238E27FC236}">
                <a16:creationId xmlns:a16="http://schemas.microsoft.com/office/drawing/2014/main" id="{9F85EF21-7C23-4A88-98A3-CB4BEECA8630}"/>
              </a:ext>
            </a:extLst>
          </p:cNvPr>
          <p:cNvCxnSpPr>
            <a:stCxn id="5" idx="3"/>
          </p:cNvCxnSpPr>
          <p:nvPr/>
        </p:nvCxnSpPr>
        <p:spPr>
          <a:xfrm flipV="1">
            <a:off x="1945431" y="2136710"/>
            <a:ext cx="1665516" cy="690465"/>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BA54A39-F4E8-4471-816C-2852C98FD94F}"/>
              </a:ext>
            </a:extLst>
          </p:cNvPr>
          <p:cNvCxnSpPr>
            <a:cxnSpLocks/>
          </p:cNvCxnSpPr>
          <p:nvPr/>
        </p:nvCxnSpPr>
        <p:spPr>
          <a:xfrm>
            <a:off x="2031731" y="3693743"/>
            <a:ext cx="1751816" cy="1380928"/>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6981F07-EF85-4975-B7B6-BEFE6A571411}"/>
              </a:ext>
            </a:extLst>
          </p:cNvPr>
          <p:cNvSpPr txBox="1"/>
          <p:nvPr/>
        </p:nvSpPr>
        <p:spPr>
          <a:xfrm>
            <a:off x="6782586" y="1861657"/>
            <a:ext cx="381982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Normal Cells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Preserves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Spatial Inputs Resolution</a:t>
            </a:r>
          </a:p>
        </p:txBody>
      </p:sp>
      <p:sp>
        <p:nvSpPr>
          <p:cNvPr id="28" name="TextBox 27">
            <a:extLst>
              <a:ext uri="{FF2B5EF4-FFF2-40B4-BE49-F238E27FC236}">
                <a16:creationId xmlns:a16="http://schemas.microsoft.com/office/drawing/2014/main" id="{763896D8-BBC7-40E1-9FE9-CB8DAAFC8E92}"/>
              </a:ext>
            </a:extLst>
          </p:cNvPr>
          <p:cNvSpPr txBox="1"/>
          <p:nvPr/>
        </p:nvSpPr>
        <p:spPr>
          <a:xfrm>
            <a:off x="6782586" y="4637716"/>
            <a:ext cx="44832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Reduction Cells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Reduce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Spatial Inputs Resolution</a:t>
            </a:r>
          </a:p>
        </p:txBody>
      </p:sp>
      <p:sp>
        <p:nvSpPr>
          <p:cNvPr id="21" name="TextBox 20">
            <a:extLst>
              <a:ext uri="{FF2B5EF4-FFF2-40B4-BE49-F238E27FC236}">
                <a16:creationId xmlns:a16="http://schemas.microsoft.com/office/drawing/2014/main" id="{21373048-5E22-4C4E-BC65-94BE7A24A427}"/>
              </a:ext>
            </a:extLst>
          </p:cNvPr>
          <p:cNvSpPr txBox="1"/>
          <p:nvPr/>
        </p:nvSpPr>
        <p:spPr>
          <a:xfrm>
            <a:off x="122756" y="713815"/>
            <a:ext cx="66853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3. Block -&gt; Cell  Neural Network Architecture</a:t>
            </a:r>
          </a:p>
        </p:txBody>
      </p:sp>
    </p:spTree>
    <p:extLst>
      <p:ext uri="{BB962C8B-B14F-4D97-AF65-F5344CB8AC3E}">
        <p14:creationId xmlns:p14="http://schemas.microsoft.com/office/powerpoint/2010/main" val="463599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63A40C-BA85-4DA6-A9D4-E076A1EFF7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8D09F1-8516-4AAD-9DC5-9A7734AADB21}"/>
              </a:ext>
            </a:extLst>
          </p:cNvPr>
          <p:cNvPicPr>
            <a:picLocks noChangeAspect="1"/>
          </p:cNvPicPr>
          <p:nvPr/>
        </p:nvPicPr>
        <p:blipFill rotWithShape="1">
          <a:blip r:embed="rId2"/>
          <a:srcRect t="11010"/>
          <a:stretch/>
        </p:blipFill>
        <p:spPr>
          <a:xfrm>
            <a:off x="457200" y="989045"/>
            <a:ext cx="11277600" cy="5568917"/>
          </a:xfrm>
          <a:prstGeom prst="rect">
            <a:avLst/>
          </a:prstGeom>
        </p:spPr>
      </p:pic>
      <p:sp>
        <p:nvSpPr>
          <p:cNvPr id="5" name="Title 1">
            <a:extLst>
              <a:ext uri="{FF2B5EF4-FFF2-40B4-BE49-F238E27FC236}">
                <a16:creationId xmlns:a16="http://schemas.microsoft.com/office/drawing/2014/main" id="{0ADA4923-43E9-4FC9-BAD4-CF0324502809}"/>
              </a:ext>
            </a:extLst>
          </p:cNvPr>
          <p:cNvSpPr txBox="1">
            <a:spLocks/>
          </p:cNvSpPr>
          <p:nvPr/>
        </p:nvSpPr>
        <p:spPr>
          <a:xfrm>
            <a:off x="550505" y="-54530"/>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Space</a:t>
            </a:r>
          </a:p>
        </p:txBody>
      </p:sp>
    </p:spTree>
    <p:extLst>
      <p:ext uri="{BB962C8B-B14F-4D97-AF65-F5344CB8AC3E}">
        <p14:creationId xmlns:p14="http://schemas.microsoft.com/office/powerpoint/2010/main" val="3439928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3CA0-6474-42F0-93B6-3F36E4C4F63E}"/>
              </a:ext>
            </a:extLst>
          </p:cNvPr>
          <p:cNvSpPr>
            <a:spLocks noGrp="1"/>
          </p:cNvSpPr>
          <p:nvPr>
            <p:ph type="title"/>
          </p:nvPr>
        </p:nvSpPr>
        <p:spPr>
          <a:xfrm>
            <a:off x="838200" y="335902"/>
            <a:ext cx="10515600" cy="5001207"/>
          </a:xfrm>
        </p:spPr>
        <p:txBody>
          <a:bodyPr>
            <a:normAutofit/>
          </a:bodyPr>
          <a:lstStyle/>
          <a:p>
            <a:pPr algn="ctr">
              <a:lnSpc>
                <a:spcPct val="200000"/>
              </a:lnSpc>
            </a:pPr>
            <a:r>
              <a:rPr lang="en-US" dirty="0">
                <a:solidFill>
                  <a:srgbClr val="0052D6"/>
                </a:solidFill>
              </a:rPr>
              <a:t>How to combine different type layer &amp; Hyperparameter ???</a:t>
            </a:r>
            <a:br>
              <a:rPr lang="en-US" dirty="0">
                <a:solidFill>
                  <a:srgbClr val="0052D6"/>
                </a:solidFill>
              </a:rPr>
            </a:br>
            <a:endParaRPr lang="en-US" dirty="0">
              <a:solidFill>
                <a:srgbClr val="0052D6"/>
              </a:solidFill>
            </a:endParaRPr>
          </a:p>
        </p:txBody>
      </p:sp>
    </p:spTree>
    <p:extLst>
      <p:ext uri="{BB962C8B-B14F-4D97-AF65-F5344CB8AC3E}">
        <p14:creationId xmlns:p14="http://schemas.microsoft.com/office/powerpoint/2010/main" val="3132519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53CD-4E83-44F6-B934-132487B7B742}"/>
              </a:ext>
            </a:extLst>
          </p:cNvPr>
          <p:cNvSpPr>
            <a:spLocks noGrp="1"/>
          </p:cNvSpPr>
          <p:nvPr>
            <p:ph type="title"/>
          </p:nvPr>
        </p:nvSpPr>
        <p:spPr>
          <a:xfrm>
            <a:off x="111760" y="-112990"/>
            <a:ext cx="12161520" cy="1178581"/>
          </a:xfrm>
        </p:spPr>
        <p:txBody>
          <a:bodyPr>
            <a:normAutofit fontScale="90000"/>
          </a:bodyPr>
          <a:lstStyle/>
          <a:p>
            <a:r>
              <a:rPr lang="en-US" dirty="0"/>
              <a:t>Manual Sequentially iterate through all steps(Trial &amp; Error )</a:t>
            </a:r>
          </a:p>
        </p:txBody>
      </p:sp>
      <p:pic>
        <p:nvPicPr>
          <p:cNvPr id="14" name="Picture 13">
            <a:extLst>
              <a:ext uri="{FF2B5EF4-FFF2-40B4-BE49-F238E27FC236}">
                <a16:creationId xmlns:a16="http://schemas.microsoft.com/office/drawing/2014/main" id="{EAE9EBE1-AAE7-4C34-B1A1-62B2EF201263}"/>
              </a:ext>
            </a:extLst>
          </p:cNvPr>
          <p:cNvPicPr>
            <a:picLocks noChangeAspect="1"/>
          </p:cNvPicPr>
          <p:nvPr/>
        </p:nvPicPr>
        <p:blipFill rotWithShape="1">
          <a:blip r:embed="rId2">
            <a:extLst>
              <a:ext uri="{28A0092B-C50C-407E-A947-70E740481C1C}">
                <a14:useLocalDpi xmlns:a14="http://schemas.microsoft.com/office/drawing/2010/main" val="0"/>
              </a:ext>
            </a:extLst>
          </a:blip>
          <a:srcRect r="50506" b="12099"/>
          <a:stretch/>
        </p:blipFill>
        <p:spPr>
          <a:xfrm>
            <a:off x="4908513" y="3874156"/>
            <a:ext cx="1983063" cy="2928645"/>
          </a:xfrm>
          <a:prstGeom prst="rect">
            <a:avLst/>
          </a:prstGeom>
        </p:spPr>
      </p:pic>
      <p:pic>
        <p:nvPicPr>
          <p:cNvPr id="15" name="Picture 14">
            <a:extLst>
              <a:ext uri="{FF2B5EF4-FFF2-40B4-BE49-F238E27FC236}">
                <a16:creationId xmlns:a16="http://schemas.microsoft.com/office/drawing/2014/main" id="{9DCD8D64-7756-4BF8-BD20-CFB231C6FBED}"/>
              </a:ext>
            </a:extLst>
          </p:cNvPr>
          <p:cNvPicPr>
            <a:picLocks noChangeAspect="1"/>
          </p:cNvPicPr>
          <p:nvPr/>
        </p:nvPicPr>
        <p:blipFill>
          <a:blip r:embed="rId3"/>
          <a:stretch>
            <a:fillRect/>
          </a:stretch>
        </p:blipFill>
        <p:spPr>
          <a:xfrm>
            <a:off x="500723" y="4054659"/>
            <a:ext cx="4407790" cy="1572904"/>
          </a:xfrm>
          <a:prstGeom prst="rect">
            <a:avLst/>
          </a:prstGeom>
        </p:spPr>
      </p:pic>
      <p:pic>
        <p:nvPicPr>
          <p:cNvPr id="16" name="Picture 15">
            <a:extLst>
              <a:ext uri="{FF2B5EF4-FFF2-40B4-BE49-F238E27FC236}">
                <a16:creationId xmlns:a16="http://schemas.microsoft.com/office/drawing/2014/main" id="{450AC91C-0B40-4EAE-A357-A9CC39FA6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592" y="3726239"/>
            <a:ext cx="5187182" cy="3131761"/>
          </a:xfrm>
          <a:prstGeom prst="rect">
            <a:avLst/>
          </a:prstGeom>
        </p:spPr>
      </p:pic>
      <p:pic>
        <p:nvPicPr>
          <p:cNvPr id="19" name="Picture 18">
            <a:extLst>
              <a:ext uri="{FF2B5EF4-FFF2-40B4-BE49-F238E27FC236}">
                <a16:creationId xmlns:a16="http://schemas.microsoft.com/office/drawing/2014/main" id="{58D7C259-9D06-4A24-9EDC-D1E8E13D0EED}"/>
              </a:ext>
            </a:extLst>
          </p:cNvPr>
          <p:cNvPicPr>
            <a:picLocks noChangeAspect="1"/>
          </p:cNvPicPr>
          <p:nvPr/>
        </p:nvPicPr>
        <p:blipFill>
          <a:blip r:embed="rId5"/>
          <a:stretch>
            <a:fillRect/>
          </a:stretch>
        </p:blipFill>
        <p:spPr>
          <a:xfrm>
            <a:off x="1184222" y="703631"/>
            <a:ext cx="10016596" cy="3115326"/>
          </a:xfrm>
          <a:prstGeom prst="rect">
            <a:avLst/>
          </a:prstGeom>
        </p:spPr>
      </p:pic>
    </p:spTree>
    <p:extLst>
      <p:ext uri="{BB962C8B-B14F-4D97-AF65-F5344CB8AC3E}">
        <p14:creationId xmlns:p14="http://schemas.microsoft.com/office/powerpoint/2010/main" val="53601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19269A-35FF-4619-A7A7-A4BEA9EEA267}"/>
              </a:ext>
            </a:extLst>
          </p:cNvPr>
          <p:cNvSpPr/>
          <p:nvPr/>
        </p:nvSpPr>
        <p:spPr>
          <a:xfrm>
            <a:off x="2854960" y="-54685"/>
            <a:ext cx="7439537"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Manually Trial &amp; Error Sorry We Run Out of Time</a:t>
            </a:r>
          </a:p>
        </p:txBody>
      </p:sp>
      <p:pic>
        <p:nvPicPr>
          <p:cNvPr id="9" name="Picture 8">
            <a:extLst>
              <a:ext uri="{FF2B5EF4-FFF2-40B4-BE49-F238E27FC236}">
                <a16:creationId xmlns:a16="http://schemas.microsoft.com/office/drawing/2014/main" id="{E1C25A03-5D2A-4F74-B3AA-38E11A8E2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133" y="975361"/>
            <a:ext cx="8046719" cy="5364479"/>
          </a:xfrm>
          <a:prstGeom prst="rect">
            <a:avLst/>
          </a:prstGeom>
        </p:spPr>
      </p:pic>
      <p:sp>
        <p:nvSpPr>
          <p:cNvPr id="11" name="Rectangle 10">
            <a:extLst>
              <a:ext uri="{FF2B5EF4-FFF2-40B4-BE49-F238E27FC236}">
                <a16:creationId xmlns:a16="http://schemas.microsoft.com/office/drawing/2014/main" id="{C60A929F-FC4D-4C96-B4D7-032E05043CCA}"/>
              </a:ext>
            </a:extLst>
          </p:cNvPr>
          <p:cNvSpPr/>
          <p:nvPr/>
        </p:nvSpPr>
        <p:spPr>
          <a:xfrm>
            <a:off x="4688728" y="6339840"/>
            <a:ext cx="36284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Karnak Bold"/>
                <a:ea typeface="+mn-ea"/>
                <a:cs typeface="+mn-cs"/>
              </a:rPr>
              <a:t>This Image is </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pitchFamily="34" charset="0"/>
                <a:ea typeface="+mn-ea"/>
                <a:cs typeface="Calibri" panose="020F0502020204030204" pitchFamily="34" charset="0"/>
                <a:hlinkClick r:id="rId3">
                  <a:extLst>
                    <a:ext uri="{A12FA001-AC4F-418D-AE19-62706E023703}">
                      <ahyp:hlinkClr xmlns:ahyp="http://schemas.microsoft.com/office/drawing/2018/hyperlinkcolor" val="tx"/>
                    </a:ext>
                  </a:extLst>
                </a:hlinkClick>
              </a:rPr>
              <a:t>The New York Times</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pitchFamily="34" charset="0"/>
                <a:ea typeface="+mn-ea"/>
                <a:cs typeface="Calibri" panose="020F0502020204030204" pitchFamily="34" charset="0"/>
              </a:rPr>
              <a:t> </a:t>
            </a:r>
            <a:endParaRPr kumimoji="0" lang="en-US" sz="1800" b="0" i="0" u="none" strike="noStrike" kern="1200" cap="none" spc="0" normalizeH="0" baseline="0" noProof="0" dirty="0">
              <a:ln>
                <a:noFill/>
              </a:ln>
              <a:solidFill>
                <a:prstClr val="white">
                  <a:lumMod val="65000"/>
                </a:prstClr>
              </a:solidFill>
              <a:effectLst/>
              <a:uLnTx/>
              <a:uFillTx/>
              <a:latin typeface="Karnak Bold"/>
              <a:ea typeface="+mn-ea"/>
              <a:cs typeface="+mn-cs"/>
            </a:endParaRPr>
          </a:p>
        </p:txBody>
      </p:sp>
    </p:spTree>
    <p:extLst>
      <p:ext uri="{BB962C8B-B14F-4D97-AF65-F5344CB8AC3E}">
        <p14:creationId xmlns:p14="http://schemas.microsoft.com/office/powerpoint/2010/main" val="411364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29E43-AB02-42D1-9B09-D65660258FF4}"/>
              </a:ext>
            </a:extLst>
          </p:cNvPr>
          <p:cNvSpPr txBox="1">
            <a:spLocks/>
          </p:cNvSpPr>
          <p:nvPr/>
        </p:nvSpPr>
        <p:spPr>
          <a:xfrm>
            <a:off x="676565" y="503854"/>
            <a:ext cx="10515600" cy="698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NAS– Search Algorithms</a:t>
            </a:r>
          </a:p>
        </p:txBody>
      </p:sp>
      <p:sp>
        <p:nvSpPr>
          <p:cNvPr id="5" name="TextBox 4">
            <a:extLst>
              <a:ext uri="{FF2B5EF4-FFF2-40B4-BE49-F238E27FC236}">
                <a16:creationId xmlns:a16="http://schemas.microsoft.com/office/drawing/2014/main" id="{5F5503BA-0DFE-4AA4-98C0-C1CA696C19AA}"/>
              </a:ext>
            </a:extLst>
          </p:cNvPr>
          <p:cNvSpPr txBox="1"/>
          <p:nvPr/>
        </p:nvSpPr>
        <p:spPr>
          <a:xfrm>
            <a:off x="3113590" y="1759352"/>
            <a:ext cx="6702212" cy="4060214"/>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200" b="1" i="0" u="none" strike="noStrike" kern="1200" cap="none" spc="0" normalizeH="0" baseline="0" noProof="0" dirty="0">
                <a:ln>
                  <a:noFill/>
                </a:ln>
                <a:solidFill>
                  <a:srgbClr val="0052D6"/>
                </a:solidFill>
                <a:effectLst/>
                <a:uLnTx/>
                <a:uFillTx/>
                <a:latin typeface="Calibri" panose="020F0502020204030204"/>
                <a:ea typeface="+mn-ea"/>
                <a:cs typeface="+mn-cs"/>
              </a:rPr>
              <a:t>Grid &amp; Random Search </a:t>
            </a:r>
          </a:p>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200" b="1" i="0" u="none" strike="noStrike" kern="1200" cap="none" spc="0" normalizeH="0" baseline="0" noProof="0" dirty="0">
                <a:ln>
                  <a:noFill/>
                </a:ln>
                <a:solidFill>
                  <a:srgbClr val="0052D6"/>
                </a:solidFill>
                <a:effectLst/>
                <a:uLnTx/>
                <a:uFillTx/>
                <a:latin typeface="Calibri" panose="020F0502020204030204"/>
                <a:ea typeface="+mn-ea"/>
                <a:cs typeface="+mn-cs"/>
              </a:rPr>
              <a:t>Reinforcement Learning Search Algorithm</a:t>
            </a:r>
          </a:p>
          <a:p>
            <a:pPr marL="457200" marR="0" lvl="0" indent="-457200" algn="l" defTabSz="914400" rtl="0" eaLnBrk="1" fontAlgn="auto" latinLnBrk="0" hangingPunct="1">
              <a:lnSpc>
                <a:spcPct val="200000"/>
              </a:lnSpc>
              <a:spcBef>
                <a:spcPts val="0"/>
              </a:spcBef>
              <a:spcAft>
                <a:spcPts val="0"/>
              </a:spcAft>
              <a:buClrTx/>
              <a:buSzTx/>
              <a:buFontTx/>
              <a:buAutoNum type="arabicPeriod"/>
              <a:tabLst/>
              <a:defRPr/>
            </a:pPr>
            <a:r>
              <a:rPr kumimoji="0" lang="en-US" sz="2200" b="1" i="0" u="none" strike="noStrike" kern="1200" cap="none" spc="0" normalizeH="0" baseline="0" noProof="0" dirty="0">
                <a:ln>
                  <a:noFill/>
                </a:ln>
                <a:solidFill>
                  <a:srgbClr val="0052D6"/>
                </a:solidFill>
                <a:effectLst/>
                <a:uLnTx/>
                <a:uFillTx/>
                <a:latin typeface="Calibri" panose="020F0502020204030204"/>
                <a:ea typeface="+mn-ea"/>
                <a:cs typeface="+mn-cs"/>
              </a:rPr>
              <a:t>Evolutionary Search Algorithm</a:t>
            </a:r>
          </a:p>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2200" b="1" i="0" u="none" strike="noStrike" kern="1200" cap="none" spc="0" normalizeH="0" baseline="0" noProof="0" dirty="0">
                <a:ln>
                  <a:noFill/>
                </a:ln>
                <a:solidFill>
                  <a:srgbClr val="0052D6"/>
                </a:solidFill>
                <a:effectLst/>
                <a:uLnTx/>
                <a:uFillTx/>
                <a:latin typeface="Calibri" panose="020F0502020204030204"/>
                <a:ea typeface="+mn-ea"/>
                <a:cs typeface="+mn-cs"/>
              </a:rPr>
              <a:t>Bayesian Search Algorithm</a:t>
            </a:r>
          </a:p>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2200" b="1" i="0" u="none" strike="noStrike" kern="1200" cap="none" spc="0" normalizeH="0" baseline="0" noProof="0" dirty="0">
                <a:ln>
                  <a:noFill/>
                </a:ln>
                <a:solidFill>
                  <a:srgbClr val="0052D6"/>
                </a:solidFill>
                <a:effectLst/>
                <a:uLnTx/>
                <a:uFillTx/>
                <a:latin typeface="Calibri" panose="020F0502020204030204"/>
                <a:ea typeface="+mn-ea"/>
                <a:cs typeface="+mn-cs"/>
              </a:rPr>
              <a:t>Gradients Descent Search</a:t>
            </a:r>
          </a:p>
          <a:p>
            <a:pPr marL="457200" marR="0" lvl="0" indent="-457200" algn="l" defTabSz="914400" rtl="0" eaLnBrk="1" fontAlgn="auto" latinLnBrk="0" hangingPunct="1">
              <a:lnSpc>
                <a:spcPct val="200000"/>
              </a:lnSpc>
              <a:spcBef>
                <a:spcPts val="0"/>
              </a:spcBef>
              <a:spcAft>
                <a:spcPts val="0"/>
              </a:spcAft>
              <a:buClrTx/>
              <a:buSzTx/>
              <a:buFontTx/>
              <a:buAutoNum type="arabicPeriod" startAt="4"/>
              <a:tabLst/>
              <a:defRPr/>
            </a:pPr>
            <a:r>
              <a:rPr kumimoji="0" lang="en-US" sz="2200" b="1" i="0" u="none" strike="noStrike" kern="1200" cap="none" spc="0" normalizeH="0" baseline="0" noProof="0" dirty="0">
                <a:ln>
                  <a:noFill/>
                </a:ln>
                <a:solidFill>
                  <a:srgbClr val="0052D6"/>
                </a:solidFill>
                <a:effectLst/>
                <a:uLnTx/>
                <a:uFillTx/>
                <a:latin typeface="Calibri" panose="020F0502020204030204"/>
                <a:ea typeface="+mn-ea"/>
                <a:cs typeface="+mn-cs"/>
              </a:rPr>
              <a:t>Others</a:t>
            </a:r>
          </a:p>
        </p:txBody>
      </p:sp>
    </p:spTree>
    <p:extLst>
      <p:ext uri="{BB962C8B-B14F-4D97-AF65-F5344CB8AC3E}">
        <p14:creationId xmlns:p14="http://schemas.microsoft.com/office/powerpoint/2010/main" val="133944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747B5B-5C8E-45F7-B649-D5B3F505FF11}"/>
              </a:ext>
            </a:extLst>
          </p:cNvPr>
          <p:cNvPicPr>
            <a:picLocks noChangeAspect="1"/>
          </p:cNvPicPr>
          <p:nvPr/>
        </p:nvPicPr>
        <p:blipFill>
          <a:blip r:embed="rId2"/>
          <a:stretch>
            <a:fillRect/>
          </a:stretch>
        </p:blipFill>
        <p:spPr>
          <a:xfrm>
            <a:off x="446314" y="1284561"/>
            <a:ext cx="11470758" cy="4288877"/>
          </a:xfrm>
          <a:prstGeom prst="rect">
            <a:avLst/>
          </a:prstGeom>
        </p:spPr>
      </p:pic>
      <p:sp>
        <p:nvSpPr>
          <p:cNvPr id="8" name="TextBox 7">
            <a:extLst>
              <a:ext uri="{FF2B5EF4-FFF2-40B4-BE49-F238E27FC236}">
                <a16:creationId xmlns:a16="http://schemas.microsoft.com/office/drawing/2014/main" id="{9EF73574-4497-46F5-AF9B-F1AFFB7659C1}"/>
              </a:ext>
            </a:extLst>
          </p:cNvPr>
          <p:cNvSpPr txBox="1"/>
          <p:nvPr/>
        </p:nvSpPr>
        <p:spPr>
          <a:xfrm>
            <a:off x="5281126" y="5920589"/>
            <a:ext cx="38255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Canziani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et al. 2017</a:t>
            </a:r>
          </a:p>
        </p:txBody>
      </p:sp>
      <p:sp>
        <p:nvSpPr>
          <p:cNvPr id="10" name="Title 1">
            <a:extLst>
              <a:ext uri="{FF2B5EF4-FFF2-40B4-BE49-F238E27FC236}">
                <a16:creationId xmlns:a16="http://schemas.microsoft.com/office/drawing/2014/main" id="{0DD17D6B-ACD5-494A-AAA7-A6F203DE821F}"/>
              </a:ext>
            </a:extLst>
          </p:cNvPr>
          <p:cNvSpPr>
            <a:spLocks noGrp="1"/>
          </p:cNvSpPr>
          <p:nvPr>
            <p:ph type="title"/>
          </p:nvPr>
        </p:nvSpPr>
        <p:spPr>
          <a:xfrm>
            <a:off x="838200" y="9474"/>
            <a:ext cx="10515600" cy="558605"/>
          </a:xfrm>
        </p:spPr>
        <p:txBody>
          <a:bodyPr>
            <a:normAutofit fontScale="90000"/>
          </a:bodyPr>
          <a:lstStyle/>
          <a:p>
            <a:pPr algn="ctr"/>
            <a:r>
              <a:rPr lang="en-US" dirty="0">
                <a:solidFill>
                  <a:srgbClr val="0052D6"/>
                </a:solidFill>
              </a:rPr>
              <a:t>Decades of Development Deep Neural Net</a:t>
            </a:r>
          </a:p>
        </p:txBody>
      </p:sp>
    </p:spTree>
    <p:extLst>
      <p:ext uri="{BB962C8B-B14F-4D97-AF65-F5344CB8AC3E}">
        <p14:creationId xmlns:p14="http://schemas.microsoft.com/office/powerpoint/2010/main" val="2867257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3283-F07C-4F0D-A866-584036201BF9}"/>
              </a:ext>
            </a:extLst>
          </p:cNvPr>
          <p:cNvSpPr>
            <a:spLocks noGrp="1"/>
          </p:cNvSpPr>
          <p:nvPr>
            <p:ph type="title"/>
          </p:nvPr>
        </p:nvSpPr>
        <p:spPr>
          <a:xfrm>
            <a:off x="1073476" y="2454757"/>
            <a:ext cx="10515600" cy="1325563"/>
          </a:xfrm>
        </p:spPr>
        <p:txBody>
          <a:bodyPr/>
          <a:lstStyle/>
          <a:p>
            <a:pPr algn="ctr"/>
            <a:r>
              <a:rPr lang="en-US" dirty="0">
                <a:solidFill>
                  <a:srgbClr val="0052D6"/>
                </a:solidFill>
              </a:rPr>
              <a:t>Grid - Random Searching strategy</a:t>
            </a:r>
          </a:p>
        </p:txBody>
      </p:sp>
    </p:spTree>
    <p:extLst>
      <p:ext uri="{BB962C8B-B14F-4D97-AF65-F5344CB8AC3E}">
        <p14:creationId xmlns:p14="http://schemas.microsoft.com/office/powerpoint/2010/main" val="2774245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560277-3AA4-48B9-A58D-ED6ED5C4EFB4}"/>
              </a:ext>
            </a:extLst>
          </p:cNvPr>
          <p:cNvSpPr/>
          <p:nvPr/>
        </p:nvSpPr>
        <p:spPr>
          <a:xfrm>
            <a:off x="0" y="-260855"/>
            <a:ext cx="3573607"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a:t>
            </a:r>
          </a:p>
        </p:txBody>
      </p:sp>
      <p:cxnSp>
        <p:nvCxnSpPr>
          <p:cNvPr id="6" name="Straight Arrow Connector 5">
            <a:extLst>
              <a:ext uri="{FF2B5EF4-FFF2-40B4-BE49-F238E27FC236}">
                <a16:creationId xmlns:a16="http://schemas.microsoft.com/office/drawing/2014/main" id="{FE0BAFDB-1D95-43B6-89DF-7DFBB0AC769F}"/>
              </a:ext>
            </a:extLst>
          </p:cNvPr>
          <p:cNvCxnSpPr>
            <a:cxnSpLocks/>
          </p:cNvCxnSpPr>
          <p:nvPr/>
        </p:nvCxnSpPr>
        <p:spPr>
          <a:xfrm flipV="1">
            <a:off x="1869440" y="822960"/>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B379278-2E4D-44D4-A153-454C066C8FBA}"/>
              </a:ext>
            </a:extLst>
          </p:cNvPr>
          <p:cNvCxnSpPr>
            <a:cxnSpLocks/>
          </p:cNvCxnSpPr>
          <p:nvPr/>
        </p:nvCxnSpPr>
        <p:spPr>
          <a:xfrm>
            <a:off x="1869440" y="4744720"/>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0DE92E-BC32-4F49-9C34-E8FBD45960D5}"/>
              </a:ext>
            </a:extLst>
          </p:cNvPr>
          <p:cNvSpPr txBox="1"/>
          <p:nvPr/>
        </p:nvSpPr>
        <p:spPr>
          <a:xfrm>
            <a:off x="4551680" y="481584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11" name="TextBox 10">
            <a:extLst>
              <a:ext uri="{FF2B5EF4-FFF2-40B4-BE49-F238E27FC236}">
                <a16:creationId xmlns:a16="http://schemas.microsoft.com/office/drawing/2014/main" id="{310B401E-C99D-47F1-ABBC-A566817A7915}"/>
              </a:ext>
            </a:extLst>
          </p:cNvPr>
          <p:cNvSpPr txBox="1"/>
          <p:nvPr/>
        </p:nvSpPr>
        <p:spPr>
          <a:xfrm rot="16200000">
            <a:off x="548640" y="2827774"/>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35" name="TextBox 34">
            <a:extLst>
              <a:ext uri="{FF2B5EF4-FFF2-40B4-BE49-F238E27FC236}">
                <a16:creationId xmlns:a16="http://schemas.microsoft.com/office/drawing/2014/main" id="{22898FB0-4B67-4224-BA61-55C739C3A0EC}"/>
              </a:ext>
            </a:extLst>
          </p:cNvPr>
          <p:cNvSpPr txBox="1"/>
          <p:nvPr/>
        </p:nvSpPr>
        <p:spPr>
          <a:xfrm>
            <a:off x="6496446" y="1537345"/>
            <a:ext cx="598694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Defined grid of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 dimensions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of these maps for an Hyperparameter</a:t>
            </a:r>
          </a:p>
        </p:txBody>
      </p:sp>
    </p:spTree>
    <p:extLst>
      <p:ext uri="{BB962C8B-B14F-4D97-AF65-F5344CB8AC3E}">
        <p14:creationId xmlns:p14="http://schemas.microsoft.com/office/powerpoint/2010/main" val="57232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560277-3AA4-48B9-A58D-ED6ED5C4EFB4}"/>
              </a:ext>
            </a:extLst>
          </p:cNvPr>
          <p:cNvSpPr/>
          <p:nvPr/>
        </p:nvSpPr>
        <p:spPr>
          <a:xfrm>
            <a:off x="0" y="-273372"/>
            <a:ext cx="376757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 </a:t>
            </a:r>
          </a:p>
        </p:txBody>
      </p:sp>
      <p:cxnSp>
        <p:nvCxnSpPr>
          <p:cNvPr id="6" name="Straight Arrow Connector 5">
            <a:extLst>
              <a:ext uri="{FF2B5EF4-FFF2-40B4-BE49-F238E27FC236}">
                <a16:creationId xmlns:a16="http://schemas.microsoft.com/office/drawing/2014/main" id="{FE0BAFDB-1D95-43B6-89DF-7DFBB0AC769F}"/>
              </a:ext>
            </a:extLst>
          </p:cNvPr>
          <p:cNvCxnSpPr>
            <a:cxnSpLocks/>
          </p:cNvCxnSpPr>
          <p:nvPr/>
        </p:nvCxnSpPr>
        <p:spPr>
          <a:xfrm flipV="1">
            <a:off x="1869440" y="822960"/>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B379278-2E4D-44D4-A153-454C066C8FBA}"/>
              </a:ext>
            </a:extLst>
          </p:cNvPr>
          <p:cNvCxnSpPr>
            <a:cxnSpLocks/>
          </p:cNvCxnSpPr>
          <p:nvPr/>
        </p:nvCxnSpPr>
        <p:spPr>
          <a:xfrm>
            <a:off x="1869440" y="4744720"/>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0DE92E-BC32-4F49-9C34-E8FBD45960D5}"/>
              </a:ext>
            </a:extLst>
          </p:cNvPr>
          <p:cNvSpPr txBox="1"/>
          <p:nvPr/>
        </p:nvSpPr>
        <p:spPr>
          <a:xfrm>
            <a:off x="4551680" y="481584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11" name="TextBox 10">
            <a:extLst>
              <a:ext uri="{FF2B5EF4-FFF2-40B4-BE49-F238E27FC236}">
                <a16:creationId xmlns:a16="http://schemas.microsoft.com/office/drawing/2014/main" id="{310B401E-C99D-47F1-ABBC-A566817A7915}"/>
              </a:ext>
            </a:extLst>
          </p:cNvPr>
          <p:cNvSpPr txBox="1"/>
          <p:nvPr/>
        </p:nvSpPr>
        <p:spPr>
          <a:xfrm rot="16200000">
            <a:off x="548640" y="2827774"/>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12" name="Oval 11">
            <a:extLst>
              <a:ext uri="{FF2B5EF4-FFF2-40B4-BE49-F238E27FC236}">
                <a16:creationId xmlns:a16="http://schemas.microsoft.com/office/drawing/2014/main" id="{133C5E3F-35B1-4F77-B2DB-84597EF57B93}"/>
              </a:ext>
            </a:extLst>
          </p:cNvPr>
          <p:cNvSpPr/>
          <p:nvPr/>
        </p:nvSpPr>
        <p:spPr>
          <a:xfrm>
            <a:off x="2509520" y="173736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8B8EEC3A-6C61-4887-8D3F-A9C9E31DCFF3}"/>
              </a:ext>
            </a:extLst>
          </p:cNvPr>
          <p:cNvSpPr/>
          <p:nvPr/>
        </p:nvSpPr>
        <p:spPr>
          <a:xfrm>
            <a:off x="3471438" y="173736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36354442-DE3C-439F-A527-626C77578974}"/>
              </a:ext>
            </a:extLst>
          </p:cNvPr>
          <p:cNvSpPr/>
          <p:nvPr/>
        </p:nvSpPr>
        <p:spPr>
          <a:xfrm>
            <a:off x="2509520" y="263907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F93604B7-B932-45F2-B91A-6DA464D65E39}"/>
              </a:ext>
            </a:extLst>
          </p:cNvPr>
          <p:cNvSpPr/>
          <p:nvPr/>
        </p:nvSpPr>
        <p:spPr>
          <a:xfrm>
            <a:off x="3471438" y="263907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1BDC3A35-C720-4A06-B2B6-43BB03D46AD3}"/>
              </a:ext>
            </a:extLst>
          </p:cNvPr>
          <p:cNvSpPr/>
          <p:nvPr/>
        </p:nvSpPr>
        <p:spPr>
          <a:xfrm>
            <a:off x="2509520" y="353509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70F9545F-BB5A-4268-AEEB-2C431E85234F}"/>
              </a:ext>
            </a:extLst>
          </p:cNvPr>
          <p:cNvSpPr/>
          <p:nvPr/>
        </p:nvSpPr>
        <p:spPr>
          <a:xfrm>
            <a:off x="3471438" y="353509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1B48AA38-840D-441B-813C-82BEF99D0454}"/>
              </a:ext>
            </a:extLst>
          </p:cNvPr>
          <p:cNvSpPr/>
          <p:nvPr/>
        </p:nvSpPr>
        <p:spPr>
          <a:xfrm>
            <a:off x="5402429" y="1095037"/>
            <a:ext cx="6829978" cy="2204899"/>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Defined grid of N dimensions, each of these maps for an Hyperparameter.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Learning_rate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dropout,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Batch_size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optimizers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199607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FE0BAFDB-1D95-43B6-89DF-7DFBB0AC769F}"/>
              </a:ext>
            </a:extLst>
          </p:cNvPr>
          <p:cNvCxnSpPr>
            <a:cxnSpLocks/>
          </p:cNvCxnSpPr>
          <p:nvPr/>
        </p:nvCxnSpPr>
        <p:spPr>
          <a:xfrm flipV="1">
            <a:off x="833742" y="916266"/>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B379278-2E4D-44D4-A153-454C066C8FBA}"/>
              </a:ext>
            </a:extLst>
          </p:cNvPr>
          <p:cNvCxnSpPr>
            <a:cxnSpLocks/>
          </p:cNvCxnSpPr>
          <p:nvPr/>
        </p:nvCxnSpPr>
        <p:spPr>
          <a:xfrm>
            <a:off x="833742" y="4838026"/>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0DE92E-BC32-4F49-9C34-E8FBD45960D5}"/>
              </a:ext>
            </a:extLst>
          </p:cNvPr>
          <p:cNvSpPr txBox="1"/>
          <p:nvPr/>
        </p:nvSpPr>
        <p:spPr>
          <a:xfrm>
            <a:off x="3515982" y="4909146"/>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11" name="TextBox 10">
            <a:extLst>
              <a:ext uri="{FF2B5EF4-FFF2-40B4-BE49-F238E27FC236}">
                <a16:creationId xmlns:a16="http://schemas.microsoft.com/office/drawing/2014/main" id="{310B401E-C99D-47F1-ABBC-A566817A7915}"/>
              </a:ext>
            </a:extLst>
          </p:cNvPr>
          <p:cNvSpPr txBox="1"/>
          <p:nvPr/>
        </p:nvSpPr>
        <p:spPr>
          <a:xfrm rot="16200000">
            <a:off x="-487058" y="292108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12" name="Oval 11">
            <a:extLst>
              <a:ext uri="{FF2B5EF4-FFF2-40B4-BE49-F238E27FC236}">
                <a16:creationId xmlns:a16="http://schemas.microsoft.com/office/drawing/2014/main" id="{133C5E3F-35B1-4F77-B2DB-84597EF57B93}"/>
              </a:ext>
            </a:extLst>
          </p:cNvPr>
          <p:cNvSpPr/>
          <p:nvPr/>
        </p:nvSpPr>
        <p:spPr>
          <a:xfrm>
            <a:off x="1473822" y="183066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154B53-314E-47E8-848C-925F7EAB792D}"/>
              </a:ext>
            </a:extLst>
          </p:cNvPr>
          <p:cNvSpPr/>
          <p:nvPr/>
        </p:nvSpPr>
        <p:spPr>
          <a:xfrm>
            <a:off x="5321494" y="181676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8B8EEC3A-6C61-4887-8D3F-A9C9E31DCFF3}"/>
              </a:ext>
            </a:extLst>
          </p:cNvPr>
          <p:cNvSpPr/>
          <p:nvPr/>
        </p:nvSpPr>
        <p:spPr>
          <a:xfrm>
            <a:off x="2435740" y="183066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E2FF269-B787-4E45-A1B0-4B8FAF663784}"/>
              </a:ext>
            </a:extLst>
          </p:cNvPr>
          <p:cNvSpPr/>
          <p:nvPr/>
        </p:nvSpPr>
        <p:spPr>
          <a:xfrm>
            <a:off x="3397658" y="182558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ADF46E84-4530-481F-A1E6-E0238E9A6788}"/>
              </a:ext>
            </a:extLst>
          </p:cNvPr>
          <p:cNvSpPr/>
          <p:nvPr/>
        </p:nvSpPr>
        <p:spPr>
          <a:xfrm>
            <a:off x="4359576" y="182117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36354442-DE3C-439F-A527-626C77578974}"/>
              </a:ext>
            </a:extLst>
          </p:cNvPr>
          <p:cNvSpPr/>
          <p:nvPr/>
        </p:nvSpPr>
        <p:spPr>
          <a:xfrm>
            <a:off x="1473822" y="273237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F71ECFFF-93D5-46E7-B013-8AEDB2122EE3}"/>
              </a:ext>
            </a:extLst>
          </p:cNvPr>
          <p:cNvSpPr/>
          <p:nvPr/>
        </p:nvSpPr>
        <p:spPr>
          <a:xfrm>
            <a:off x="5321494" y="271847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F93604B7-B932-45F2-B91A-6DA464D65E39}"/>
              </a:ext>
            </a:extLst>
          </p:cNvPr>
          <p:cNvSpPr/>
          <p:nvPr/>
        </p:nvSpPr>
        <p:spPr>
          <a:xfrm>
            <a:off x="2435740" y="273237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95412EB-EFB3-46D3-A4C1-6E879B190E30}"/>
              </a:ext>
            </a:extLst>
          </p:cNvPr>
          <p:cNvSpPr/>
          <p:nvPr/>
        </p:nvSpPr>
        <p:spPr>
          <a:xfrm>
            <a:off x="3397658" y="272729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E138787-1007-4235-B8A6-A30096EEF924}"/>
              </a:ext>
            </a:extLst>
          </p:cNvPr>
          <p:cNvSpPr/>
          <p:nvPr/>
        </p:nvSpPr>
        <p:spPr>
          <a:xfrm>
            <a:off x="4359576" y="272288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1BDC3A35-C720-4A06-B2B6-43BB03D46AD3}"/>
              </a:ext>
            </a:extLst>
          </p:cNvPr>
          <p:cNvSpPr/>
          <p:nvPr/>
        </p:nvSpPr>
        <p:spPr>
          <a:xfrm>
            <a:off x="1473822" y="362839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57B90431-74CD-46A6-B4C0-C54876ADE912}"/>
              </a:ext>
            </a:extLst>
          </p:cNvPr>
          <p:cNvSpPr/>
          <p:nvPr/>
        </p:nvSpPr>
        <p:spPr>
          <a:xfrm>
            <a:off x="5321494" y="361450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70F9545F-BB5A-4268-AEEB-2C431E85234F}"/>
              </a:ext>
            </a:extLst>
          </p:cNvPr>
          <p:cNvSpPr/>
          <p:nvPr/>
        </p:nvSpPr>
        <p:spPr>
          <a:xfrm>
            <a:off x="2435740" y="362839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E9054456-F0D5-49E8-80AF-FCE3D8E11709}"/>
              </a:ext>
            </a:extLst>
          </p:cNvPr>
          <p:cNvSpPr/>
          <p:nvPr/>
        </p:nvSpPr>
        <p:spPr>
          <a:xfrm>
            <a:off x="3397658" y="362331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C7B33885-343B-4C03-BFD9-714BF22371E4}"/>
              </a:ext>
            </a:extLst>
          </p:cNvPr>
          <p:cNvSpPr/>
          <p:nvPr/>
        </p:nvSpPr>
        <p:spPr>
          <a:xfrm>
            <a:off x="4359576" y="361890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1B48AA38-840D-441B-813C-82BEF99D0454}"/>
              </a:ext>
            </a:extLst>
          </p:cNvPr>
          <p:cNvSpPr/>
          <p:nvPr/>
        </p:nvSpPr>
        <p:spPr>
          <a:xfrm>
            <a:off x="7211028" y="1343634"/>
            <a:ext cx="5086717" cy="225106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Defined grid of N dimensions, each of these maps for an Hyperparameter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Learning_rate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dropout,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Batch_size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optimizers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3" name="Rectangle 32">
            <a:extLst>
              <a:ext uri="{FF2B5EF4-FFF2-40B4-BE49-F238E27FC236}">
                <a16:creationId xmlns:a16="http://schemas.microsoft.com/office/drawing/2014/main" id="{EDEEC1A8-C811-427F-9C03-466BD9FEAECC}"/>
              </a:ext>
            </a:extLst>
          </p:cNvPr>
          <p:cNvSpPr/>
          <p:nvPr/>
        </p:nvSpPr>
        <p:spPr>
          <a:xfrm>
            <a:off x="6000" y="-289436"/>
            <a:ext cx="376757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 </a:t>
            </a:r>
          </a:p>
        </p:txBody>
      </p:sp>
    </p:spTree>
    <p:extLst>
      <p:ext uri="{BB962C8B-B14F-4D97-AF65-F5344CB8AC3E}">
        <p14:creationId xmlns:p14="http://schemas.microsoft.com/office/powerpoint/2010/main" val="217688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ACD9D52-453E-457D-95F9-5EEC1BB2F545}"/>
              </a:ext>
            </a:extLst>
          </p:cNvPr>
          <p:cNvCxnSpPr>
            <a:cxnSpLocks/>
          </p:cNvCxnSpPr>
          <p:nvPr/>
        </p:nvCxnSpPr>
        <p:spPr>
          <a:xfrm flipV="1">
            <a:off x="908387" y="925597"/>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05B3F4-717B-414A-8AB2-B4A2C0D65D85}"/>
              </a:ext>
            </a:extLst>
          </p:cNvPr>
          <p:cNvCxnSpPr>
            <a:cxnSpLocks/>
          </p:cNvCxnSpPr>
          <p:nvPr/>
        </p:nvCxnSpPr>
        <p:spPr>
          <a:xfrm>
            <a:off x="908387" y="4847357"/>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9EEF0A-0D3F-4F60-89F2-6337C9B5DD0F}"/>
              </a:ext>
            </a:extLst>
          </p:cNvPr>
          <p:cNvSpPr txBox="1"/>
          <p:nvPr/>
        </p:nvSpPr>
        <p:spPr>
          <a:xfrm>
            <a:off x="3590627" y="4918477"/>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B856D1E5-DC26-4F2A-95D9-08060702C9B8}"/>
              </a:ext>
            </a:extLst>
          </p:cNvPr>
          <p:cNvSpPr txBox="1"/>
          <p:nvPr/>
        </p:nvSpPr>
        <p:spPr>
          <a:xfrm rot="16200000">
            <a:off x="-412413" y="2930411"/>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2F494087-6372-4086-B2D6-D3599E29FE4F}"/>
              </a:ext>
            </a:extLst>
          </p:cNvPr>
          <p:cNvSpPr/>
          <p:nvPr/>
        </p:nvSpPr>
        <p:spPr>
          <a:xfrm>
            <a:off x="1548467" y="183999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58E3C63-C544-4F94-B5D7-6E6BB4C65210}"/>
              </a:ext>
            </a:extLst>
          </p:cNvPr>
          <p:cNvSpPr/>
          <p:nvPr/>
        </p:nvSpPr>
        <p:spPr>
          <a:xfrm>
            <a:off x="5396139" y="182609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99F839A-5A4E-4E04-9849-E7DA4BE2BB4C}"/>
              </a:ext>
            </a:extLst>
          </p:cNvPr>
          <p:cNvSpPr/>
          <p:nvPr/>
        </p:nvSpPr>
        <p:spPr>
          <a:xfrm>
            <a:off x="2510385" y="183999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9D8AD698-6E0B-4D2A-A51A-88F983081573}"/>
              </a:ext>
            </a:extLst>
          </p:cNvPr>
          <p:cNvSpPr/>
          <p:nvPr/>
        </p:nvSpPr>
        <p:spPr>
          <a:xfrm>
            <a:off x="3472303" y="18349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FCA64495-C56D-4262-81D8-1F56AA717C7A}"/>
              </a:ext>
            </a:extLst>
          </p:cNvPr>
          <p:cNvSpPr/>
          <p:nvPr/>
        </p:nvSpPr>
        <p:spPr>
          <a:xfrm>
            <a:off x="4434221" y="183050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D55A51E-AC32-4676-9758-71CB209D3D13}"/>
              </a:ext>
            </a:extLst>
          </p:cNvPr>
          <p:cNvSpPr/>
          <p:nvPr/>
        </p:nvSpPr>
        <p:spPr>
          <a:xfrm>
            <a:off x="1548467" y="274170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1118569-F774-4531-BD2B-ADD0268D4299}"/>
              </a:ext>
            </a:extLst>
          </p:cNvPr>
          <p:cNvSpPr/>
          <p:nvPr/>
        </p:nvSpPr>
        <p:spPr>
          <a:xfrm>
            <a:off x="5396139" y="272780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1BBB0F4-1F5F-45BF-A905-3DEEA17971AD}"/>
              </a:ext>
            </a:extLst>
          </p:cNvPr>
          <p:cNvSpPr/>
          <p:nvPr/>
        </p:nvSpPr>
        <p:spPr>
          <a:xfrm>
            <a:off x="2510385" y="274170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1BACD9-5327-41EB-B695-D79422CF9E23}"/>
              </a:ext>
            </a:extLst>
          </p:cNvPr>
          <p:cNvSpPr/>
          <p:nvPr/>
        </p:nvSpPr>
        <p:spPr>
          <a:xfrm>
            <a:off x="3472303" y="27366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648EB7A-E99D-4F8E-B2CB-C696373EB591}"/>
              </a:ext>
            </a:extLst>
          </p:cNvPr>
          <p:cNvSpPr/>
          <p:nvPr/>
        </p:nvSpPr>
        <p:spPr>
          <a:xfrm>
            <a:off x="4434221" y="273221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9D7AB1F-420D-40AA-8D38-CD585EF14C2B}"/>
              </a:ext>
            </a:extLst>
          </p:cNvPr>
          <p:cNvSpPr/>
          <p:nvPr/>
        </p:nvSpPr>
        <p:spPr>
          <a:xfrm>
            <a:off x="1548467" y="363772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E8299FE-7BD6-4828-8E99-BB1FDB67B58B}"/>
              </a:ext>
            </a:extLst>
          </p:cNvPr>
          <p:cNvSpPr/>
          <p:nvPr/>
        </p:nvSpPr>
        <p:spPr>
          <a:xfrm>
            <a:off x="5396139" y="362383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0BFC0BC-37CB-4EBE-8645-911BF72DBF48}"/>
              </a:ext>
            </a:extLst>
          </p:cNvPr>
          <p:cNvSpPr/>
          <p:nvPr/>
        </p:nvSpPr>
        <p:spPr>
          <a:xfrm>
            <a:off x="2510385" y="363772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C74125D-9E45-48AE-90B2-64E79E594B2D}"/>
              </a:ext>
            </a:extLst>
          </p:cNvPr>
          <p:cNvSpPr/>
          <p:nvPr/>
        </p:nvSpPr>
        <p:spPr>
          <a:xfrm>
            <a:off x="3472303" y="36326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B11D974-90DB-4D92-8EA7-4B05C6B228DC}"/>
              </a:ext>
            </a:extLst>
          </p:cNvPr>
          <p:cNvSpPr/>
          <p:nvPr/>
        </p:nvSpPr>
        <p:spPr>
          <a:xfrm>
            <a:off x="4434221" y="362823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313992B-35D1-4468-BD15-B20086E93649}"/>
              </a:ext>
            </a:extLst>
          </p:cNvPr>
          <p:cNvSpPr txBox="1"/>
          <p:nvPr/>
        </p:nvSpPr>
        <p:spPr>
          <a:xfrm>
            <a:off x="7553864" y="1467937"/>
            <a:ext cx="5153667" cy="308392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(4, 8, 16, 32, 64, 128, 256)</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(1e-2, 1e-3, 1e-4, 1e-5, 1e-6,)</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F113723-2F98-417A-9C84-75B103117E23}"/>
              </a:ext>
            </a:extLst>
          </p:cNvPr>
          <p:cNvSpPr/>
          <p:nvPr/>
        </p:nvSpPr>
        <p:spPr>
          <a:xfrm>
            <a:off x="5502" y="-176882"/>
            <a:ext cx="376757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 </a:t>
            </a:r>
          </a:p>
        </p:txBody>
      </p:sp>
    </p:spTree>
    <p:extLst>
      <p:ext uri="{BB962C8B-B14F-4D97-AF65-F5344CB8AC3E}">
        <p14:creationId xmlns:p14="http://schemas.microsoft.com/office/powerpoint/2010/main" val="3052366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ACD9D52-453E-457D-95F9-5EEC1BB2F545}"/>
              </a:ext>
            </a:extLst>
          </p:cNvPr>
          <p:cNvCxnSpPr>
            <a:cxnSpLocks/>
          </p:cNvCxnSpPr>
          <p:nvPr/>
        </p:nvCxnSpPr>
        <p:spPr>
          <a:xfrm flipV="1">
            <a:off x="479306" y="869613"/>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05B3F4-717B-414A-8AB2-B4A2C0D65D85}"/>
              </a:ext>
            </a:extLst>
          </p:cNvPr>
          <p:cNvCxnSpPr>
            <a:cxnSpLocks/>
          </p:cNvCxnSpPr>
          <p:nvPr/>
        </p:nvCxnSpPr>
        <p:spPr>
          <a:xfrm>
            <a:off x="479306" y="4791373"/>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9EEF0A-0D3F-4F60-89F2-6337C9B5DD0F}"/>
              </a:ext>
            </a:extLst>
          </p:cNvPr>
          <p:cNvSpPr txBox="1"/>
          <p:nvPr/>
        </p:nvSpPr>
        <p:spPr>
          <a:xfrm>
            <a:off x="3161546" y="4862493"/>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B856D1E5-DC26-4F2A-95D9-08060702C9B8}"/>
              </a:ext>
            </a:extLst>
          </p:cNvPr>
          <p:cNvSpPr txBox="1"/>
          <p:nvPr/>
        </p:nvSpPr>
        <p:spPr>
          <a:xfrm rot="16200000">
            <a:off x="-841494" y="2874427"/>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2F494087-6372-4086-B2D6-D3599E29FE4F}"/>
              </a:ext>
            </a:extLst>
          </p:cNvPr>
          <p:cNvSpPr/>
          <p:nvPr/>
        </p:nvSpPr>
        <p:spPr>
          <a:xfrm>
            <a:off x="1119386"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58E3C63-C544-4F94-B5D7-6E6BB4C65210}"/>
              </a:ext>
            </a:extLst>
          </p:cNvPr>
          <p:cNvSpPr/>
          <p:nvPr/>
        </p:nvSpPr>
        <p:spPr>
          <a:xfrm>
            <a:off x="4967058" y="177011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99F839A-5A4E-4E04-9849-E7DA4BE2BB4C}"/>
              </a:ext>
            </a:extLst>
          </p:cNvPr>
          <p:cNvSpPr/>
          <p:nvPr/>
        </p:nvSpPr>
        <p:spPr>
          <a:xfrm>
            <a:off x="2081304"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9D8AD698-6E0B-4D2A-A51A-88F983081573}"/>
              </a:ext>
            </a:extLst>
          </p:cNvPr>
          <p:cNvSpPr/>
          <p:nvPr/>
        </p:nvSpPr>
        <p:spPr>
          <a:xfrm>
            <a:off x="3043222" y="177892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FCA64495-C56D-4262-81D8-1F56AA717C7A}"/>
              </a:ext>
            </a:extLst>
          </p:cNvPr>
          <p:cNvSpPr/>
          <p:nvPr/>
        </p:nvSpPr>
        <p:spPr>
          <a:xfrm>
            <a:off x="4005140" y="17745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D55A51E-AC32-4676-9758-71CB209D3D13}"/>
              </a:ext>
            </a:extLst>
          </p:cNvPr>
          <p:cNvSpPr/>
          <p:nvPr/>
        </p:nvSpPr>
        <p:spPr>
          <a:xfrm>
            <a:off x="1119386"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1118569-F774-4531-BD2B-ADD0268D4299}"/>
              </a:ext>
            </a:extLst>
          </p:cNvPr>
          <p:cNvSpPr/>
          <p:nvPr/>
        </p:nvSpPr>
        <p:spPr>
          <a:xfrm>
            <a:off x="4967058" y="267182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1BBB0F4-1F5F-45BF-A905-3DEEA17971AD}"/>
              </a:ext>
            </a:extLst>
          </p:cNvPr>
          <p:cNvSpPr/>
          <p:nvPr/>
        </p:nvSpPr>
        <p:spPr>
          <a:xfrm>
            <a:off x="2081304"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1BACD9-5327-41EB-B695-D79422CF9E23}"/>
              </a:ext>
            </a:extLst>
          </p:cNvPr>
          <p:cNvSpPr/>
          <p:nvPr/>
        </p:nvSpPr>
        <p:spPr>
          <a:xfrm>
            <a:off x="3043222" y="268063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648EB7A-E99D-4F8E-B2CB-C696373EB591}"/>
              </a:ext>
            </a:extLst>
          </p:cNvPr>
          <p:cNvSpPr/>
          <p:nvPr/>
        </p:nvSpPr>
        <p:spPr>
          <a:xfrm>
            <a:off x="4005140" y="267623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9D7AB1F-420D-40AA-8D38-CD585EF14C2B}"/>
              </a:ext>
            </a:extLst>
          </p:cNvPr>
          <p:cNvSpPr/>
          <p:nvPr/>
        </p:nvSpPr>
        <p:spPr>
          <a:xfrm>
            <a:off x="1119386"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E8299FE-7BD6-4828-8E99-BB1FDB67B58B}"/>
              </a:ext>
            </a:extLst>
          </p:cNvPr>
          <p:cNvSpPr/>
          <p:nvPr/>
        </p:nvSpPr>
        <p:spPr>
          <a:xfrm>
            <a:off x="4967058" y="356784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0BFC0BC-37CB-4EBE-8645-911BF72DBF48}"/>
              </a:ext>
            </a:extLst>
          </p:cNvPr>
          <p:cNvSpPr/>
          <p:nvPr/>
        </p:nvSpPr>
        <p:spPr>
          <a:xfrm>
            <a:off x="2081304"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C74125D-9E45-48AE-90B2-64E79E594B2D}"/>
              </a:ext>
            </a:extLst>
          </p:cNvPr>
          <p:cNvSpPr/>
          <p:nvPr/>
        </p:nvSpPr>
        <p:spPr>
          <a:xfrm>
            <a:off x="3043222" y="357666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B11D974-90DB-4D92-8EA7-4B05C6B228DC}"/>
              </a:ext>
            </a:extLst>
          </p:cNvPr>
          <p:cNvSpPr/>
          <p:nvPr/>
        </p:nvSpPr>
        <p:spPr>
          <a:xfrm>
            <a:off x="4005140" y="357225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313992B-35D1-4468-BD15-B20086E93649}"/>
              </a:ext>
            </a:extLst>
          </p:cNvPr>
          <p:cNvSpPr txBox="1"/>
          <p:nvPr/>
        </p:nvSpPr>
        <p:spPr>
          <a:xfrm>
            <a:off x="7256501" y="2672130"/>
            <a:ext cx="4063693"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Evaluate the performance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C1(4, 1e-4) -&gt;  result1=0.8</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C2(4, 1e- 3) -&gt; result2=0.82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C3(4, 1e-2.) -&gt; result3=0.85</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B105B52F-6B83-4BD6-B769-25FEB8D6C59F}"/>
              </a:ext>
            </a:extLst>
          </p:cNvPr>
          <p:cNvPicPr>
            <a:picLocks noChangeAspect="1"/>
          </p:cNvPicPr>
          <p:nvPr/>
        </p:nvPicPr>
        <p:blipFill>
          <a:blip r:embed="rId2"/>
          <a:stretch>
            <a:fillRect/>
          </a:stretch>
        </p:blipFill>
        <p:spPr>
          <a:xfrm>
            <a:off x="5586198" y="1569628"/>
            <a:ext cx="1071893" cy="952793"/>
          </a:xfrm>
          <a:prstGeom prst="rect">
            <a:avLst/>
          </a:prstGeom>
        </p:spPr>
      </p:pic>
      <p:pic>
        <p:nvPicPr>
          <p:cNvPr id="29" name="Picture 28">
            <a:extLst>
              <a:ext uri="{FF2B5EF4-FFF2-40B4-BE49-F238E27FC236}">
                <a16:creationId xmlns:a16="http://schemas.microsoft.com/office/drawing/2014/main" id="{3BF35841-EC9A-4EB3-88D0-70D454595613}"/>
              </a:ext>
            </a:extLst>
          </p:cNvPr>
          <p:cNvPicPr>
            <a:picLocks noChangeAspect="1"/>
          </p:cNvPicPr>
          <p:nvPr/>
        </p:nvPicPr>
        <p:blipFill>
          <a:blip r:embed="rId2"/>
          <a:stretch>
            <a:fillRect/>
          </a:stretch>
        </p:blipFill>
        <p:spPr>
          <a:xfrm>
            <a:off x="5553690" y="2571340"/>
            <a:ext cx="1071893" cy="952793"/>
          </a:xfrm>
          <a:prstGeom prst="rect">
            <a:avLst/>
          </a:prstGeom>
        </p:spPr>
      </p:pic>
      <p:pic>
        <p:nvPicPr>
          <p:cNvPr id="30" name="Picture 29">
            <a:extLst>
              <a:ext uri="{FF2B5EF4-FFF2-40B4-BE49-F238E27FC236}">
                <a16:creationId xmlns:a16="http://schemas.microsoft.com/office/drawing/2014/main" id="{7D6643DD-B77F-42AE-84A2-71ABA4FA3F64}"/>
              </a:ext>
            </a:extLst>
          </p:cNvPr>
          <p:cNvPicPr>
            <a:picLocks noChangeAspect="1"/>
          </p:cNvPicPr>
          <p:nvPr/>
        </p:nvPicPr>
        <p:blipFill>
          <a:blip r:embed="rId2"/>
          <a:stretch>
            <a:fillRect/>
          </a:stretch>
        </p:blipFill>
        <p:spPr>
          <a:xfrm>
            <a:off x="5547470" y="3608856"/>
            <a:ext cx="1071893" cy="952793"/>
          </a:xfrm>
          <a:prstGeom prst="rect">
            <a:avLst/>
          </a:prstGeom>
        </p:spPr>
      </p:pic>
      <p:sp>
        <p:nvSpPr>
          <p:cNvPr id="31" name="Rectangle 30">
            <a:extLst>
              <a:ext uri="{FF2B5EF4-FFF2-40B4-BE49-F238E27FC236}">
                <a16:creationId xmlns:a16="http://schemas.microsoft.com/office/drawing/2014/main" id="{9A671021-55BE-48C8-B495-B410F7EB1E6E}"/>
              </a:ext>
            </a:extLst>
          </p:cNvPr>
          <p:cNvSpPr/>
          <p:nvPr/>
        </p:nvSpPr>
        <p:spPr>
          <a:xfrm>
            <a:off x="5502" y="-120896"/>
            <a:ext cx="376757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 </a:t>
            </a:r>
          </a:p>
        </p:txBody>
      </p:sp>
      <p:sp>
        <p:nvSpPr>
          <p:cNvPr id="32" name="TextBox 31">
            <a:extLst>
              <a:ext uri="{FF2B5EF4-FFF2-40B4-BE49-F238E27FC236}">
                <a16:creationId xmlns:a16="http://schemas.microsoft.com/office/drawing/2014/main" id="{A71ED2B1-BD17-4595-A8D8-2731252D0EE4}"/>
              </a:ext>
            </a:extLst>
          </p:cNvPr>
          <p:cNvSpPr txBox="1"/>
          <p:nvPr/>
        </p:nvSpPr>
        <p:spPr>
          <a:xfrm>
            <a:off x="7210239" y="140361"/>
            <a:ext cx="5153667" cy="23529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(4, 8, 16, 32, 64, 128, 256)</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(1e-2, 1e-3, 1e-4, 1e-5, 1e-6,)</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642DF8C2-A25B-4ECD-88DD-21823CD8D860}"/>
              </a:ext>
            </a:extLst>
          </p:cNvPr>
          <p:cNvSpPr/>
          <p:nvPr/>
        </p:nvSpPr>
        <p:spPr>
          <a:xfrm>
            <a:off x="1035698" y="1569628"/>
            <a:ext cx="610025" cy="2756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39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ACD9D52-453E-457D-95F9-5EEC1BB2F545}"/>
              </a:ext>
            </a:extLst>
          </p:cNvPr>
          <p:cNvCxnSpPr>
            <a:cxnSpLocks/>
          </p:cNvCxnSpPr>
          <p:nvPr/>
        </p:nvCxnSpPr>
        <p:spPr>
          <a:xfrm flipV="1">
            <a:off x="479306" y="869613"/>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05B3F4-717B-414A-8AB2-B4A2C0D65D85}"/>
              </a:ext>
            </a:extLst>
          </p:cNvPr>
          <p:cNvCxnSpPr>
            <a:cxnSpLocks/>
          </p:cNvCxnSpPr>
          <p:nvPr/>
        </p:nvCxnSpPr>
        <p:spPr>
          <a:xfrm>
            <a:off x="479306" y="4791373"/>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9EEF0A-0D3F-4F60-89F2-6337C9B5DD0F}"/>
              </a:ext>
            </a:extLst>
          </p:cNvPr>
          <p:cNvSpPr txBox="1"/>
          <p:nvPr/>
        </p:nvSpPr>
        <p:spPr>
          <a:xfrm>
            <a:off x="3161546" y="4862493"/>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B856D1E5-DC26-4F2A-95D9-08060702C9B8}"/>
              </a:ext>
            </a:extLst>
          </p:cNvPr>
          <p:cNvSpPr txBox="1"/>
          <p:nvPr/>
        </p:nvSpPr>
        <p:spPr>
          <a:xfrm rot="16200000">
            <a:off x="-841494" y="2874427"/>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2F494087-6372-4086-B2D6-D3599E29FE4F}"/>
              </a:ext>
            </a:extLst>
          </p:cNvPr>
          <p:cNvSpPr/>
          <p:nvPr/>
        </p:nvSpPr>
        <p:spPr>
          <a:xfrm>
            <a:off x="1119386"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58E3C63-C544-4F94-B5D7-6E6BB4C65210}"/>
              </a:ext>
            </a:extLst>
          </p:cNvPr>
          <p:cNvSpPr/>
          <p:nvPr/>
        </p:nvSpPr>
        <p:spPr>
          <a:xfrm>
            <a:off x="4967058" y="177011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99F839A-5A4E-4E04-9849-E7DA4BE2BB4C}"/>
              </a:ext>
            </a:extLst>
          </p:cNvPr>
          <p:cNvSpPr/>
          <p:nvPr/>
        </p:nvSpPr>
        <p:spPr>
          <a:xfrm>
            <a:off x="2081304"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9D8AD698-6E0B-4D2A-A51A-88F983081573}"/>
              </a:ext>
            </a:extLst>
          </p:cNvPr>
          <p:cNvSpPr/>
          <p:nvPr/>
        </p:nvSpPr>
        <p:spPr>
          <a:xfrm>
            <a:off x="3043222" y="177892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FCA64495-C56D-4262-81D8-1F56AA717C7A}"/>
              </a:ext>
            </a:extLst>
          </p:cNvPr>
          <p:cNvSpPr/>
          <p:nvPr/>
        </p:nvSpPr>
        <p:spPr>
          <a:xfrm>
            <a:off x="4005140" y="17745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D55A51E-AC32-4676-9758-71CB209D3D13}"/>
              </a:ext>
            </a:extLst>
          </p:cNvPr>
          <p:cNvSpPr/>
          <p:nvPr/>
        </p:nvSpPr>
        <p:spPr>
          <a:xfrm>
            <a:off x="1119386"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1118569-F774-4531-BD2B-ADD0268D4299}"/>
              </a:ext>
            </a:extLst>
          </p:cNvPr>
          <p:cNvSpPr/>
          <p:nvPr/>
        </p:nvSpPr>
        <p:spPr>
          <a:xfrm>
            <a:off x="4967058" y="267182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1BBB0F4-1F5F-45BF-A905-3DEEA17971AD}"/>
              </a:ext>
            </a:extLst>
          </p:cNvPr>
          <p:cNvSpPr/>
          <p:nvPr/>
        </p:nvSpPr>
        <p:spPr>
          <a:xfrm>
            <a:off x="2081304"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1BACD9-5327-41EB-B695-D79422CF9E23}"/>
              </a:ext>
            </a:extLst>
          </p:cNvPr>
          <p:cNvSpPr/>
          <p:nvPr/>
        </p:nvSpPr>
        <p:spPr>
          <a:xfrm>
            <a:off x="3043222" y="268063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648EB7A-E99D-4F8E-B2CB-C696373EB591}"/>
              </a:ext>
            </a:extLst>
          </p:cNvPr>
          <p:cNvSpPr/>
          <p:nvPr/>
        </p:nvSpPr>
        <p:spPr>
          <a:xfrm>
            <a:off x="4005140" y="267623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9D7AB1F-420D-40AA-8D38-CD585EF14C2B}"/>
              </a:ext>
            </a:extLst>
          </p:cNvPr>
          <p:cNvSpPr/>
          <p:nvPr/>
        </p:nvSpPr>
        <p:spPr>
          <a:xfrm>
            <a:off x="1119386"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E8299FE-7BD6-4828-8E99-BB1FDB67B58B}"/>
              </a:ext>
            </a:extLst>
          </p:cNvPr>
          <p:cNvSpPr/>
          <p:nvPr/>
        </p:nvSpPr>
        <p:spPr>
          <a:xfrm>
            <a:off x="4967058" y="356784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0BFC0BC-37CB-4EBE-8645-911BF72DBF48}"/>
              </a:ext>
            </a:extLst>
          </p:cNvPr>
          <p:cNvSpPr/>
          <p:nvPr/>
        </p:nvSpPr>
        <p:spPr>
          <a:xfrm>
            <a:off x="2081304"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C74125D-9E45-48AE-90B2-64E79E594B2D}"/>
              </a:ext>
            </a:extLst>
          </p:cNvPr>
          <p:cNvSpPr/>
          <p:nvPr/>
        </p:nvSpPr>
        <p:spPr>
          <a:xfrm>
            <a:off x="3043222" y="357666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B11D974-90DB-4D92-8EA7-4B05C6B228DC}"/>
              </a:ext>
            </a:extLst>
          </p:cNvPr>
          <p:cNvSpPr/>
          <p:nvPr/>
        </p:nvSpPr>
        <p:spPr>
          <a:xfrm>
            <a:off x="4005140" y="357225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313992B-35D1-4468-BD15-B20086E93649}"/>
              </a:ext>
            </a:extLst>
          </p:cNvPr>
          <p:cNvSpPr txBox="1"/>
          <p:nvPr/>
        </p:nvSpPr>
        <p:spPr>
          <a:xfrm>
            <a:off x="7256501" y="2672130"/>
            <a:ext cx="4063693"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Evaluate the performance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C1(4, 1e-4) -&gt;  result1=0.8</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C2(4, 1e- 3) -&gt; result2=0.82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C3(4, 1e-2.) -&gt; result3=0.85</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B105B52F-6B83-4BD6-B769-25FEB8D6C59F}"/>
              </a:ext>
            </a:extLst>
          </p:cNvPr>
          <p:cNvPicPr>
            <a:picLocks noChangeAspect="1"/>
          </p:cNvPicPr>
          <p:nvPr/>
        </p:nvPicPr>
        <p:blipFill>
          <a:blip r:embed="rId2"/>
          <a:stretch>
            <a:fillRect/>
          </a:stretch>
        </p:blipFill>
        <p:spPr>
          <a:xfrm>
            <a:off x="5586198" y="1569628"/>
            <a:ext cx="1071893" cy="952793"/>
          </a:xfrm>
          <a:prstGeom prst="rect">
            <a:avLst/>
          </a:prstGeom>
        </p:spPr>
      </p:pic>
      <p:pic>
        <p:nvPicPr>
          <p:cNvPr id="29" name="Picture 28">
            <a:extLst>
              <a:ext uri="{FF2B5EF4-FFF2-40B4-BE49-F238E27FC236}">
                <a16:creationId xmlns:a16="http://schemas.microsoft.com/office/drawing/2014/main" id="{3BF35841-EC9A-4EB3-88D0-70D454595613}"/>
              </a:ext>
            </a:extLst>
          </p:cNvPr>
          <p:cNvPicPr>
            <a:picLocks noChangeAspect="1"/>
          </p:cNvPicPr>
          <p:nvPr/>
        </p:nvPicPr>
        <p:blipFill>
          <a:blip r:embed="rId2"/>
          <a:stretch>
            <a:fillRect/>
          </a:stretch>
        </p:blipFill>
        <p:spPr>
          <a:xfrm>
            <a:off x="5553690" y="2571340"/>
            <a:ext cx="1071893" cy="952793"/>
          </a:xfrm>
          <a:prstGeom prst="rect">
            <a:avLst/>
          </a:prstGeom>
        </p:spPr>
      </p:pic>
      <p:pic>
        <p:nvPicPr>
          <p:cNvPr id="30" name="Picture 29">
            <a:extLst>
              <a:ext uri="{FF2B5EF4-FFF2-40B4-BE49-F238E27FC236}">
                <a16:creationId xmlns:a16="http://schemas.microsoft.com/office/drawing/2014/main" id="{7D6643DD-B77F-42AE-84A2-71ABA4FA3F64}"/>
              </a:ext>
            </a:extLst>
          </p:cNvPr>
          <p:cNvPicPr>
            <a:picLocks noChangeAspect="1"/>
          </p:cNvPicPr>
          <p:nvPr/>
        </p:nvPicPr>
        <p:blipFill>
          <a:blip r:embed="rId2"/>
          <a:stretch>
            <a:fillRect/>
          </a:stretch>
        </p:blipFill>
        <p:spPr>
          <a:xfrm>
            <a:off x="5547470" y="3608856"/>
            <a:ext cx="1071893" cy="952793"/>
          </a:xfrm>
          <a:prstGeom prst="rect">
            <a:avLst/>
          </a:prstGeom>
        </p:spPr>
      </p:pic>
      <p:sp>
        <p:nvSpPr>
          <p:cNvPr id="31" name="Rectangle 30">
            <a:extLst>
              <a:ext uri="{FF2B5EF4-FFF2-40B4-BE49-F238E27FC236}">
                <a16:creationId xmlns:a16="http://schemas.microsoft.com/office/drawing/2014/main" id="{9A671021-55BE-48C8-B495-B410F7EB1E6E}"/>
              </a:ext>
            </a:extLst>
          </p:cNvPr>
          <p:cNvSpPr/>
          <p:nvPr/>
        </p:nvSpPr>
        <p:spPr>
          <a:xfrm>
            <a:off x="5502" y="-120896"/>
            <a:ext cx="376757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 </a:t>
            </a:r>
          </a:p>
        </p:txBody>
      </p:sp>
      <p:sp>
        <p:nvSpPr>
          <p:cNvPr id="32" name="TextBox 31">
            <a:extLst>
              <a:ext uri="{FF2B5EF4-FFF2-40B4-BE49-F238E27FC236}">
                <a16:creationId xmlns:a16="http://schemas.microsoft.com/office/drawing/2014/main" id="{A71ED2B1-BD17-4595-A8D8-2731252D0EE4}"/>
              </a:ext>
            </a:extLst>
          </p:cNvPr>
          <p:cNvSpPr txBox="1"/>
          <p:nvPr/>
        </p:nvSpPr>
        <p:spPr>
          <a:xfrm>
            <a:off x="7210239" y="140361"/>
            <a:ext cx="5153667" cy="23529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(4, 8, 16, 32, 64, 128, 256)</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(1e-2, 1e-3, 1e-4, 1e-5, 1e-6,)</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642DF8C2-A25B-4ECD-88DD-21823CD8D860}"/>
              </a:ext>
            </a:extLst>
          </p:cNvPr>
          <p:cNvSpPr/>
          <p:nvPr/>
        </p:nvSpPr>
        <p:spPr>
          <a:xfrm>
            <a:off x="1035698" y="1569628"/>
            <a:ext cx="610025" cy="2756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930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ACD9D52-453E-457D-95F9-5EEC1BB2F545}"/>
              </a:ext>
            </a:extLst>
          </p:cNvPr>
          <p:cNvCxnSpPr>
            <a:cxnSpLocks/>
          </p:cNvCxnSpPr>
          <p:nvPr/>
        </p:nvCxnSpPr>
        <p:spPr>
          <a:xfrm flipV="1">
            <a:off x="479306" y="869613"/>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05B3F4-717B-414A-8AB2-B4A2C0D65D85}"/>
              </a:ext>
            </a:extLst>
          </p:cNvPr>
          <p:cNvCxnSpPr>
            <a:cxnSpLocks/>
          </p:cNvCxnSpPr>
          <p:nvPr/>
        </p:nvCxnSpPr>
        <p:spPr>
          <a:xfrm>
            <a:off x="479306" y="4791373"/>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9EEF0A-0D3F-4F60-89F2-6337C9B5DD0F}"/>
              </a:ext>
            </a:extLst>
          </p:cNvPr>
          <p:cNvSpPr txBox="1"/>
          <p:nvPr/>
        </p:nvSpPr>
        <p:spPr>
          <a:xfrm>
            <a:off x="3161546" y="4862493"/>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B856D1E5-DC26-4F2A-95D9-08060702C9B8}"/>
              </a:ext>
            </a:extLst>
          </p:cNvPr>
          <p:cNvSpPr txBox="1"/>
          <p:nvPr/>
        </p:nvSpPr>
        <p:spPr>
          <a:xfrm rot="16200000">
            <a:off x="-841494" y="2874427"/>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2F494087-6372-4086-B2D6-D3599E29FE4F}"/>
              </a:ext>
            </a:extLst>
          </p:cNvPr>
          <p:cNvSpPr/>
          <p:nvPr/>
        </p:nvSpPr>
        <p:spPr>
          <a:xfrm>
            <a:off x="1119386"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58E3C63-C544-4F94-B5D7-6E6BB4C65210}"/>
              </a:ext>
            </a:extLst>
          </p:cNvPr>
          <p:cNvSpPr/>
          <p:nvPr/>
        </p:nvSpPr>
        <p:spPr>
          <a:xfrm>
            <a:off x="4967058" y="177011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99F839A-5A4E-4E04-9849-E7DA4BE2BB4C}"/>
              </a:ext>
            </a:extLst>
          </p:cNvPr>
          <p:cNvSpPr/>
          <p:nvPr/>
        </p:nvSpPr>
        <p:spPr>
          <a:xfrm>
            <a:off x="2081304"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9D8AD698-6E0B-4D2A-A51A-88F983081573}"/>
              </a:ext>
            </a:extLst>
          </p:cNvPr>
          <p:cNvSpPr/>
          <p:nvPr/>
        </p:nvSpPr>
        <p:spPr>
          <a:xfrm>
            <a:off x="3043222" y="177892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FCA64495-C56D-4262-81D8-1F56AA717C7A}"/>
              </a:ext>
            </a:extLst>
          </p:cNvPr>
          <p:cNvSpPr/>
          <p:nvPr/>
        </p:nvSpPr>
        <p:spPr>
          <a:xfrm>
            <a:off x="4005140" y="17745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D55A51E-AC32-4676-9758-71CB209D3D13}"/>
              </a:ext>
            </a:extLst>
          </p:cNvPr>
          <p:cNvSpPr/>
          <p:nvPr/>
        </p:nvSpPr>
        <p:spPr>
          <a:xfrm>
            <a:off x="1119386"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1118569-F774-4531-BD2B-ADD0268D4299}"/>
              </a:ext>
            </a:extLst>
          </p:cNvPr>
          <p:cNvSpPr/>
          <p:nvPr/>
        </p:nvSpPr>
        <p:spPr>
          <a:xfrm>
            <a:off x="4967058" y="267182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1BBB0F4-1F5F-45BF-A905-3DEEA17971AD}"/>
              </a:ext>
            </a:extLst>
          </p:cNvPr>
          <p:cNvSpPr/>
          <p:nvPr/>
        </p:nvSpPr>
        <p:spPr>
          <a:xfrm>
            <a:off x="2081304"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1BACD9-5327-41EB-B695-D79422CF9E23}"/>
              </a:ext>
            </a:extLst>
          </p:cNvPr>
          <p:cNvSpPr/>
          <p:nvPr/>
        </p:nvSpPr>
        <p:spPr>
          <a:xfrm>
            <a:off x="3043222" y="268063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648EB7A-E99D-4F8E-B2CB-C696373EB591}"/>
              </a:ext>
            </a:extLst>
          </p:cNvPr>
          <p:cNvSpPr/>
          <p:nvPr/>
        </p:nvSpPr>
        <p:spPr>
          <a:xfrm>
            <a:off x="4005140" y="267623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9D7AB1F-420D-40AA-8D38-CD585EF14C2B}"/>
              </a:ext>
            </a:extLst>
          </p:cNvPr>
          <p:cNvSpPr/>
          <p:nvPr/>
        </p:nvSpPr>
        <p:spPr>
          <a:xfrm>
            <a:off x="1119386"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E8299FE-7BD6-4828-8E99-BB1FDB67B58B}"/>
              </a:ext>
            </a:extLst>
          </p:cNvPr>
          <p:cNvSpPr/>
          <p:nvPr/>
        </p:nvSpPr>
        <p:spPr>
          <a:xfrm>
            <a:off x="4967058" y="356784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0BFC0BC-37CB-4EBE-8645-911BF72DBF48}"/>
              </a:ext>
            </a:extLst>
          </p:cNvPr>
          <p:cNvSpPr/>
          <p:nvPr/>
        </p:nvSpPr>
        <p:spPr>
          <a:xfrm>
            <a:off x="2081304"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C74125D-9E45-48AE-90B2-64E79E594B2D}"/>
              </a:ext>
            </a:extLst>
          </p:cNvPr>
          <p:cNvSpPr/>
          <p:nvPr/>
        </p:nvSpPr>
        <p:spPr>
          <a:xfrm>
            <a:off x="3043222" y="357666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B11D974-90DB-4D92-8EA7-4B05C6B228DC}"/>
              </a:ext>
            </a:extLst>
          </p:cNvPr>
          <p:cNvSpPr/>
          <p:nvPr/>
        </p:nvSpPr>
        <p:spPr>
          <a:xfrm>
            <a:off x="4005140" y="357225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313992B-35D1-4468-BD15-B20086E93649}"/>
              </a:ext>
            </a:extLst>
          </p:cNvPr>
          <p:cNvSpPr txBox="1"/>
          <p:nvPr/>
        </p:nvSpPr>
        <p:spPr>
          <a:xfrm>
            <a:off x="7256501" y="2672130"/>
            <a:ext cx="4063693"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Evaluate the performance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C1(8, 1e-4) -&gt;  result1=0.8</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C2(8, 1e- 3) -&gt; result2=0.82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C3(8, 1e-2.) -&gt; result3=0.85</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B105B52F-6B83-4BD6-B769-25FEB8D6C59F}"/>
              </a:ext>
            </a:extLst>
          </p:cNvPr>
          <p:cNvPicPr>
            <a:picLocks noChangeAspect="1"/>
          </p:cNvPicPr>
          <p:nvPr/>
        </p:nvPicPr>
        <p:blipFill>
          <a:blip r:embed="rId2"/>
          <a:stretch>
            <a:fillRect/>
          </a:stretch>
        </p:blipFill>
        <p:spPr>
          <a:xfrm>
            <a:off x="5586198" y="1569628"/>
            <a:ext cx="1071893" cy="952793"/>
          </a:xfrm>
          <a:prstGeom prst="rect">
            <a:avLst/>
          </a:prstGeom>
        </p:spPr>
      </p:pic>
      <p:pic>
        <p:nvPicPr>
          <p:cNvPr id="29" name="Picture 28">
            <a:extLst>
              <a:ext uri="{FF2B5EF4-FFF2-40B4-BE49-F238E27FC236}">
                <a16:creationId xmlns:a16="http://schemas.microsoft.com/office/drawing/2014/main" id="{3BF35841-EC9A-4EB3-88D0-70D454595613}"/>
              </a:ext>
            </a:extLst>
          </p:cNvPr>
          <p:cNvPicPr>
            <a:picLocks noChangeAspect="1"/>
          </p:cNvPicPr>
          <p:nvPr/>
        </p:nvPicPr>
        <p:blipFill>
          <a:blip r:embed="rId2"/>
          <a:stretch>
            <a:fillRect/>
          </a:stretch>
        </p:blipFill>
        <p:spPr>
          <a:xfrm>
            <a:off x="5553690" y="2571340"/>
            <a:ext cx="1071893" cy="952793"/>
          </a:xfrm>
          <a:prstGeom prst="rect">
            <a:avLst/>
          </a:prstGeom>
        </p:spPr>
      </p:pic>
      <p:pic>
        <p:nvPicPr>
          <p:cNvPr id="30" name="Picture 29">
            <a:extLst>
              <a:ext uri="{FF2B5EF4-FFF2-40B4-BE49-F238E27FC236}">
                <a16:creationId xmlns:a16="http://schemas.microsoft.com/office/drawing/2014/main" id="{7D6643DD-B77F-42AE-84A2-71ABA4FA3F64}"/>
              </a:ext>
            </a:extLst>
          </p:cNvPr>
          <p:cNvPicPr>
            <a:picLocks noChangeAspect="1"/>
          </p:cNvPicPr>
          <p:nvPr/>
        </p:nvPicPr>
        <p:blipFill>
          <a:blip r:embed="rId2"/>
          <a:stretch>
            <a:fillRect/>
          </a:stretch>
        </p:blipFill>
        <p:spPr>
          <a:xfrm>
            <a:off x="5547470" y="3608856"/>
            <a:ext cx="1071893" cy="952793"/>
          </a:xfrm>
          <a:prstGeom prst="rect">
            <a:avLst/>
          </a:prstGeom>
        </p:spPr>
      </p:pic>
      <p:sp>
        <p:nvSpPr>
          <p:cNvPr id="31" name="Rectangle 30">
            <a:extLst>
              <a:ext uri="{FF2B5EF4-FFF2-40B4-BE49-F238E27FC236}">
                <a16:creationId xmlns:a16="http://schemas.microsoft.com/office/drawing/2014/main" id="{9A671021-55BE-48C8-B495-B410F7EB1E6E}"/>
              </a:ext>
            </a:extLst>
          </p:cNvPr>
          <p:cNvSpPr/>
          <p:nvPr/>
        </p:nvSpPr>
        <p:spPr>
          <a:xfrm>
            <a:off x="5502" y="-120896"/>
            <a:ext cx="376757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 </a:t>
            </a:r>
          </a:p>
        </p:txBody>
      </p:sp>
      <p:sp>
        <p:nvSpPr>
          <p:cNvPr id="32" name="TextBox 31">
            <a:extLst>
              <a:ext uri="{FF2B5EF4-FFF2-40B4-BE49-F238E27FC236}">
                <a16:creationId xmlns:a16="http://schemas.microsoft.com/office/drawing/2014/main" id="{A71ED2B1-BD17-4595-A8D8-2731252D0EE4}"/>
              </a:ext>
            </a:extLst>
          </p:cNvPr>
          <p:cNvSpPr txBox="1"/>
          <p:nvPr/>
        </p:nvSpPr>
        <p:spPr>
          <a:xfrm>
            <a:off x="7210239" y="140361"/>
            <a:ext cx="5153667" cy="23529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(4, 8, 16, 32, 64, 128, 256)</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(1e-2, 1e-3, 1e-4, 1e-5, 1e-6,)</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988A6884-8538-4078-94E7-E084C736DC46}"/>
              </a:ext>
            </a:extLst>
          </p:cNvPr>
          <p:cNvSpPr/>
          <p:nvPr/>
        </p:nvSpPr>
        <p:spPr>
          <a:xfrm>
            <a:off x="1892858" y="1584946"/>
            <a:ext cx="610025" cy="2756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320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ACD9D52-453E-457D-95F9-5EEC1BB2F545}"/>
              </a:ext>
            </a:extLst>
          </p:cNvPr>
          <p:cNvCxnSpPr>
            <a:cxnSpLocks/>
          </p:cNvCxnSpPr>
          <p:nvPr/>
        </p:nvCxnSpPr>
        <p:spPr>
          <a:xfrm flipV="1">
            <a:off x="479306" y="869613"/>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05B3F4-717B-414A-8AB2-B4A2C0D65D85}"/>
              </a:ext>
            </a:extLst>
          </p:cNvPr>
          <p:cNvCxnSpPr>
            <a:cxnSpLocks/>
          </p:cNvCxnSpPr>
          <p:nvPr/>
        </p:nvCxnSpPr>
        <p:spPr>
          <a:xfrm>
            <a:off x="479306" y="4791373"/>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9EEF0A-0D3F-4F60-89F2-6337C9B5DD0F}"/>
              </a:ext>
            </a:extLst>
          </p:cNvPr>
          <p:cNvSpPr txBox="1"/>
          <p:nvPr/>
        </p:nvSpPr>
        <p:spPr>
          <a:xfrm>
            <a:off x="3161546" y="4862493"/>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B856D1E5-DC26-4F2A-95D9-08060702C9B8}"/>
              </a:ext>
            </a:extLst>
          </p:cNvPr>
          <p:cNvSpPr txBox="1"/>
          <p:nvPr/>
        </p:nvSpPr>
        <p:spPr>
          <a:xfrm rot="16200000">
            <a:off x="-841494" y="2874427"/>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2F494087-6372-4086-B2D6-D3599E29FE4F}"/>
              </a:ext>
            </a:extLst>
          </p:cNvPr>
          <p:cNvSpPr/>
          <p:nvPr/>
        </p:nvSpPr>
        <p:spPr>
          <a:xfrm>
            <a:off x="1119386"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58E3C63-C544-4F94-B5D7-6E6BB4C65210}"/>
              </a:ext>
            </a:extLst>
          </p:cNvPr>
          <p:cNvSpPr/>
          <p:nvPr/>
        </p:nvSpPr>
        <p:spPr>
          <a:xfrm>
            <a:off x="4967058" y="177011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99F839A-5A4E-4E04-9849-E7DA4BE2BB4C}"/>
              </a:ext>
            </a:extLst>
          </p:cNvPr>
          <p:cNvSpPr/>
          <p:nvPr/>
        </p:nvSpPr>
        <p:spPr>
          <a:xfrm>
            <a:off x="2081304"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9D8AD698-6E0B-4D2A-A51A-88F983081573}"/>
              </a:ext>
            </a:extLst>
          </p:cNvPr>
          <p:cNvSpPr/>
          <p:nvPr/>
        </p:nvSpPr>
        <p:spPr>
          <a:xfrm>
            <a:off x="3043222" y="177892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FCA64495-C56D-4262-81D8-1F56AA717C7A}"/>
              </a:ext>
            </a:extLst>
          </p:cNvPr>
          <p:cNvSpPr/>
          <p:nvPr/>
        </p:nvSpPr>
        <p:spPr>
          <a:xfrm>
            <a:off x="4005140" y="17745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D55A51E-AC32-4676-9758-71CB209D3D13}"/>
              </a:ext>
            </a:extLst>
          </p:cNvPr>
          <p:cNvSpPr/>
          <p:nvPr/>
        </p:nvSpPr>
        <p:spPr>
          <a:xfrm>
            <a:off x="1119386"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1118569-F774-4531-BD2B-ADD0268D4299}"/>
              </a:ext>
            </a:extLst>
          </p:cNvPr>
          <p:cNvSpPr/>
          <p:nvPr/>
        </p:nvSpPr>
        <p:spPr>
          <a:xfrm>
            <a:off x="4967058" y="267182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1BBB0F4-1F5F-45BF-A905-3DEEA17971AD}"/>
              </a:ext>
            </a:extLst>
          </p:cNvPr>
          <p:cNvSpPr/>
          <p:nvPr/>
        </p:nvSpPr>
        <p:spPr>
          <a:xfrm>
            <a:off x="2081304"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1BACD9-5327-41EB-B695-D79422CF9E23}"/>
              </a:ext>
            </a:extLst>
          </p:cNvPr>
          <p:cNvSpPr/>
          <p:nvPr/>
        </p:nvSpPr>
        <p:spPr>
          <a:xfrm>
            <a:off x="3043222" y="268063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648EB7A-E99D-4F8E-B2CB-C696373EB591}"/>
              </a:ext>
            </a:extLst>
          </p:cNvPr>
          <p:cNvSpPr/>
          <p:nvPr/>
        </p:nvSpPr>
        <p:spPr>
          <a:xfrm>
            <a:off x="4005140" y="267623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9D7AB1F-420D-40AA-8D38-CD585EF14C2B}"/>
              </a:ext>
            </a:extLst>
          </p:cNvPr>
          <p:cNvSpPr/>
          <p:nvPr/>
        </p:nvSpPr>
        <p:spPr>
          <a:xfrm>
            <a:off x="1119386"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E8299FE-7BD6-4828-8E99-BB1FDB67B58B}"/>
              </a:ext>
            </a:extLst>
          </p:cNvPr>
          <p:cNvSpPr/>
          <p:nvPr/>
        </p:nvSpPr>
        <p:spPr>
          <a:xfrm>
            <a:off x="4967058" y="356784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0BFC0BC-37CB-4EBE-8645-911BF72DBF48}"/>
              </a:ext>
            </a:extLst>
          </p:cNvPr>
          <p:cNvSpPr/>
          <p:nvPr/>
        </p:nvSpPr>
        <p:spPr>
          <a:xfrm>
            <a:off x="2081304"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C74125D-9E45-48AE-90B2-64E79E594B2D}"/>
              </a:ext>
            </a:extLst>
          </p:cNvPr>
          <p:cNvSpPr/>
          <p:nvPr/>
        </p:nvSpPr>
        <p:spPr>
          <a:xfrm>
            <a:off x="3043222" y="357666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B11D974-90DB-4D92-8EA7-4B05C6B228DC}"/>
              </a:ext>
            </a:extLst>
          </p:cNvPr>
          <p:cNvSpPr/>
          <p:nvPr/>
        </p:nvSpPr>
        <p:spPr>
          <a:xfrm>
            <a:off x="4005140" y="357225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313992B-35D1-4468-BD15-B20086E93649}"/>
              </a:ext>
            </a:extLst>
          </p:cNvPr>
          <p:cNvSpPr txBox="1"/>
          <p:nvPr/>
        </p:nvSpPr>
        <p:spPr>
          <a:xfrm>
            <a:off x="7256501" y="2672130"/>
            <a:ext cx="4063693"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Evaluate the performance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C1(16, 1e-4) -&gt;  result1=0.85</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C2(16, 1e- 3) -&gt; result2=0.87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C3(16, 1e-2.) -&gt; result3=0.9</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B105B52F-6B83-4BD6-B769-25FEB8D6C59F}"/>
              </a:ext>
            </a:extLst>
          </p:cNvPr>
          <p:cNvPicPr>
            <a:picLocks noChangeAspect="1"/>
          </p:cNvPicPr>
          <p:nvPr/>
        </p:nvPicPr>
        <p:blipFill>
          <a:blip r:embed="rId2"/>
          <a:stretch>
            <a:fillRect/>
          </a:stretch>
        </p:blipFill>
        <p:spPr>
          <a:xfrm>
            <a:off x="5586198" y="1569628"/>
            <a:ext cx="1071893" cy="952793"/>
          </a:xfrm>
          <a:prstGeom prst="rect">
            <a:avLst/>
          </a:prstGeom>
        </p:spPr>
      </p:pic>
      <p:pic>
        <p:nvPicPr>
          <p:cNvPr id="29" name="Picture 28">
            <a:extLst>
              <a:ext uri="{FF2B5EF4-FFF2-40B4-BE49-F238E27FC236}">
                <a16:creationId xmlns:a16="http://schemas.microsoft.com/office/drawing/2014/main" id="{3BF35841-EC9A-4EB3-88D0-70D454595613}"/>
              </a:ext>
            </a:extLst>
          </p:cNvPr>
          <p:cNvPicPr>
            <a:picLocks noChangeAspect="1"/>
          </p:cNvPicPr>
          <p:nvPr/>
        </p:nvPicPr>
        <p:blipFill>
          <a:blip r:embed="rId2"/>
          <a:stretch>
            <a:fillRect/>
          </a:stretch>
        </p:blipFill>
        <p:spPr>
          <a:xfrm>
            <a:off x="5553690" y="2571340"/>
            <a:ext cx="1071893" cy="952793"/>
          </a:xfrm>
          <a:prstGeom prst="rect">
            <a:avLst/>
          </a:prstGeom>
        </p:spPr>
      </p:pic>
      <p:pic>
        <p:nvPicPr>
          <p:cNvPr id="30" name="Picture 29">
            <a:extLst>
              <a:ext uri="{FF2B5EF4-FFF2-40B4-BE49-F238E27FC236}">
                <a16:creationId xmlns:a16="http://schemas.microsoft.com/office/drawing/2014/main" id="{7D6643DD-B77F-42AE-84A2-71ABA4FA3F64}"/>
              </a:ext>
            </a:extLst>
          </p:cNvPr>
          <p:cNvPicPr>
            <a:picLocks noChangeAspect="1"/>
          </p:cNvPicPr>
          <p:nvPr/>
        </p:nvPicPr>
        <p:blipFill>
          <a:blip r:embed="rId2"/>
          <a:stretch>
            <a:fillRect/>
          </a:stretch>
        </p:blipFill>
        <p:spPr>
          <a:xfrm>
            <a:off x="5547470" y="3608856"/>
            <a:ext cx="1071893" cy="952793"/>
          </a:xfrm>
          <a:prstGeom prst="rect">
            <a:avLst/>
          </a:prstGeom>
        </p:spPr>
      </p:pic>
      <p:sp>
        <p:nvSpPr>
          <p:cNvPr id="31" name="Rectangle 30">
            <a:extLst>
              <a:ext uri="{FF2B5EF4-FFF2-40B4-BE49-F238E27FC236}">
                <a16:creationId xmlns:a16="http://schemas.microsoft.com/office/drawing/2014/main" id="{9A671021-55BE-48C8-B495-B410F7EB1E6E}"/>
              </a:ext>
            </a:extLst>
          </p:cNvPr>
          <p:cNvSpPr/>
          <p:nvPr/>
        </p:nvSpPr>
        <p:spPr>
          <a:xfrm>
            <a:off x="5502" y="-120896"/>
            <a:ext cx="376757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 </a:t>
            </a:r>
          </a:p>
        </p:txBody>
      </p:sp>
      <p:sp>
        <p:nvSpPr>
          <p:cNvPr id="32" name="TextBox 31">
            <a:extLst>
              <a:ext uri="{FF2B5EF4-FFF2-40B4-BE49-F238E27FC236}">
                <a16:creationId xmlns:a16="http://schemas.microsoft.com/office/drawing/2014/main" id="{A71ED2B1-BD17-4595-A8D8-2731252D0EE4}"/>
              </a:ext>
            </a:extLst>
          </p:cNvPr>
          <p:cNvSpPr txBox="1"/>
          <p:nvPr/>
        </p:nvSpPr>
        <p:spPr>
          <a:xfrm>
            <a:off x="7210239" y="140361"/>
            <a:ext cx="5153667" cy="23529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(4, 8, 16, 32, 64, 128, 256)</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(1e-2, 1e-3, 1e-4, 1e-5, 1e-6,)</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CD27D19D-AE70-4815-B50C-9245E403E355}"/>
              </a:ext>
            </a:extLst>
          </p:cNvPr>
          <p:cNvSpPr/>
          <p:nvPr/>
        </p:nvSpPr>
        <p:spPr>
          <a:xfrm>
            <a:off x="2913849" y="1546253"/>
            <a:ext cx="610025" cy="2756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433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ACD9D52-453E-457D-95F9-5EEC1BB2F545}"/>
              </a:ext>
            </a:extLst>
          </p:cNvPr>
          <p:cNvCxnSpPr>
            <a:cxnSpLocks/>
          </p:cNvCxnSpPr>
          <p:nvPr/>
        </p:nvCxnSpPr>
        <p:spPr>
          <a:xfrm flipV="1">
            <a:off x="479306" y="869613"/>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05B3F4-717B-414A-8AB2-B4A2C0D65D85}"/>
              </a:ext>
            </a:extLst>
          </p:cNvPr>
          <p:cNvCxnSpPr>
            <a:cxnSpLocks/>
          </p:cNvCxnSpPr>
          <p:nvPr/>
        </p:nvCxnSpPr>
        <p:spPr>
          <a:xfrm>
            <a:off x="479306" y="4791373"/>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9EEF0A-0D3F-4F60-89F2-6337C9B5DD0F}"/>
              </a:ext>
            </a:extLst>
          </p:cNvPr>
          <p:cNvSpPr txBox="1"/>
          <p:nvPr/>
        </p:nvSpPr>
        <p:spPr>
          <a:xfrm>
            <a:off x="3161546" y="4862493"/>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B856D1E5-DC26-4F2A-95D9-08060702C9B8}"/>
              </a:ext>
            </a:extLst>
          </p:cNvPr>
          <p:cNvSpPr txBox="1"/>
          <p:nvPr/>
        </p:nvSpPr>
        <p:spPr>
          <a:xfrm rot="16200000">
            <a:off x="-841494" y="2874427"/>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2F494087-6372-4086-B2D6-D3599E29FE4F}"/>
              </a:ext>
            </a:extLst>
          </p:cNvPr>
          <p:cNvSpPr/>
          <p:nvPr/>
        </p:nvSpPr>
        <p:spPr>
          <a:xfrm>
            <a:off x="1119386"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58E3C63-C544-4F94-B5D7-6E6BB4C65210}"/>
              </a:ext>
            </a:extLst>
          </p:cNvPr>
          <p:cNvSpPr/>
          <p:nvPr/>
        </p:nvSpPr>
        <p:spPr>
          <a:xfrm>
            <a:off x="4967058" y="177011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99F839A-5A4E-4E04-9849-E7DA4BE2BB4C}"/>
              </a:ext>
            </a:extLst>
          </p:cNvPr>
          <p:cNvSpPr/>
          <p:nvPr/>
        </p:nvSpPr>
        <p:spPr>
          <a:xfrm>
            <a:off x="2081304"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9D8AD698-6E0B-4D2A-A51A-88F983081573}"/>
              </a:ext>
            </a:extLst>
          </p:cNvPr>
          <p:cNvSpPr/>
          <p:nvPr/>
        </p:nvSpPr>
        <p:spPr>
          <a:xfrm>
            <a:off x="3043222" y="177892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FCA64495-C56D-4262-81D8-1F56AA717C7A}"/>
              </a:ext>
            </a:extLst>
          </p:cNvPr>
          <p:cNvSpPr/>
          <p:nvPr/>
        </p:nvSpPr>
        <p:spPr>
          <a:xfrm>
            <a:off x="4005140" y="17745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D55A51E-AC32-4676-9758-71CB209D3D13}"/>
              </a:ext>
            </a:extLst>
          </p:cNvPr>
          <p:cNvSpPr/>
          <p:nvPr/>
        </p:nvSpPr>
        <p:spPr>
          <a:xfrm>
            <a:off x="1119386"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1118569-F774-4531-BD2B-ADD0268D4299}"/>
              </a:ext>
            </a:extLst>
          </p:cNvPr>
          <p:cNvSpPr/>
          <p:nvPr/>
        </p:nvSpPr>
        <p:spPr>
          <a:xfrm>
            <a:off x="4967058" y="267182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1BBB0F4-1F5F-45BF-A905-3DEEA17971AD}"/>
              </a:ext>
            </a:extLst>
          </p:cNvPr>
          <p:cNvSpPr/>
          <p:nvPr/>
        </p:nvSpPr>
        <p:spPr>
          <a:xfrm>
            <a:off x="2081304"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1BACD9-5327-41EB-B695-D79422CF9E23}"/>
              </a:ext>
            </a:extLst>
          </p:cNvPr>
          <p:cNvSpPr/>
          <p:nvPr/>
        </p:nvSpPr>
        <p:spPr>
          <a:xfrm>
            <a:off x="3043222" y="268063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648EB7A-E99D-4F8E-B2CB-C696373EB591}"/>
              </a:ext>
            </a:extLst>
          </p:cNvPr>
          <p:cNvSpPr/>
          <p:nvPr/>
        </p:nvSpPr>
        <p:spPr>
          <a:xfrm>
            <a:off x="4005140" y="267623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9D7AB1F-420D-40AA-8D38-CD585EF14C2B}"/>
              </a:ext>
            </a:extLst>
          </p:cNvPr>
          <p:cNvSpPr/>
          <p:nvPr/>
        </p:nvSpPr>
        <p:spPr>
          <a:xfrm>
            <a:off x="1119386"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E8299FE-7BD6-4828-8E99-BB1FDB67B58B}"/>
              </a:ext>
            </a:extLst>
          </p:cNvPr>
          <p:cNvSpPr/>
          <p:nvPr/>
        </p:nvSpPr>
        <p:spPr>
          <a:xfrm>
            <a:off x="4967058" y="356784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0BFC0BC-37CB-4EBE-8645-911BF72DBF48}"/>
              </a:ext>
            </a:extLst>
          </p:cNvPr>
          <p:cNvSpPr/>
          <p:nvPr/>
        </p:nvSpPr>
        <p:spPr>
          <a:xfrm>
            <a:off x="2081304"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C74125D-9E45-48AE-90B2-64E79E594B2D}"/>
              </a:ext>
            </a:extLst>
          </p:cNvPr>
          <p:cNvSpPr/>
          <p:nvPr/>
        </p:nvSpPr>
        <p:spPr>
          <a:xfrm>
            <a:off x="3043222" y="357666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B11D974-90DB-4D92-8EA7-4B05C6B228DC}"/>
              </a:ext>
            </a:extLst>
          </p:cNvPr>
          <p:cNvSpPr/>
          <p:nvPr/>
        </p:nvSpPr>
        <p:spPr>
          <a:xfrm>
            <a:off x="4005140" y="357225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313992B-35D1-4468-BD15-B20086E93649}"/>
              </a:ext>
            </a:extLst>
          </p:cNvPr>
          <p:cNvSpPr txBox="1"/>
          <p:nvPr/>
        </p:nvSpPr>
        <p:spPr>
          <a:xfrm>
            <a:off x="7256501" y="2672130"/>
            <a:ext cx="4063693"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Evaluate the performance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C1(32, 1e-4) -&gt;  result1=0.82</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C2(32, 1e- 3) -&gt; result2=0.83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C3(32, 1e-2.) -&gt; result3=0.9</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B105B52F-6B83-4BD6-B769-25FEB8D6C59F}"/>
              </a:ext>
            </a:extLst>
          </p:cNvPr>
          <p:cNvPicPr>
            <a:picLocks noChangeAspect="1"/>
          </p:cNvPicPr>
          <p:nvPr/>
        </p:nvPicPr>
        <p:blipFill>
          <a:blip r:embed="rId2"/>
          <a:stretch>
            <a:fillRect/>
          </a:stretch>
        </p:blipFill>
        <p:spPr>
          <a:xfrm>
            <a:off x="5586198" y="1569628"/>
            <a:ext cx="1071893" cy="952793"/>
          </a:xfrm>
          <a:prstGeom prst="rect">
            <a:avLst/>
          </a:prstGeom>
        </p:spPr>
      </p:pic>
      <p:pic>
        <p:nvPicPr>
          <p:cNvPr id="29" name="Picture 28">
            <a:extLst>
              <a:ext uri="{FF2B5EF4-FFF2-40B4-BE49-F238E27FC236}">
                <a16:creationId xmlns:a16="http://schemas.microsoft.com/office/drawing/2014/main" id="{3BF35841-EC9A-4EB3-88D0-70D454595613}"/>
              </a:ext>
            </a:extLst>
          </p:cNvPr>
          <p:cNvPicPr>
            <a:picLocks noChangeAspect="1"/>
          </p:cNvPicPr>
          <p:nvPr/>
        </p:nvPicPr>
        <p:blipFill>
          <a:blip r:embed="rId2"/>
          <a:stretch>
            <a:fillRect/>
          </a:stretch>
        </p:blipFill>
        <p:spPr>
          <a:xfrm>
            <a:off x="5553690" y="2571340"/>
            <a:ext cx="1071893" cy="952793"/>
          </a:xfrm>
          <a:prstGeom prst="rect">
            <a:avLst/>
          </a:prstGeom>
        </p:spPr>
      </p:pic>
      <p:pic>
        <p:nvPicPr>
          <p:cNvPr id="30" name="Picture 29">
            <a:extLst>
              <a:ext uri="{FF2B5EF4-FFF2-40B4-BE49-F238E27FC236}">
                <a16:creationId xmlns:a16="http://schemas.microsoft.com/office/drawing/2014/main" id="{7D6643DD-B77F-42AE-84A2-71ABA4FA3F64}"/>
              </a:ext>
            </a:extLst>
          </p:cNvPr>
          <p:cNvPicPr>
            <a:picLocks noChangeAspect="1"/>
          </p:cNvPicPr>
          <p:nvPr/>
        </p:nvPicPr>
        <p:blipFill>
          <a:blip r:embed="rId2"/>
          <a:stretch>
            <a:fillRect/>
          </a:stretch>
        </p:blipFill>
        <p:spPr>
          <a:xfrm>
            <a:off x="5547470" y="3608856"/>
            <a:ext cx="1071893" cy="952793"/>
          </a:xfrm>
          <a:prstGeom prst="rect">
            <a:avLst/>
          </a:prstGeom>
        </p:spPr>
      </p:pic>
      <p:sp>
        <p:nvSpPr>
          <p:cNvPr id="31" name="Rectangle 30">
            <a:extLst>
              <a:ext uri="{FF2B5EF4-FFF2-40B4-BE49-F238E27FC236}">
                <a16:creationId xmlns:a16="http://schemas.microsoft.com/office/drawing/2014/main" id="{9A671021-55BE-48C8-B495-B410F7EB1E6E}"/>
              </a:ext>
            </a:extLst>
          </p:cNvPr>
          <p:cNvSpPr/>
          <p:nvPr/>
        </p:nvSpPr>
        <p:spPr>
          <a:xfrm>
            <a:off x="5502" y="-120896"/>
            <a:ext cx="376757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 </a:t>
            </a:r>
          </a:p>
        </p:txBody>
      </p:sp>
      <p:sp>
        <p:nvSpPr>
          <p:cNvPr id="32" name="TextBox 31">
            <a:extLst>
              <a:ext uri="{FF2B5EF4-FFF2-40B4-BE49-F238E27FC236}">
                <a16:creationId xmlns:a16="http://schemas.microsoft.com/office/drawing/2014/main" id="{A71ED2B1-BD17-4595-A8D8-2731252D0EE4}"/>
              </a:ext>
            </a:extLst>
          </p:cNvPr>
          <p:cNvSpPr txBox="1"/>
          <p:nvPr/>
        </p:nvSpPr>
        <p:spPr>
          <a:xfrm>
            <a:off x="7210239" y="140361"/>
            <a:ext cx="5153667" cy="23529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(4, 8, 16, 32, 64, 128, 256)</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(1e-2, 1e-3, 1e-4, 1e-5, 1e-6,)</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CD27D19D-AE70-4815-B50C-9245E403E355}"/>
              </a:ext>
            </a:extLst>
          </p:cNvPr>
          <p:cNvSpPr/>
          <p:nvPr/>
        </p:nvSpPr>
        <p:spPr>
          <a:xfrm>
            <a:off x="3892640" y="1490577"/>
            <a:ext cx="610025" cy="2756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26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F04C4DAE-2993-4B8A-AEDE-B4B36D682B6C}"/>
              </a:ext>
            </a:extLst>
          </p:cNvPr>
          <p:cNvPicPr>
            <a:picLocks noChangeAspect="1"/>
          </p:cNvPicPr>
          <p:nvPr/>
        </p:nvPicPr>
        <p:blipFill>
          <a:blip r:embed="rId3"/>
          <a:stretch>
            <a:fillRect/>
          </a:stretch>
        </p:blipFill>
        <p:spPr>
          <a:xfrm>
            <a:off x="592493" y="558605"/>
            <a:ext cx="11220061" cy="5983273"/>
          </a:xfrm>
          <a:prstGeom prst="rect">
            <a:avLst/>
          </a:prstGeom>
        </p:spPr>
      </p:pic>
      <p:sp>
        <p:nvSpPr>
          <p:cNvPr id="56" name="Rectangle 55">
            <a:hlinkClick r:id="rId4"/>
            <a:extLst>
              <a:ext uri="{FF2B5EF4-FFF2-40B4-BE49-F238E27FC236}">
                <a16:creationId xmlns:a16="http://schemas.microsoft.com/office/drawing/2014/main" id="{719DC49D-F1C7-425A-A0EC-9DB91EAF4D50}"/>
              </a:ext>
            </a:extLst>
          </p:cNvPr>
          <p:cNvSpPr/>
          <p:nvPr/>
        </p:nvSpPr>
        <p:spPr>
          <a:xfrm>
            <a:off x="0" y="6334780"/>
            <a:ext cx="264521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err="1">
                <a:ln>
                  <a:noFill/>
                </a:ln>
                <a:solidFill>
                  <a:prstClr val="black"/>
                </a:solidFill>
                <a:effectLst/>
                <a:uLnTx/>
                <a:uFillTx/>
                <a:latin typeface="Calibri" panose="020F0502020204030204"/>
                <a:ea typeface="+mn-ea"/>
                <a:cs typeface="+mn-cs"/>
              </a:rPr>
              <a:t>AlexNet</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Krizhevsky</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et 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NeurIPS</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2012</a:t>
            </a:r>
          </a:p>
        </p:txBody>
      </p:sp>
      <p:sp>
        <p:nvSpPr>
          <p:cNvPr id="57" name="Rectangle 56">
            <a:hlinkClick r:id="rId5"/>
            <a:extLst>
              <a:ext uri="{FF2B5EF4-FFF2-40B4-BE49-F238E27FC236}">
                <a16:creationId xmlns:a16="http://schemas.microsoft.com/office/drawing/2014/main" id="{2CFC5EF7-C03F-4C53-89C6-7CBFD9C646EE}"/>
              </a:ext>
            </a:extLst>
          </p:cNvPr>
          <p:cNvSpPr/>
          <p:nvPr/>
        </p:nvSpPr>
        <p:spPr>
          <a:xfrm>
            <a:off x="2839787" y="6280268"/>
            <a:ext cx="207039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err="1">
                <a:ln>
                  <a:noFill/>
                </a:ln>
                <a:solidFill>
                  <a:prstClr val="black"/>
                </a:solidFill>
                <a:effectLst/>
                <a:uLnTx/>
                <a:uFillTx/>
                <a:latin typeface="Calibri" panose="020F0502020204030204"/>
                <a:ea typeface="+mn-ea"/>
                <a:cs typeface="+mn-cs"/>
              </a:rPr>
              <a:t>ResNet</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He et al. CVPR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2015</a:t>
            </a:r>
          </a:p>
        </p:txBody>
      </p:sp>
      <p:sp>
        <p:nvSpPr>
          <p:cNvPr id="58" name="Rectangle 57">
            <a:hlinkClick r:id="rId6"/>
            <a:extLst>
              <a:ext uri="{FF2B5EF4-FFF2-40B4-BE49-F238E27FC236}">
                <a16:creationId xmlns:a16="http://schemas.microsoft.com/office/drawing/2014/main" id="{BA2C5D34-5A9A-4561-946E-FD819A8148E6}"/>
              </a:ext>
            </a:extLst>
          </p:cNvPr>
          <p:cNvSpPr/>
          <p:nvPr/>
        </p:nvSpPr>
        <p:spPr>
          <a:xfrm>
            <a:off x="6784815" y="6291296"/>
            <a:ext cx="280331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rPr>
              <a:t>Inception-V4</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Szegedy</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et al. AAAI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2017</a:t>
            </a:r>
          </a:p>
        </p:txBody>
      </p:sp>
      <p:sp>
        <p:nvSpPr>
          <p:cNvPr id="61" name="Title 1">
            <a:extLst>
              <a:ext uri="{FF2B5EF4-FFF2-40B4-BE49-F238E27FC236}">
                <a16:creationId xmlns:a16="http://schemas.microsoft.com/office/drawing/2014/main" id="{9CA26FDE-82E2-4736-89CE-46676E096E24}"/>
              </a:ext>
            </a:extLst>
          </p:cNvPr>
          <p:cNvSpPr>
            <a:spLocks noGrp="1"/>
          </p:cNvSpPr>
          <p:nvPr>
            <p:ph type="title"/>
          </p:nvPr>
        </p:nvSpPr>
        <p:spPr>
          <a:xfrm>
            <a:off x="838200" y="0"/>
            <a:ext cx="10515600" cy="558605"/>
          </a:xfrm>
        </p:spPr>
        <p:txBody>
          <a:bodyPr>
            <a:normAutofit fontScale="90000"/>
          </a:bodyPr>
          <a:lstStyle/>
          <a:p>
            <a:pPr algn="ctr"/>
            <a:r>
              <a:rPr lang="en-US" dirty="0">
                <a:solidFill>
                  <a:srgbClr val="0052D6"/>
                </a:solidFill>
              </a:rPr>
              <a:t>Design Deep Neural Architecture</a:t>
            </a:r>
          </a:p>
        </p:txBody>
      </p:sp>
    </p:spTree>
    <p:extLst>
      <p:ext uri="{BB962C8B-B14F-4D97-AF65-F5344CB8AC3E}">
        <p14:creationId xmlns:p14="http://schemas.microsoft.com/office/powerpoint/2010/main" val="2346191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DACD9D52-453E-457D-95F9-5EEC1BB2F545}"/>
              </a:ext>
            </a:extLst>
          </p:cNvPr>
          <p:cNvCxnSpPr>
            <a:cxnSpLocks/>
          </p:cNvCxnSpPr>
          <p:nvPr/>
        </p:nvCxnSpPr>
        <p:spPr>
          <a:xfrm flipV="1">
            <a:off x="479306" y="869613"/>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05B3F4-717B-414A-8AB2-B4A2C0D65D85}"/>
              </a:ext>
            </a:extLst>
          </p:cNvPr>
          <p:cNvCxnSpPr>
            <a:cxnSpLocks/>
          </p:cNvCxnSpPr>
          <p:nvPr/>
        </p:nvCxnSpPr>
        <p:spPr>
          <a:xfrm>
            <a:off x="479306" y="4791373"/>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9EEF0A-0D3F-4F60-89F2-6337C9B5DD0F}"/>
              </a:ext>
            </a:extLst>
          </p:cNvPr>
          <p:cNvSpPr txBox="1"/>
          <p:nvPr/>
        </p:nvSpPr>
        <p:spPr>
          <a:xfrm>
            <a:off x="3161546" y="4862493"/>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B856D1E5-DC26-4F2A-95D9-08060702C9B8}"/>
              </a:ext>
            </a:extLst>
          </p:cNvPr>
          <p:cNvSpPr txBox="1"/>
          <p:nvPr/>
        </p:nvSpPr>
        <p:spPr>
          <a:xfrm rot="16200000">
            <a:off x="-841494" y="2874427"/>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2F494087-6372-4086-B2D6-D3599E29FE4F}"/>
              </a:ext>
            </a:extLst>
          </p:cNvPr>
          <p:cNvSpPr/>
          <p:nvPr/>
        </p:nvSpPr>
        <p:spPr>
          <a:xfrm>
            <a:off x="1119386"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58E3C63-C544-4F94-B5D7-6E6BB4C65210}"/>
              </a:ext>
            </a:extLst>
          </p:cNvPr>
          <p:cNvSpPr/>
          <p:nvPr/>
        </p:nvSpPr>
        <p:spPr>
          <a:xfrm>
            <a:off x="4967058" y="177011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99F839A-5A4E-4E04-9849-E7DA4BE2BB4C}"/>
              </a:ext>
            </a:extLst>
          </p:cNvPr>
          <p:cNvSpPr/>
          <p:nvPr/>
        </p:nvSpPr>
        <p:spPr>
          <a:xfrm>
            <a:off x="2081304" y="178401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9D8AD698-6E0B-4D2A-A51A-88F983081573}"/>
              </a:ext>
            </a:extLst>
          </p:cNvPr>
          <p:cNvSpPr/>
          <p:nvPr/>
        </p:nvSpPr>
        <p:spPr>
          <a:xfrm>
            <a:off x="3043222" y="177892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FCA64495-C56D-4262-81D8-1F56AA717C7A}"/>
              </a:ext>
            </a:extLst>
          </p:cNvPr>
          <p:cNvSpPr/>
          <p:nvPr/>
        </p:nvSpPr>
        <p:spPr>
          <a:xfrm>
            <a:off x="4005140" y="17745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D55A51E-AC32-4676-9758-71CB209D3D13}"/>
              </a:ext>
            </a:extLst>
          </p:cNvPr>
          <p:cNvSpPr/>
          <p:nvPr/>
        </p:nvSpPr>
        <p:spPr>
          <a:xfrm>
            <a:off x="1119386"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1118569-F774-4531-BD2B-ADD0268D4299}"/>
              </a:ext>
            </a:extLst>
          </p:cNvPr>
          <p:cNvSpPr/>
          <p:nvPr/>
        </p:nvSpPr>
        <p:spPr>
          <a:xfrm>
            <a:off x="4967058" y="267182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1BBB0F4-1F5F-45BF-A905-3DEEA17971AD}"/>
              </a:ext>
            </a:extLst>
          </p:cNvPr>
          <p:cNvSpPr/>
          <p:nvPr/>
        </p:nvSpPr>
        <p:spPr>
          <a:xfrm>
            <a:off x="2081304" y="268572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11BACD9-5327-41EB-B695-D79422CF9E23}"/>
              </a:ext>
            </a:extLst>
          </p:cNvPr>
          <p:cNvSpPr/>
          <p:nvPr/>
        </p:nvSpPr>
        <p:spPr>
          <a:xfrm>
            <a:off x="3043222" y="268063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648EB7A-E99D-4F8E-B2CB-C696373EB591}"/>
              </a:ext>
            </a:extLst>
          </p:cNvPr>
          <p:cNvSpPr/>
          <p:nvPr/>
        </p:nvSpPr>
        <p:spPr>
          <a:xfrm>
            <a:off x="4005140" y="267623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9D7AB1F-420D-40AA-8D38-CD585EF14C2B}"/>
              </a:ext>
            </a:extLst>
          </p:cNvPr>
          <p:cNvSpPr/>
          <p:nvPr/>
        </p:nvSpPr>
        <p:spPr>
          <a:xfrm>
            <a:off x="1119386"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E8299FE-7BD6-4828-8E99-BB1FDB67B58B}"/>
              </a:ext>
            </a:extLst>
          </p:cNvPr>
          <p:cNvSpPr/>
          <p:nvPr/>
        </p:nvSpPr>
        <p:spPr>
          <a:xfrm>
            <a:off x="4967058" y="356784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0BFC0BC-37CB-4EBE-8645-911BF72DBF48}"/>
              </a:ext>
            </a:extLst>
          </p:cNvPr>
          <p:cNvSpPr/>
          <p:nvPr/>
        </p:nvSpPr>
        <p:spPr>
          <a:xfrm>
            <a:off x="2081304" y="358174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C74125D-9E45-48AE-90B2-64E79E594B2D}"/>
              </a:ext>
            </a:extLst>
          </p:cNvPr>
          <p:cNvSpPr/>
          <p:nvPr/>
        </p:nvSpPr>
        <p:spPr>
          <a:xfrm>
            <a:off x="3043222" y="357666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B11D974-90DB-4D92-8EA7-4B05C6B228DC}"/>
              </a:ext>
            </a:extLst>
          </p:cNvPr>
          <p:cNvSpPr/>
          <p:nvPr/>
        </p:nvSpPr>
        <p:spPr>
          <a:xfrm>
            <a:off x="4005140" y="357225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313992B-35D1-4468-BD15-B20086E93649}"/>
              </a:ext>
            </a:extLst>
          </p:cNvPr>
          <p:cNvSpPr txBox="1"/>
          <p:nvPr/>
        </p:nvSpPr>
        <p:spPr>
          <a:xfrm>
            <a:off x="7256501" y="2672130"/>
            <a:ext cx="4063693"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Evaluate the performance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C1(64, 1e-4) -&gt;  result1=0.8</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C2(64, 1e- 3) -&gt; result2=0.82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C3(64, 1e-2.) -&gt; result3=0.85</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B105B52F-6B83-4BD6-B769-25FEB8D6C59F}"/>
              </a:ext>
            </a:extLst>
          </p:cNvPr>
          <p:cNvPicPr>
            <a:picLocks noChangeAspect="1"/>
          </p:cNvPicPr>
          <p:nvPr/>
        </p:nvPicPr>
        <p:blipFill>
          <a:blip r:embed="rId2"/>
          <a:stretch>
            <a:fillRect/>
          </a:stretch>
        </p:blipFill>
        <p:spPr>
          <a:xfrm>
            <a:off x="5586198" y="1569628"/>
            <a:ext cx="1071893" cy="952793"/>
          </a:xfrm>
          <a:prstGeom prst="rect">
            <a:avLst/>
          </a:prstGeom>
        </p:spPr>
      </p:pic>
      <p:pic>
        <p:nvPicPr>
          <p:cNvPr id="29" name="Picture 28">
            <a:extLst>
              <a:ext uri="{FF2B5EF4-FFF2-40B4-BE49-F238E27FC236}">
                <a16:creationId xmlns:a16="http://schemas.microsoft.com/office/drawing/2014/main" id="{3BF35841-EC9A-4EB3-88D0-70D454595613}"/>
              </a:ext>
            </a:extLst>
          </p:cNvPr>
          <p:cNvPicPr>
            <a:picLocks noChangeAspect="1"/>
          </p:cNvPicPr>
          <p:nvPr/>
        </p:nvPicPr>
        <p:blipFill>
          <a:blip r:embed="rId2"/>
          <a:stretch>
            <a:fillRect/>
          </a:stretch>
        </p:blipFill>
        <p:spPr>
          <a:xfrm>
            <a:off x="5553690" y="2571340"/>
            <a:ext cx="1071893" cy="952793"/>
          </a:xfrm>
          <a:prstGeom prst="rect">
            <a:avLst/>
          </a:prstGeom>
        </p:spPr>
      </p:pic>
      <p:pic>
        <p:nvPicPr>
          <p:cNvPr id="30" name="Picture 29">
            <a:extLst>
              <a:ext uri="{FF2B5EF4-FFF2-40B4-BE49-F238E27FC236}">
                <a16:creationId xmlns:a16="http://schemas.microsoft.com/office/drawing/2014/main" id="{7D6643DD-B77F-42AE-84A2-71ABA4FA3F64}"/>
              </a:ext>
            </a:extLst>
          </p:cNvPr>
          <p:cNvPicPr>
            <a:picLocks noChangeAspect="1"/>
          </p:cNvPicPr>
          <p:nvPr/>
        </p:nvPicPr>
        <p:blipFill>
          <a:blip r:embed="rId2"/>
          <a:stretch>
            <a:fillRect/>
          </a:stretch>
        </p:blipFill>
        <p:spPr>
          <a:xfrm>
            <a:off x="5547470" y="3608856"/>
            <a:ext cx="1071893" cy="952793"/>
          </a:xfrm>
          <a:prstGeom prst="rect">
            <a:avLst/>
          </a:prstGeom>
        </p:spPr>
      </p:pic>
      <p:sp>
        <p:nvSpPr>
          <p:cNvPr id="31" name="Rectangle 30">
            <a:extLst>
              <a:ext uri="{FF2B5EF4-FFF2-40B4-BE49-F238E27FC236}">
                <a16:creationId xmlns:a16="http://schemas.microsoft.com/office/drawing/2014/main" id="{9A671021-55BE-48C8-B495-B410F7EB1E6E}"/>
              </a:ext>
            </a:extLst>
          </p:cNvPr>
          <p:cNvSpPr/>
          <p:nvPr/>
        </p:nvSpPr>
        <p:spPr>
          <a:xfrm>
            <a:off x="5502" y="-120896"/>
            <a:ext cx="376757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Strategy </a:t>
            </a:r>
          </a:p>
        </p:txBody>
      </p:sp>
      <p:sp>
        <p:nvSpPr>
          <p:cNvPr id="32" name="TextBox 31">
            <a:extLst>
              <a:ext uri="{FF2B5EF4-FFF2-40B4-BE49-F238E27FC236}">
                <a16:creationId xmlns:a16="http://schemas.microsoft.com/office/drawing/2014/main" id="{A71ED2B1-BD17-4595-A8D8-2731252D0EE4}"/>
              </a:ext>
            </a:extLst>
          </p:cNvPr>
          <p:cNvSpPr txBox="1"/>
          <p:nvPr/>
        </p:nvSpPr>
        <p:spPr>
          <a:xfrm>
            <a:off x="7210239" y="140361"/>
            <a:ext cx="5153667" cy="23529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(4, 8, 16, 32, 64, 128, 256)</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(1e-2, 1e-3, 1e-4, 1e-5, 1e-6,)</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CD27D19D-AE70-4815-B50C-9245E403E355}"/>
              </a:ext>
            </a:extLst>
          </p:cNvPr>
          <p:cNvSpPr/>
          <p:nvPr/>
        </p:nvSpPr>
        <p:spPr>
          <a:xfrm>
            <a:off x="4866198" y="1452476"/>
            <a:ext cx="610025" cy="2756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2A50622-BB54-4890-B9E6-3D3FEF66B621}"/>
              </a:ext>
            </a:extLst>
          </p:cNvPr>
          <p:cNvSpPr txBox="1"/>
          <p:nvPr/>
        </p:nvSpPr>
        <p:spPr>
          <a:xfrm>
            <a:off x="1119386" y="5698455"/>
            <a:ext cx="71288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What’s the Problem with Grid Search??</a:t>
            </a:r>
          </a:p>
        </p:txBody>
      </p:sp>
    </p:spTree>
    <p:extLst>
      <p:ext uri="{BB962C8B-B14F-4D97-AF65-F5344CB8AC3E}">
        <p14:creationId xmlns:p14="http://schemas.microsoft.com/office/powerpoint/2010/main" val="1500307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0085A93-D4F1-4E3D-9ACC-FBC2F5477AB5}"/>
              </a:ext>
            </a:extLst>
          </p:cNvPr>
          <p:cNvCxnSpPr>
            <a:cxnSpLocks/>
          </p:cNvCxnSpPr>
          <p:nvPr/>
        </p:nvCxnSpPr>
        <p:spPr>
          <a:xfrm flipV="1">
            <a:off x="1253619" y="1364136"/>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C3F9D04-64A8-4DFA-AFDD-0FB1A038FCCA}"/>
              </a:ext>
            </a:extLst>
          </p:cNvPr>
          <p:cNvCxnSpPr>
            <a:cxnSpLocks/>
          </p:cNvCxnSpPr>
          <p:nvPr/>
        </p:nvCxnSpPr>
        <p:spPr>
          <a:xfrm>
            <a:off x="1253619" y="5285896"/>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4F5D3A-EC75-4D80-A2C7-7DDF91482621}"/>
              </a:ext>
            </a:extLst>
          </p:cNvPr>
          <p:cNvSpPr txBox="1"/>
          <p:nvPr/>
        </p:nvSpPr>
        <p:spPr>
          <a:xfrm>
            <a:off x="3935859" y="5357016"/>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886AA837-70C9-4DCD-8026-A9C83BD1590A}"/>
              </a:ext>
            </a:extLst>
          </p:cNvPr>
          <p:cNvSpPr txBox="1"/>
          <p:nvPr/>
        </p:nvSpPr>
        <p:spPr>
          <a:xfrm rot="16200000">
            <a:off x="-67181" y="336895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2556AD4A-C363-4954-9B7B-B0C477B0404B}"/>
              </a:ext>
            </a:extLst>
          </p:cNvPr>
          <p:cNvSpPr/>
          <p:nvPr/>
        </p:nvSpPr>
        <p:spPr>
          <a:xfrm>
            <a:off x="1893699" y="227853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2DD22C71-0D29-4900-B9DC-084F9CA8E512}"/>
              </a:ext>
            </a:extLst>
          </p:cNvPr>
          <p:cNvSpPr/>
          <p:nvPr/>
        </p:nvSpPr>
        <p:spPr>
          <a:xfrm>
            <a:off x="2855617" y="227853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1E0ECF38-A741-4D1D-9B4D-8B434F7FA12F}"/>
              </a:ext>
            </a:extLst>
          </p:cNvPr>
          <p:cNvSpPr/>
          <p:nvPr/>
        </p:nvSpPr>
        <p:spPr>
          <a:xfrm>
            <a:off x="1893699" y="318024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FB1794AD-1616-48B5-ACF7-DA03C63A6A02}"/>
              </a:ext>
            </a:extLst>
          </p:cNvPr>
          <p:cNvSpPr/>
          <p:nvPr/>
        </p:nvSpPr>
        <p:spPr>
          <a:xfrm>
            <a:off x="2855617" y="318024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582A5924-6518-416C-B9AA-CEF966F580EF}"/>
              </a:ext>
            </a:extLst>
          </p:cNvPr>
          <p:cNvSpPr/>
          <p:nvPr/>
        </p:nvSpPr>
        <p:spPr>
          <a:xfrm>
            <a:off x="1893699" y="407626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D336294-467A-4AE6-958E-E7AA1674361A}"/>
              </a:ext>
            </a:extLst>
          </p:cNvPr>
          <p:cNvSpPr/>
          <p:nvPr/>
        </p:nvSpPr>
        <p:spPr>
          <a:xfrm>
            <a:off x="2855617" y="407626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D52636D-20BA-4339-99C5-8CD81152782E}"/>
              </a:ext>
            </a:extLst>
          </p:cNvPr>
          <p:cNvSpPr/>
          <p:nvPr/>
        </p:nvSpPr>
        <p:spPr>
          <a:xfrm>
            <a:off x="5502" y="-120896"/>
            <a:ext cx="4184351"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Random Search Strategy</a:t>
            </a:r>
          </a:p>
        </p:txBody>
      </p:sp>
      <p:sp>
        <p:nvSpPr>
          <p:cNvPr id="15" name="Rectangle 14">
            <a:extLst>
              <a:ext uri="{FF2B5EF4-FFF2-40B4-BE49-F238E27FC236}">
                <a16:creationId xmlns:a16="http://schemas.microsoft.com/office/drawing/2014/main" id="{067294FB-12AC-4456-B1B9-539E647257A7}"/>
              </a:ext>
            </a:extLst>
          </p:cNvPr>
          <p:cNvSpPr/>
          <p:nvPr/>
        </p:nvSpPr>
        <p:spPr>
          <a:xfrm>
            <a:off x="6496446" y="1411158"/>
            <a:ext cx="4705125" cy="87876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73A"/>
                </a:solidFill>
                <a:effectLst/>
                <a:uLnTx/>
                <a:uFillTx/>
                <a:latin typeface="Georgia" panose="02040502050405020303" pitchFamily="18" charset="0"/>
                <a:ea typeface="+mn-ea"/>
                <a:cs typeface="+mn-cs"/>
              </a:rPr>
              <a:t>Random Search picks the point randomly from the configuration space.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FD4D4B45-0E44-46E1-AE9F-98EE800B82E7}"/>
              </a:ext>
            </a:extLst>
          </p:cNvPr>
          <p:cNvSpPr/>
          <p:nvPr/>
        </p:nvSpPr>
        <p:spPr>
          <a:xfrm>
            <a:off x="1651518" y="2192694"/>
            <a:ext cx="1800801" cy="2733862"/>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9683A7E-5CDC-41B6-B2A5-58DE5A88400C}"/>
              </a:ext>
            </a:extLst>
          </p:cNvPr>
          <p:cNvSpPr txBox="1"/>
          <p:nvPr/>
        </p:nvSpPr>
        <p:spPr>
          <a:xfrm>
            <a:off x="3610946" y="4452180"/>
            <a:ext cx="18847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18" name="Oval 17">
            <a:extLst>
              <a:ext uri="{FF2B5EF4-FFF2-40B4-BE49-F238E27FC236}">
                <a16:creationId xmlns:a16="http://schemas.microsoft.com/office/drawing/2014/main" id="{61688846-09BF-435D-A74E-F3797D332D34}"/>
              </a:ext>
            </a:extLst>
          </p:cNvPr>
          <p:cNvSpPr/>
          <p:nvPr/>
        </p:nvSpPr>
        <p:spPr>
          <a:xfrm>
            <a:off x="4978090" y="204654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B4249F94-E09B-4CEA-82B9-00AFDDD22241}"/>
              </a:ext>
            </a:extLst>
          </p:cNvPr>
          <p:cNvSpPr/>
          <p:nvPr/>
        </p:nvSpPr>
        <p:spPr>
          <a:xfrm>
            <a:off x="4136231" y="336566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4C6074F-BFD1-437E-B327-D32A2D655B5C}"/>
              </a:ext>
            </a:extLst>
          </p:cNvPr>
          <p:cNvSpPr/>
          <p:nvPr/>
        </p:nvSpPr>
        <p:spPr>
          <a:xfrm>
            <a:off x="5338452" y="300435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AB8AD5D0-18F2-45A0-AAE5-2513CB826D6E}"/>
              </a:ext>
            </a:extLst>
          </p:cNvPr>
          <p:cNvSpPr/>
          <p:nvPr/>
        </p:nvSpPr>
        <p:spPr>
          <a:xfrm>
            <a:off x="5008099" y="400514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B8266978-C7F2-4E1C-BB5B-D1AD003713A0}"/>
              </a:ext>
            </a:extLst>
          </p:cNvPr>
          <p:cNvSpPr/>
          <p:nvPr/>
        </p:nvSpPr>
        <p:spPr>
          <a:xfrm>
            <a:off x="6982408" y="338026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28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7AB947E-B9E4-4106-BAD1-01E1AB3D7B24}"/>
              </a:ext>
            </a:extLst>
          </p:cNvPr>
          <p:cNvCxnSpPr>
            <a:cxnSpLocks/>
          </p:cNvCxnSpPr>
          <p:nvPr/>
        </p:nvCxnSpPr>
        <p:spPr>
          <a:xfrm flipV="1">
            <a:off x="1372844" y="1562870"/>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A49F7F-74F8-4B21-829C-1283EEE6EEA9}"/>
              </a:ext>
            </a:extLst>
          </p:cNvPr>
          <p:cNvCxnSpPr>
            <a:cxnSpLocks/>
          </p:cNvCxnSpPr>
          <p:nvPr/>
        </p:nvCxnSpPr>
        <p:spPr>
          <a:xfrm>
            <a:off x="1372844" y="5484630"/>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D4F6CF-C8A1-41C9-8FBA-0B592C0125E3}"/>
              </a:ext>
            </a:extLst>
          </p:cNvPr>
          <p:cNvSpPr txBox="1"/>
          <p:nvPr/>
        </p:nvSpPr>
        <p:spPr>
          <a:xfrm>
            <a:off x="4055084" y="555575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58DFA6E9-B576-4A3C-8B83-66D78476C416}"/>
              </a:ext>
            </a:extLst>
          </p:cNvPr>
          <p:cNvSpPr txBox="1"/>
          <p:nvPr/>
        </p:nvSpPr>
        <p:spPr>
          <a:xfrm rot="16200000">
            <a:off x="52044" y="3567684"/>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FE19C530-EB3E-4BA3-8CB3-E9F3B8E3ECA7}"/>
              </a:ext>
            </a:extLst>
          </p:cNvPr>
          <p:cNvSpPr/>
          <p:nvPr/>
        </p:nvSpPr>
        <p:spPr>
          <a:xfrm>
            <a:off x="2012924" y="247727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D9A24FF-872C-48D2-8BD6-BD74DA581F8F}"/>
              </a:ext>
            </a:extLst>
          </p:cNvPr>
          <p:cNvSpPr/>
          <p:nvPr/>
        </p:nvSpPr>
        <p:spPr>
          <a:xfrm>
            <a:off x="5860596" y="246337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51711E34-A4E2-4188-A2F0-ED2F2C7957B1}"/>
              </a:ext>
            </a:extLst>
          </p:cNvPr>
          <p:cNvSpPr/>
          <p:nvPr/>
        </p:nvSpPr>
        <p:spPr>
          <a:xfrm>
            <a:off x="2936169" y="141968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D9154E0-92D0-4507-B33B-236D6B7F2646}"/>
              </a:ext>
            </a:extLst>
          </p:cNvPr>
          <p:cNvSpPr/>
          <p:nvPr/>
        </p:nvSpPr>
        <p:spPr>
          <a:xfrm>
            <a:off x="3898087" y="141459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AA83D9F-163D-44CA-9E02-E77487185B38}"/>
              </a:ext>
            </a:extLst>
          </p:cNvPr>
          <p:cNvSpPr/>
          <p:nvPr/>
        </p:nvSpPr>
        <p:spPr>
          <a:xfrm>
            <a:off x="4898678" y="246777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64FDB9B4-C87F-4EA3-BA2E-623B59CA4D5B}"/>
              </a:ext>
            </a:extLst>
          </p:cNvPr>
          <p:cNvSpPr/>
          <p:nvPr/>
        </p:nvSpPr>
        <p:spPr>
          <a:xfrm>
            <a:off x="1472965" y="337643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EFA9F4E6-B804-40A9-929C-03231CC9D029}"/>
              </a:ext>
            </a:extLst>
          </p:cNvPr>
          <p:cNvSpPr/>
          <p:nvPr/>
        </p:nvSpPr>
        <p:spPr>
          <a:xfrm>
            <a:off x="6446602" y="312805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C86AA7F-D8BD-4501-95EE-AEB831C5192C}"/>
              </a:ext>
            </a:extLst>
          </p:cNvPr>
          <p:cNvSpPr/>
          <p:nvPr/>
        </p:nvSpPr>
        <p:spPr>
          <a:xfrm>
            <a:off x="3273408" y="19943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B41A810-0319-4B59-A411-1DDF130FE0D3}"/>
              </a:ext>
            </a:extLst>
          </p:cNvPr>
          <p:cNvSpPr/>
          <p:nvPr/>
        </p:nvSpPr>
        <p:spPr>
          <a:xfrm>
            <a:off x="2353532" y="342845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C8C490E-BD97-4800-811D-5C2C09F93CEF}"/>
              </a:ext>
            </a:extLst>
          </p:cNvPr>
          <p:cNvSpPr/>
          <p:nvPr/>
        </p:nvSpPr>
        <p:spPr>
          <a:xfrm>
            <a:off x="5484684" y="313245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824B72A-3AE8-49BA-BFD9-2366E5C84510}"/>
              </a:ext>
            </a:extLst>
          </p:cNvPr>
          <p:cNvSpPr/>
          <p:nvPr/>
        </p:nvSpPr>
        <p:spPr>
          <a:xfrm>
            <a:off x="2196432" y="408204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DC3C06B4-BA10-4E8D-8CAE-4E2AA0117B9E}"/>
              </a:ext>
            </a:extLst>
          </p:cNvPr>
          <p:cNvSpPr/>
          <p:nvPr/>
        </p:nvSpPr>
        <p:spPr>
          <a:xfrm>
            <a:off x="5022400" y="417745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5FCA18C-6FE4-493F-B7AB-C403C3669678}"/>
              </a:ext>
            </a:extLst>
          </p:cNvPr>
          <p:cNvSpPr/>
          <p:nvPr/>
        </p:nvSpPr>
        <p:spPr>
          <a:xfrm>
            <a:off x="3130834" y="321393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688DA65-3C50-499B-94B0-327B9C62C5A3}"/>
              </a:ext>
            </a:extLst>
          </p:cNvPr>
          <p:cNvSpPr/>
          <p:nvPr/>
        </p:nvSpPr>
        <p:spPr>
          <a:xfrm>
            <a:off x="4086043" y="344961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3C06D1A-7FA0-4D12-9B3B-B5A8461642B1}"/>
              </a:ext>
            </a:extLst>
          </p:cNvPr>
          <p:cNvSpPr/>
          <p:nvPr/>
        </p:nvSpPr>
        <p:spPr>
          <a:xfrm>
            <a:off x="3533811" y="453312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5ED4E68-140B-48D2-BCF5-4D531680F9AB}"/>
              </a:ext>
            </a:extLst>
          </p:cNvPr>
          <p:cNvSpPr/>
          <p:nvPr/>
        </p:nvSpPr>
        <p:spPr>
          <a:xfrm>
            <a:off x="6496447" y="933002"/>
            <a:ext cx="4196436" cy="1121141"/>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73A"/>
                </a:solidFill>
                <a:effectLst/>
                <a:uLnTx/>
                <a:uFillTx/>
                <a:latin typeface="Georgia" panose="02040502050405020303" pitchFamily="18" charset="0"/>
                <a:ea typeface="+mn-ea"/>
                <a:cs typeface="+mn-cs"/>
              </a:rPr>
              <a:t>Random Search picks the point randomly from the configuration space.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49F167-5AB8-4498-A496-3DD1C2DE8268}"/>
              </a:ext>
            </a:extLst>
          </p:cNvPr>
          <p:cNvSpPr/>
          <p:nvPr/>
        </p:nvSpPr>
        <p:spPr>
          <a:xfrm>
            <a:off x="5502" y="-120896"/>
            <a:ext cx="4184351"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Random Search Strategy</a:t>
            </a:r>
          </a:p>
        </p:txBody>
      </p:sp>
    </p:spTree>
    <p:extLst>
      <p:ext uri="{BB962C8B-B14F-4D97-AF65-F5344CB8AC3E}">
        <p14:creationId xmlns:p14="http://schemas.microsoft.com/office/powerpoint/2010/main" val="12246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7AB947E-B9E4-4106-BAD1-01E1AB3D7B24}"/>
              </a:ext>
            </a:extLst>
          </p:cNvPr>
          <p:cNvCxnSpPr>
            <a:cxnSpLocks/>
          </p:cNvCxnSpPr>
          <p:nvPr/>
        </p:nvCxnSpPr>
        <p:spPr>
          <a:xfrm flipV="1">
            <a:off x="745105" y="1468120"/>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A49F7F-74F8-4B21-829C-1283EEE6EEA9}"/>
              </a:ext>
            </a:extLst>
          </p:cNvPr>
          <p:cNvCxnSpPr>
            <a:cxnSpLocks/>
          </p:cNvCxnSpPr>
          <p:nvPr/>
        </p:nvCxnSpPr>
        <p:spPr>
          <a:xfrm>
            <a:off x="745105" y="5389880"/>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D4F6CF-C8A1-41C9-8FBA-0B592C0125E3}"/>
              </a:ext>
            </a:extLst>
          </p:cNvPr>
          <p:cNvSpPr txBox="1"/>
          <p:nvPr/>
        </p:nvSpPr>
        <p:spPr>
          <a:xfrm>
            <a:off x="3427345" y="546100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58DFA6E9-B576-4A3C-8B83-66D78476C416}"/>
              </a:ext>
            </a:extLst>
          </p:cNvPr>
          <p:cNvSpPr txBox="1"/>
          <p:nvPr/>
        </p:nvSpPr>
        <p:spPr>
          <a:xfrm rot="16200000">
            <a:off x="-575695" y="3472934"/>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FE19C530-EB3E-4BA3-8CB3-E9F3B8E3ECA7}"/>
              </a:ext>
            </a:extLst>
          </p:cNvPr>
          <p:cNvSpPr/>
          <p:nvPr/>
        </p:nvSpPr>
        <p:spPr>
          <a:xfrm>
            <a:off x="1385185" y="238252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D9A24FF-872C-48D2-8BD6-BD74DA581F8F}"/>
              </a:ext>
            </a:extLst>
          </p:cNvPr>
          <p:cNvSpPr/>
          <p:nvPr/>
        </p:nvSpPr>
        <p:spPr>
          <a:xfrm>
            <a:off x="5232857" y="23686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51711E34-A4E2-4188-A2F0-ED2F2C7957B1}"/>
              </a:ext>
            </a:extLst>
          </p:cNvPr>
          <p:cNvSpPr/>
          <p:nvPr/>
        </p:nvSpPr>
        <p:spPr>
          <a:xfrm>
            <a:off x="2308430" y="132493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D9154E0-92D0-4507-B33B-236D6B7F2646}"/>
              </a:ext>
            </a:extLst>
          </p:cNvPr>
          <p:cNvSpPr/>
          <p:nvPr/>
        </p:nvSpPr>
        <p:spPr>
          <a:xfrm>
            <a:off x="3270348" y="131984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AA83D9F-163D-44CA-9E02-E77487185B38}"/>
              </a:ext>
            </a:extLst>
          </p:cNvPr>
          <p:cNvSpPr/>
          <p:nvPr/>
        </p:nvSpPr>
        <p:spPr>
          <a:xfrm>
            <a:off x="4270939" y="237302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64FDB9B4-C87F-4EA3-BA2E-623B59CA4D5B}"/>
              </a:ext>
            </a:extLst>
          </p:cNvPr>
          <p:cNvSpPr/>
          <p:nvPr/>
        </p:nvSpPr>
        <p:spPr>
          <a:xfrm>
            <a:off x="845226" y="328168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EFA9F4E6-B804-40A9-929C-03231CC9D029}"/>
              </a:ext>
            </a:extLst>
          </p:cNvPr>
          <p:cNvSpPr/>
          <p:nvPr/>
        </p:nvSpPr>
        <p:spPr>
          <a:xfrm>
            <a:off x="5818863" y="303330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C86AA7F-D8BD-4501-95EE-AEB831C5192C}"/>
              </a:ext>
            </a:extLst>
          </p:cNvPr>
          <p:cNvSpPr/>
          <p:nvPr/>
        </p:nvSpPr>
        <p:spPr>
          <a:xfrm>
            <a:off x="2645669" y="189957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B41A810-0319-4B59-A411-1DDF130FE0D3}"/>
              </a:ext>
            </a:extLst>
          </p:cNvPr>
          <p:cNvSpPr/>
          <p:nvPr/>
        </p:nvSpPr>
        <p:spPr>
          <a:xfrm>
            <a:off x="1725793" y="333370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C8C490E-BD97-4800-811D-5C2C09F93CEF}"/>
              </a:ext>
            </a:extLst>
          </p:cNvPr>
          <p:cNvSpPr/>
          <p:nvPr/>
        </p:nvSpPr>
        <p:spPr>
          <a:xfrm>
            <a:off x="4856945" y="303770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824B72A-3AE8-49BA-BFD9-2366E5C84510}"/>
              </a:ext>
            </a:extLst>
          </p:cNvPr>
          <p:cNvSpPr/>
          <p:nvPr/>
        </p:nvSpPr>
        <p:spPr>
          <a:xfrm>
            <a:off x="1568693" y="398729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DC3C06B4-BA10-4E8D-8CAE-4E2AA0117B9E}"/>
              </a:ext>
            </a:extLst>
          </p:cNvPr>
          <p:cNvSpPr/>
          <p:nvPr/>
        </p:nvSpPr>
        <p:spPr>
          <a:xfrm>
            <a:off x="4394661" y="408270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5FCA18C-6FE4-493F-B7AB-C403C3669678}"/>
              </a:ext>
            </a:extLst>
          </p:cNvPr>
          <p:cNvSpPr/>
          <p:nvPr/>
        </p:nvSpPr>
        <p:spPr>
          <a:xfrm>
            <a:off x="2503095" y="311918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688DA65-3C50-499B-94B0-327B9C62C5A3}"/>
              </a:ext>
            </a:extLst>
          </p:cNvPr>
          <p:cNvSpPr/>
          <p:nvPr/>
        </p:nvSpPr>
        <p:spPr>
          <a:xfrm>
            <a:off x="3458304" y="335486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3C06D1A-7FA0-4D12-9B3B-B5A8461642B1}"/>
              </a:ext>
            </a:extLst>
          </p:cNvPr>
          <p:cNvSpPr/>
          <p:nvPr/>
        </p:nvSpPr>
        <p:spPr>
          <a:xfrm>
            <a:off x="2906072" y="443837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49F167-5AB8-4498-A496-3DD1C2DE8268}"/>
              </a:ext>
            </a:extLst>
          </p:cNvPr>
          <p:cNvSpPr/>
          <p:nvPr/>
        </p:nvSpPr>
        <p:spPr>
          <a:xfrm>
            <a:off x="5502" y="-120896"/>
            <a:ext cx="4184351"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Random Search Strategy</a:t>
            </a:r>
          </a:p>
        </p:txBody>
      </p:sp>
      <p:sp>
        <p:nvSpPr>
          <p:cNvPr id="29" name="TextBox 28">
            <a:extLst>
              <a:ext uri="{FF2B5EF4-FFF2-40B4-BE49-F238E27FC236}">
                <a16:creationId xmlns:a16="http://schemas.microsoft.com/office/drawing/2014/main" id="{A074A30B-B644-47F3-A9C5-FBCA50E4DB31}"/>
              </a:ext>
            </a:extLst>
          </p:cNvPr>
          <p:cNvSpPr txBox="1"/>
          <p:nvPr/>
        </p:nvSpPr>
        <p:spPr>
          <a:xfrm>
            <a:off x="6796181" y="1206044"/>
            <a:ext cx="5153667" cy="308392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256, 16, 128, 64, 32, 8,…)</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(1e-1, 4e-3, 5e-1, 2e-5, 1e-9,…)</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53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7AB947E-B9E4-4106-BAD1-01E1AB3D7B24}"/>
              </a:ext>
            </a:extLst>
          </p:cNvPr>
          <p:cNvCxnSpPr>
            <a:cxnSpLocks/>
          </p:cNvCxnSpPr>
          <p:nvPr/>
        </p:nvCxnSpPr>
        <p:spPr>
          <a:xfrm flipV="1">
            <a:off x="745105" y="1468120"/>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A49F7F-74F8-4B21-829C-1283EEE6EEA9}"/>
              </a:ext>
            </a:extLst>
          </p:cNvPr>
          <p:cNvCxnSpPr>
            <a:cxnSpLocks/>
          </p:cNvCxnSpPr>
          <p:nvPr/>
        </p:nvCxnSpPr>
        <p:spPr>
          <a:xfrm>
            <a:off x="745105" y="5389880"/>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D4F6CF-C8A1-41C9-8FBA-0B592C0125E3}"/>
              </a:ext>
            </a:extLst>
          </p:cNvPr>
          <p:cNvSpPr txBox="1"/>
          <p:nvPr/>
        </p:nvSpPr>
        <p:spPr>
          <a:xfrm>
            <a:off x="3427345" y="546100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58DFA6E9-B576-4A3C-8B83-66D78476C416}"/>
              </a:ext>
            </a:extLst>
          </p:cNvPr>
          <p:cNvSpPr txBox="1"/>
          <p:nvPr/>
        </p:nvSpPr>
        <p:spPr>
          <a:xfrm rot="16200000">
            <a:off x="-575695" y="3472934"/>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24" name="Rectangle 23">
            <a:extLst>
              <a:ext uri="{FF2B5EF4-FFF2-40B4-BE49-F238E27FC236}">
                <a16:creationId xmlns:a16="http://schemas.microsoft.com/office/drawing/2014/main" id="{AD49F167-5AB8-4498-A496-3DD1C2DE8268}"/>
              </a:ext>
            </a:extLst>
          </p:cNvPr>
          <p:cNvSpPr/>
          <p:nvPr/>
        </p:nvSpPr>
        <p:spPr>
          <a:xfrm>
            <a:off x="5502" y="-120896"/>
            <a:ext cx="4184351"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Random Search Strategy</a:t>
            </a:r>
          </a:p>
        </p:txBody>
      </p:sp>
      <p:sp>
        <p:nvSpPr>
          <p:cNvPr id="25" name="TextBox 24">
            <a:extLst>
              <a:ext uri="{FF2B5EF4-FFF2-40B4-BE49-F238E27FC236}">
                <a16:creationId xmlns:a16="http://schemas.microsoft.com/office/drawing/2014/main" id="{94D75BBD-F141-4F95-90AF-79DF9807FFC4}"/>
              </a:ext>
            </a:extLst>
          </p:cNvPr>
          <p:cNvSpPr txBox="1"/>
          <p:nvPr/>
        </p:nvSpPr>
        <p:spPr>
          <a:xfrm>
            <a:off x="7044305" y="4471672"/>
            <a:ext cx="4877338" cy="167674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C3(8, 2e-5)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result 3=0.85.</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C4(256, 1e-9)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result 4=0.85.</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074A30B-B644-47F3-A9C5-FBCA50E4DB31}"/>
              </a:ext>
            </a:extLst>
          </p:cNvPr>
          <p:cNvSpPr txBox="1"/>
          <p:nvPr/>
        </p:nvSpPr>
        <p:spPr>
          <a:xfrm>
            <a:off x="7107661" y="535257"/>
            <a:ext cx="5153667" cy="23529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(4, 256, 16, 128, 64, 32, 8)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(1e-1, 4e-3, 5e-1, 2e-5, 1e-9,)</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BA4C274-3CF9-4F93-85D6-AF001312AA8C}"/>
              </a:ext>
            </a:extLst>
          </p:cNvPr>
          <p:cNvSpPr/>
          <p:nvPr/>
        </p:nvSpPr>
        <p:spPr>
          <a:xfrm>
            <a:off x="2645669" y="189957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50C9CB3-BDCA-414B-BBCD-32766D2C72AF}"/>
              </a:ext>
            </a:extLst>
          </p:cNvPr>
          <p:cNvSpPr/>
          <p:nvPr/>
        </p:nvSpPr>
        <p:spPr>
          <a:xfrm>
            <a:off x="1725793" y="333370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DE51C6CA-6432-482F-887C-80D00E9674CE}"/>
              </a:ext>
            </a:extLst>
          </p:cNvPr>
          <p:cNvSpPr/>
          <p:nvPr/>
        </p:nvSpPr>
        <p:spPr>
          <a:xfrm>
            <a:off x="4856945" y="303770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A959794B-BAF1-4F7A-AB70-B54C33C02D23}"/>
              </a:ext>
            </a:extLst>
          </p:cNvPr>
          <p:cNvSpPr/>
          <p:nvPr/>
        </p:nvSpPr>
        <p:spPr>
          <a:xfrm>
            <a:off x="4394661" y="408270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7AD49408-EB16-4EFB-9E50-575ED88EA242}"/>
              </a:ext>
            </a:extLst>
          </p:cNvPr>
          <p:cNvPicPr>
            <a:picLocks noChangeAspect="1"/>
          </p:cNvPicPr>
          <p:nvPr/>
        </p:nvPicPr>
        <p:blipFill>
          <a:blip r:embed="rId2"/>
          <a:stretch>
            <a:fillRect/>
          </a:stretch>
        </p:blipFill>
        <p:spPr>
          <a:xfrm>
            <a:off x="5479665" y="1799087"/>
            <a:ext cx="1071893" cy="952793"/>
          </a:xfrm>
          <a:prstGeom prst="rect">
            <a:avLst/>
          </a:prstGeom>
        </p:spPr>
      </p:pic>
      <p:pic>
        <p:nvPicPr>
          <p:cNvPr id="37" name="Picture 36">
            <a:extLst>
              <a:ext uri="{FF2B5EF4-FFF2-40B4-BE49-F238E27FC236}">
                <a16:creationId xmlns:a16="http://schemas.microsoft.com/office/drawing/2014/main" id="{85E58E95-C98D-4235-9C08-50E6FCD85C79}"/>
              </a:ext>
            </a:extLst>
          </p:cNvPr>
          <p:cNvPicPr>
            <a:picLocks noChangeAspect="1"/>
          </p:cNvPicPr>
          <p:nvPr/>
        </p:nvPicPr>
        <p:blipFill>
          <a:blip r:embed="rId2"/>
          <a:stretch>
            <a:fillRect/>
          </a:stretch>
        </p:blipFill>
        <p:spPr>
          <a:xfrm>
            <a:off x="5510128" y="3138934"/>
            <a:ext cx="1071893" cy="952793"/>
          </a:xfrm>
          <a:prstGeom prst="rect">
            <a:avLst/>
          </a:prstGeom>
        </p:spPr>
      </p:pic>
      <p:sp>
        <p:nvSpPr>
          <p:cNvPr id="2" name="Rectangle 1">
            <a:extLst>
              <a:ext uri="{FF2B5EF4-FFF2-40B4-BE49-F238E27FC236}">
                <a16:creationId xmlns:a16="http://schemas.microsoft.com/office/drawing/2014/main" id="{FB3AC975-BECC-4272-A2D0-50A5CDC24055}"/>
              </a:ext>
            </a:extLst>
          </p:cNvPr>
          <p:cNvSpPr/>
          <p:nvPr/>
        </p:nvSpPr>
        <p:spPr>
          <a:xfrm>
            <a:off x="7044305" y="2842468"/>
            <a:ext cx="6096000" cy="1674946"/>
          </a:xfrm>
          <a:prstGeom prst="rect">
            <a:avLst/>
          </a:prstGeom>
        </p:spPr>
        <p:txBody>
          <a:bodyPr>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Model Evaluation Performance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C1(32, 4e-3)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 1=0.9,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C2(16, 1e-1)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 2=0.72. </a:t>
            </a:r>
          </a:p>
        </p:txBody>
      </p:sp>
    </p:spTree>
    <p:extLst>
      <p:ext uri="{BB962C8B-B14F-4D97-AF65-F5344CB8AC3E}">
        <p14:creationId xmlns:p14="http://schemas.microsoft.com/office/powerpoint/2010/main" val="405140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28" grpId="0" animBg="1"/>
      <p:bldP spid="30"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7AB947E-B9E4-4106-BAD1-01E1AB3D7B24}"/>
              </a:ext>
            </a:extLst>
          </p:cNvPr>
          <p:cNvCxnSpPr>
            <a:cxnSpLocks/>
          </p:cNvCxnSpPr>
          <p:nvPr/>
        </p:nvCxnSpPr>
        <p:spPr>
          <a:xfrm flipV="1">
            <a:off x="745105" y="1468120"/>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A49F7F-74F8-4B21-829C-1283EEE6EEA9}"/>
              </a:ext>
            </a:extLst>
          </p:cNvPr>
          <p:cNvCxnSpPr>
            <a:cxnSpLocks/>
          </p:cNvCxnSpPr>
          <p:nvPr/>
        </p:nvCxnSpPr>
        <p:spPr>
          <a:xfrm>
            <a:off x="745105" y="5389880"/>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D4F6CF-C8A1-41C9-8FBA-0B592C0125E3}"/>
              </a:ext>
            </a:extLst>
          </p:cNvPr>
          <p:cNvSpPr txBox="1"/>
          <p:nvPr/>
        </p:nvSpPr>
        <p:spPr>
          <a:xfrm>
            <a:off x="3427345" y="546100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58DFA6E9-B576-4A3C-8B83-66D78476C416}"/>
              </a:ext>
            </a:extLst>
          </p:cNvPr>
          <p:cNvSpPr txBox="1"/>
          <p:nvPr/>
        </p:nvSpPr>
        <p:spPr>
          <a:xfrm rot="16200000">
            <a:off x="-575695" y="3472934"/>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24" name="Rectangle 23">
            <a:extLst>
              <a:ext uri="{FF2B5EF4-FFF2-40B4-BE49-F238E27FC236}">
                <a16:creationId xmlns:a16="http://schemas.microsoft.com/office/drawing/2014/main" id="{AD49F167-5AB8-4498-A496-3DD1C2DE8268}"/>
              </a:ext>
            </a:extLst>
          </p:cNvPr>
          <p:cNvSpPr/>
          <p:nvPr/>
        </p:nvSpPr>
        <p:spPr>
          <a:xfrm>
            <a:off x="5502" y="-120896"/>
            <a:ext cx="4184351"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Random Search Strategy</a:t>
            </a:r>
          </a:p>
        </p:txBody>
      </p:sp>
      <p:sp>
        <p:nvSpPr>
          <p:cNvPr id="29" name="TextBox 28">
            <a:extLst>
              <a:ext uri="{FF2B5EF4-FFF2-40B4-BE49-F238E27FC236}">
                <a16:creationId xmlns:a16="http://schemas.microsoft.com/office/drawing/2014/main" id="{A074A30B-B644-47F3-A9C5-FBCA50E4DB31}"/>
              </a:ext>
            </a:extLst>
          </p:cNvPr>
          <p:cNvSpPr txBox="1"/>
          <p:nvPr/>
        </p:nvSpPr>
        <p:spPr>
          <a:xfrm>
            <a:off x="6969497" y="143371"/>
            <a:ext cx="5153667" cy="23529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(4, 256, 16, 128, 64, 32, 8)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(1e-1, 4e-3, 5e-1, 2e-5, 1e-9,)</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BA4C274-3CF9-4F93-85D6-AF001312AA8C}"/>
              </a:ext>
            </a:extLst>
          </p:cNvPr>
          <p:cNvSpPr/>
          <p:nvPr/>
        </p:nvSpPr>
        <p:spPr>
          <a:xfrm>
            <a:off x="1721765" y="164379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50C9CB3-BDCA-414B-BBCD-32766D2C72AF}"/>
              </a:ext>
            </a:extLst>
          </p:cNvPr>
          <p:cNvSpPr/>
          <p:nvPr/>
        </p:nvSpPr>
        <p:spPr>
          <a:xfrm>
            <a:off x="4489972" y="207206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DE51C6CA-6432-482F-887C-80D00E9674CE}"/>
              </a:ext>
            </a:extLst>
          </p:cNvPr>
          <p:cNvSpPr/>
          <p:nvPr/>
        </p:nvSpPr>
        <p:spPr>
          <a:xfrm>
            <a:off x="2710904" y="328141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A959794B-BAF1-4F7A-AB70-B54C33C02D23}"/>
              </a:ext>
            </a:extLst>
          </p:cNvPr>
          <p:cNvSpPr/>
          <p:nvPr/>
        </p:nvSpPr>
        <p:spPr>
          <a:xfrm>
            <a:off x="6096000" y="481081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446E8B57-57F7-471A-AFD7-75439EED8A76}"/>
              </a:ext>
            </a:extLst>
          </p:cNvPr>
          <p:cNvPicPr>
            <a:picLocks noChangeAspect="1"/>
          </p:cNvPicPr>
          <p:nvPr/>
        </p:nvPicPr>
        <p:blipFill>
          <a:blip r:embed="rId2"/>
          <a:stretch>
            <a:fillRect/>
          </a:stretch>
        </p:blipFill>
        <p:spPr>
          <a:xfrm>
            <a:off x="5651231" y="1934851"/>
            <a:ext cx="1071893" cy="952793"/>
          </a:xfrm>
          <a:prstGeom prst="rect">
            <a:avLst/>
          </a:prstGeom>
        </p:spPr>
      </p:pic>
      <p:pic>
        <p:nvPicPr>
          <p:cNvPr id="14" name="Picture 13">
            <a:extLst>
              <a:ext uri="{FF2B5EF4-FFF2-40B4-BE49-F238E27FC236}">
                <a16:creationId xmlns:a16="http://schemas.microsoft.com/office/drawing/2014/main" id="{F8E2ADC9-6C3A-4614-B3E1-10F209663B1F}"/>
              </a:ext>
            </a:extLst>
          </p:cNvPr>
          <p:cNvPicPr>
            <a:picLocks noChangeAspect="1"/>
          </p:cNvPicPr>
          <p:nvPr/>
        </p:nvPicPr>
        <p:blipFill>
          <a:blip r:embed="rId2"/>
          <a:stretch>
            <a:fillRect/>
          </a:stretch>
        </p:blipFill>
        <p:spPr>
          <a:xfrm>
            <a:off x="5726039" y="3094412"/>
            <a:ext cx="1071893" cy="952793"/>
          </a:xfrm>
          <a:prstGeom prst="rect">
            <a:avLst/>
          </a:prstGeom>
        </p:spPr>
      </p:pic>
      <p:sp>
        <p:nvSpPr>
          <p:cNvPr id="16" name="TextBox 15">
            <a:extLst>
              <a:ext uri="{FF2B5EF4-FFF2-40B4-BE49-F238E27FC236}">
                <a16:creationId xmlns:a16="http://schemas.microsoft.com/office/drawing/2014/main" id="{92C40BA1-E30F-4CBD-8DDB-7E1284A69155}"/>
              </a:ext>
            </a:extLst>
          </p:cNvPr>
          <p:cNvSpPr txBox="1"/>
          <p:nvPr/>
        </p:nvSpPr>
        <p:spPr>
          <a:xfrm>
            <a:off x="6998486" y="3968925"/>
            <a:ext cx="4877338" cy="167674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C3(8, 4e-3)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result 3=0.92.</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C4(256, 1e-1)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result 4=0.82.</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A4E902DD-73D6-44E9-A553-490534156921}"/>
              </a:ext>
            </a:extLst>
          </p:cNvPr>
          <p:cNvSpPr/>
          <p:nvPr/>
        </p:nvSpPr>
        <p:spPr>
          <a:xfrm>
            <a:off x="7021559" y="2372259"/>
            <a:ext cx="6096000" cy="1674946"/>
          </a:xfrm>
          <a:prstGeom prst="rect">
            <a:avLst/>
          </a:prstGeom>
        </p:spPr>
        <p:txBody>
          <a:bodyPr>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Model Evaluation Performance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C1(4, 4e-3)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 1=0.8,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C2(16, 2e-5)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 2=0.72. </a:t>
            </a:r>
          </a:p>
        </p:txBody>
      </p:sp>
    </p:spTree>
    <p:extLst>
      <p:ext uri="{BB962C8B-B14F-4D97-AF65-F5344CB8AC3E}">
        <p14:creationId xmlns:p14="http://schemas.microsoft.com/office/powerpoint/2010/main" val="34066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P spid="16"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7AB947E-B9E4-4106-BAD1-01E1AB3D7B24}"/>
              </a:ext>
            </a:extLst>
          </p:cNvPr>
          <p:cNvCxnSpPr>
            <a:cxnSpLocks/>
          </p:cNvCxnSpPr>
          <p:nvPr/>
        </p:nvCxnSpPr>
        <p:spPr>
          <a:xfrm flipV="1">
            <a:off x="745105" y="1468120"/>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A49F7F-74F8-4B21-829C-1283EEE6EEA9}"/>
              </a:ext>
            </a:extLst>
          </p:cNvPr>
          <p:cNvCxnSpPr>
            <a:cxnSpLocks/>
          </p:cNvCxnSpPr>
          <p:nvPr/>
        </p:nvCxnSpPr>
        <p:spPr>
          <a:xfrm>
            <a:off x="745105" y="5389880"/>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D4F6CF-C8A1-41C9-8FBA-0B592C0125E3}"/>
              </a:ext>
            </a:extLst>
          </p:cNvPr>
          <p:cNvSpPr txBox="1"/>
          <p:nvPr/>
        </p:nvSpPr>
        <p:spPr>
          <a:xfrm>
            <a:off x="3427345" y="546100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58DFA6E9-B576-4A3C-8B83-66D78476C416}"/>
              </a:ext>
            </a:extLst>
          </p:cNvPr>
          <p:cNvSpPr txBox="1"/>
          <p:nvPr/>
        </p:nvSpPr>
        <p:spPr>
          <a:xfrm rot="16200000">
            <a:off x="-575695" y="3472934"/>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24" name="Rectangle 23">
            <a:extLst>
              <a:ext uri="{FF2B5EF4-FFF2-40B4-BE49-F238E27FC236}">
                <a16:creationId xmlns:a16="http://schemas.microsoft.com/office/drawing/2014/main" id="{AD49F167-5AB8-4498-A496-3DD1C2DE8268}"/>
              </a:ext>
            </a:extLst>
          </p:cNvPr>
          <p:cNvSpPr/>
          <p:nvPr/>
        </p:nvSpPr>
        <p:spPr>
          <a:xfrm>
            <a:off x="5502" y="-120896"/>
            <a:ext cx="4184351"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Random Search Strategy</a:t>
            </a:r>
          </a:p>
        </p:txBody>
      </p:sp>
      <p:sp>
        <p:nvSpPr>
          <p:cNvPr id="29" name="TextBox 28">
            <a:extLst>
              <a:ext uri="{FF2B5EF4-FFF2-40B4-BE49-F238E27FC236}">
                <a16:creationId xmlns:a16="http://schemas.microsoft.com/office/drawing/2014/main" id="{A074A30B-B644-47F3-A9C5-FBCA50E4DB31}"/>
              </a:ext>
            </a:extLst>
          </p:cNvPr>
          <p:cNvSpPr txBox="1"/>
          <p:nvPr/>
        </p:nvSpPr>
        <p:spPr>
          <a:xfrm>
            <a:off x="6969497" y="143371"/>
            <a:ext cx="5153667" cy="23529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Batchsize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(4, 256, 16, 128, 64, 32, 8)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Rate (1e-1, 4e-3, 5e-1, 2e-5, 1e-9,)</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BA4C274-3CF9-4F93-85D6-AF001312AA8C}"/>
              </a:ext>
            </a:extLst>
          </p:cNvPr>
          <p:cNvSpPr/>
          <p:nvPr/>
        </p:nvSpPr>
        <p:spPr>
          <a:xfrm>
            <a:off x="976313" y="201688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50C9CB3-BDCA-414B-BBCD-32766D2C72AF}"/>
              </a:ext>
            </a:extLst>
          </p:cNvPr>
          <p:cNvSpPr/>
          <p:nvPr/>
        </p:nvSpPr>
        <p:spPr>
          <a:xfrm>
            <a:off x="3440595" y="293702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DE51C6CA-6432-482F-887C-80D00E9674CE}"/>
              </a:ext>
            </a:extLst>
          </p:cNvPr>
          <p:cNvSpPr/>
          <p:nvPr/>
        </p:nvSpPr>
        <p:spPr>
          <a:xfrm>
            <a:off x="5222504" y="157280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A959794B-BAF1-4F7A-AB70-B54C33C02D23}"/>
              </a:ext>
            </a:extLst>
          </p:cNvPr>
          <p:cNvSpPr/>
          <p:nvPr/>
        </p:nvSpPr>
        <p:spPr>
          <a:xfrm>
            <a:off x="3259471" y="463429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E848E582-C547-4788-97A1-130D41928084}"/>
              </a:ext>
            </a:extLst>
          </p:cNvPr>
          <p:cNvPicPr>
            <a:picLocks noChangeAspect="1"/>
          </p:cNvPicPr>
          <p:nvPr/>
        </p:nvPicPr>
        <p:blipFill>
          <a:blip r:embed="rId2"/>
          <a:stretch>
            <a:fillRect/>
          </a:stretch>
        </p:blipFill>
        <p:spPr>
          <a:xfrm>
            <a:off x="5598416" y="2421363"/>
            <a:ext cx="1071893" cy="952793"/>
          </a:xfrm>
          <a:prstGeom prst="rect">
            <a:avLst/>
          </a:prstGeom>
        </p:spPr>
      </p:pic>
      <p:pic>
        <p:nvPicPr>
          <p:cNvPr id="14" name="Picture 13">
            <a:extLst>
              <a:ext uri="{FF2B5EF4-FFF2-40B4-BE49-F238E27FC236}">
                <a16:creationId xmlns:a16="http://schemas.microsoft.com/office/drawing/2014/main" id="{69A9D9A9-303E-4FC2-8111-64B6AF36420F}"/>
              </a:ext>
            </a:extLst>
          </p:cNvPr>
          <p:cNvPicPr>
            <a:picLocks noChangeAspect="1"/>
          </p:cNvPicPr>
          <p:nvPr/>
        </p:nvPicPr>
        <p:blipFill>
          <a:blip r:embed="rId2"/>
          <a:stretch>
            <a:fillRect/>
          </a:stretch>
        </p:blipFill>
        <p:spPr>
          <a:xfrm>
            <a:off x="5565908" y="3423075"/>
            <a:ext cx="1071893" cy="952793"/>
          </a:xfrm>
          <a:prstGeom prst="rect">
            <a:avLst/>
          </a:prstGeom>
        </p:spPr>
      </p:pic>
      <p:sp>
        <p:nvSpPr>
          <p:cNvPr id="16" name="TextBox 15">
            <a:extLst>
              <a:ext uri="{FF2B5EF4-FFF2-40B4-BE49-F238E27FC236}">
                <a16:creationId xmlns:a16="http://schemas.microsoft.com/office/drawing/2014/main" id="{A08456ED-B9FB-4CC4-9E77-DFCC5FC97808}"/>
              </a:ext>
            </a:extLst>
          </p:cNvPr>
          <p:cNvSpPr txBox="1"/>
          <p:nvPr/>
        </p:nvSpPr>
        <p:spPr>
          <a:xfrm>
            <a:off x="6969497" y="3968925"/>
            <a:ext cx="4877338" cy="167674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C3(8, 2e-5)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result 3=0.85.</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C4(256, 2e-5)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result 4=0.85.</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471EF28-B2D2-40EB-B3DD-CBA5CF60EC3E}"/>
              </a:ext>
            </a:extLst>
          </p:cNvPr>
          <p:cNvSpPr/>
          <p:nvPr/>
        </p:nvSpPr>
        <p:spPr>
          <a:xfrm>
            <a:off x="6969497" y="2421363"/>
            <a:ext cx="6096000" cy="1674946"/>
          </a:xfrm>
          <a:prstGeom prst="rect">
            <a:avLst/>
          </a:prstGeom>
        </p:spPr>
        <p:txBody>
          <a:bodyPr>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Model Evaluation Performance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C1(32, 4e-3)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 1=0.9,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C2(16, 1e-1)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 2=0.72. </a:t>
            </a:r>
          </a:p>
        </p:txBody>
      </p:sp>
    </p:spTree>
    <p:extLst>
      <p:ext uri="{BB962C8B-B14F-4D97-AF65-F5344CB8AC3E}">
        <p14:creationId xmlns:p14="http://schemas.microsoft.com/office/powerpoint/2010/main" val="127237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P spid="16" grpId="0"/>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1D1602-D86E-409A-87DD-3F8ABC523D96}"/>
              </a:ext>
            </a:extLst>
          </p:cNvPr>
          <p:cNvSpPr/>
          <p:nvPr/>
        </p:nvSpPr>
        <p:spPr>
          <a:xfrm>
            <a:off x="1162594" y="2689290"/>
            <a:ext cx="3362960" cy="2824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73489AF4-6EA9-4461-AB65-FB243F95BD21}"/>
              </a:ext>
            </a:extLst>
          </p:cNvPr>
          <p:cNvSpPr/>
          <p:nvPr/>
        </p:nvSpPr>
        <p:spPr>
          <a:xfrm>
            <a:off x="1574074" y="3060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19D39F8-21AD-4767-8B5A-30168CBE3C55}"/>
              </a:ext>
            </a:extLst>
          </p:cNvPr>
          <p:cNvSpPr/>
          <p:nvPr/>
        </p:nvSpPr>
        <p:spPr>
          <a:xfrm>
            <a:off x="2778034" y="3039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843D1913-6F13-46B3-B7CA-C5B49B145C9F}"/>
              </a:ext>
            </a:extLst>
          </p:cNvPr>
          <p:cNvSpPr/>
          <p:nvPr/>
        </p:nvSpPr>
        <p:spPr>
          <a:xfrm>
            <a:off x="3981994" y="3060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6D5FDB5F-364F-4A45-8C2F-06FD25C2D237}"/>
              </a:ext>
            </a:extLst>
          </p:cNvPr>
          <p:cNvSpPr/>
          <p:nvPr/>
        </p:nvSpPr>
        <p:spPr>
          <a:xfrm>
            <a:off x="3981994" y="4076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71F538D2-D2B4-4EB7-B517-4FA4BE09835A}"/>
              </a:ext>
            </a:extLst>
          </p:cNvPr>
          <p:cNvSpPr/>
          <p:nvPr/>
        </p:nvSpPr>
        <p:spPr>
          <a:xfrm>
            <a:off x="2778034" y="4055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141A085-679C-4FBE-AD58-B57539781D7D}"/>
              </a:ext>
            </a:extLst>
          </p:cNvPr>
          <p:cNvSpPr/>
          <p:nvPr/>
        </p:nvSpPr>
        <p:spPr>
          <a:xfrm>
            <a:off x="1574074" y="4101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45CDA1A-26FE-46B2-BE4C-FF5804FF7EB5}"/>
              </a:ext>
            </a:extLst>
          </p:cNvPr>
          <p:cNvSpPr/>
          <p:nvPr/>
        </p:nvSpPr>
        <p:spPr>
          <a:xfrm>
            <a:off x="2778034" y="494735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0A6CCEC-1390-4D0B-8704-19D321F739D2}"/>
              </a:ext>
            </a:extLst>
          </p:cNvPr>
          <p:cNvSpPr/>
          <p:nvPr/>
        </p:nvSpPr>
        <p:spPr>
          <a:xfrm>
            <a:off x="1574074" y="4944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B446D53-47A5-4DFB-9756-7772392FDF6F}"/>
              </a:ext>
            </a:extLst>
          </p:cNvPr>
          <p:cNvSpPr/>
          <p:nvPr/>
        </p:nvSpPr>
        <p:spPr>
          <a:xfrm>
            <a:off x="3981994" y="496767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F9D25558-E478-40F6-A0F7-A0A483628177}"/>
              </a:ext>
            </a:extLst>
          </p:cNvPr>
          <p:cNvPicPr>
            <a:picLocks noChangeAspect="1"/>
          </p:cNvPicPr>
          <p:nvPr/>
        </p:nvPicPr>
        <p:blipFill rotWithShape="1">
          <a:blip r:embed="rId2"/>
          <a:srcRect l="13224" r="14290" b="14616"/>
          <a:stretch/>
        </p:blipFill>
        <p:spPr>
          <a:xfrm>
            <a:off x="1162594" y="1227303"/>
            <a:ext cx="3362960" cy="1431507"/>
          </a:xfrm>
          <a:prstGeom prst="rect">
            <a:avLst/>
          </a:prstGeom>
        </p:spPr>
      </p:pic>
      <p:pic>
        <p:nvPicPr>
          <p:cNvPr id="25" name="Picture 24">
            <a:extLst>
              <a:ext uri="{FF2B5EF4-FFF2-40B4-BE49-F238E27FC236}">
                <a16:creationId xmlns:a16="http://schemas.microsoft.com/office/drawing/2014/main" id="{0680B06A-8197-4D33-B618-2A7DFFC8C894}"/>
              </a:ext>
            </a:extLst>
          </p:cNvPr>
          <p:cNvPicPr>
            <a:picLocks noChangeAspect="1"/>
          </p:cNvPicPr>
          <p:nvPr/>
        </p:nvPicPr>
        <p:blipFill rotWithShape="1">
          <a:blip r:embed="rId2"/>
          <a:srcRect l="13224" r="14290" b="14616"/>
          <a:stretch/>
        </p:blipFill>
        <p:spPr>
          <a:xfrm>
            <a:off x="6933474" y="1146023"/>
            <a:ext cx="3362960" cy="1431507"/>
          </a:xfrm>
          <a:prstGeom prst="rect">
            <a:avLst/>
          </a:prstGeom>
        </p:spPr>
      </p:pic>
      <p:sp>
        <p:nvSpPr>
          <p:cNvPr id="26" name="Rectangle 25">
            <a:extLst>
              <a:ext uri="{FF2B5EF4-FFF2-40B4-BE49-F238E27FC236}">
                <a16:creationId xmlns:a16="http://schemas.microsoft.com/office/drawing/2014/main" id="{25F45042-125A-4A9F-9284-4E98EBB3EA36}"/>
              </a:ext>
            </a:extLst>
          </p:cNvPr>
          <p:cNvSpPr/>
          <p:nvPr/>
        </p:nvSpPr>
        <p:spPr>
          <a:xfrm>
            <a:off x="6933474" y="2770570"/>
            <a:ext cx="3362960" cy="2824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651BE32D-5EF1-4A04-8B38-9C60D9989DCC}"/>
              </a:ext>
            </a:extLst>
          </p:cNvPr>
          <p:cNvSpPr/>
          <p:nvPr/>
        </p:nvSpPr>
        <p:spPr>
          <a:xfrm>
            <a:off x="7035075" y="332937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AC297151-E1C6-471A-8AF7-A77483E1BAE9}"/>
              </a:ext>
            </a:extLst>
          </p:cNvPr>
          <p:cNvSpPr/>
          <p:nvPr/>
        </p:nvSpPr>
        <p:spPr>
          <a:xfrm>
            <a:off x="8350794" y="3141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2D0A35D-A748-4EDC-9A74-F8AA8FE21B9F}"/>
              </a:ext>
            </a:extLst>
          </p:cNvPr>
          <p:cNvSpPr/>
          <p:nvPr/>
        </p:nvSpPr>
        <p:spPr>
          <a:xfrm>
            <a:off x="9752874" y="3141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E1AC77E5-4AEC-42E3-880F-EBDB915D36FE}"/>
              </a:ext>
            </a:extLst>
          </p:cNvPr>
          <p:cNvSpPr/>
          <p:nvPr/>
        </p:nvSpPr>
        <p:spPr>
          <a:xfrm>
            <a:off x="9752874" y="4157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AF9993A5-2EFA-4004-B042-7F82DDCB3619}"/>
              </a:ext>
            </a:extLst>
          </p:cNvPr>
          <p:cNvSpPr/>
          <p:nvPr/>
        </p:nvSpPr>
        <p:spPr>
          <a:xfrm>
            <a:off x="8876574" y="3903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B0F5055C-F10B-4D99-BF8E-94477D374115}"/>
              </a:ext>
            </a:extLst>
          </p:cNvPr>
          <p:cNvSpPr/>
          <p:nvPr/>
        </p:nvSpPr>
        <p:spPr>
          <a:xfrm>
            <a:off x="7852954" y="4101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836B0D9-6EE2-4B0D-89AF-2D6B2E34621B}"/>
              </a:ext>
            </a:extLst>
          </p:cNvPr>
          <p:cNvSpPr/>
          <p:nvPr/>
        </p:nvSpPr>
        <p:spPr>
          <a:xfrm>
            <a:off x="8345714" y="5117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B33D2128-DEF7-4ACF-9FF4-9AF5F4C36B0E}"/>
              </a:ext>
            </a:extLst>
          </p:cNvPr>
          <p:cNvSpPr/>
          <p:nvPr/>
        </p:nvSpPr>
        <p:spPr>
          <a:xfrm>
            <a:off x="7543074" y="502609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83E4DB21-593A-4C4A-BA43-31628A35D96A}"/>
              </a:ext>
            </a:extLst>
          </p:cNvPr>
          <p:cNvSpPr/>
          <p:nvPr/>
        </p:nvSpPr>
        <p:spPr>
          <a:xfrm>
            <a:off x="9262654" y="4944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7C0753C1-AB5E-4ADD-BD33-4A215352EC2C}"/>
              </a:ext>
            </a:extLst>
          </p:cNvPr>
          <p:cNvSpPr/>
          <p:nvPr/>
        </p:nvSpPr>
        <p:spPr>
          <a:xfrm>
            <a:off x="1502954" y="1227303"/>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13D0933C-49AB-4311-B635-437F633924A3}"/>
              </a:ext>
            </a:extLst>
          </p:cNvPr>
          <p:cNvSpPr/>
          <p:nvPr/>
        </p:nvSpPr>
        <p:spPr>
          <a:xfrm>
            <a:off x="2778034" y="1486909"/>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F5C1AFF0-9184-4DE0-9A38-31AE1FE1572E}"/>
              </a:ext>
            </a:extLst>
          </p:cNvPr>
          <p:cNvSpPr/>
          <p:nvPr/>
        </p:nvSpPr>
        <p:spPr>
          <a:xfrm>
            <a:off x="4020094" y="1183162"/>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AB5E9333-79BD-46D3-B4D4-E0B11346BA99}"/>
              </a:ext>
            </a:extLst>
          </p:cNvPr>
          <p:cNvSpPr/>
          <p:nvPr/>
        </p:nvSpPr>
        <p:spPr>
          <a:xfrm>
            <a:off x="7008404" y="1146023"/>
            <a:ext cx="327660" cy="32766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46B691F2-5184-4737-9E93-BD286BF7EF77}"/>
              </a:ext>
            </a:extLst>
          </p:cNvPr>
          <p:cNvSpPr/>
          <p:nvPr/>
        </p:nvSpPr>
        <p:spPr>
          <a:xfrm>
            <a:off x="8480334" y="1457917"/>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BD60C225-461C-41FC-A2E4-04533F47C66A}"/>
              </a:ext>
            </a:extLst>
          </p:cNvPr>
          <p:cNvSpPr/>
          <p:nvPr/>
        </p:nvSpPr>
        <p:spPr>
          <a:xfrm>
            <a:off x="9801134" y="1090669"/>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2817839A-481C-4DDD-B71E-75966C788E9E}"/>
              </a:ext>
            </a:extLst>
          </p:cNvPr>
          <p:cNvSpPr/>
          <p:nvPr/>
        </p:nvSpPr>
        <p:spPr>
          <a:xfrm>
            <a:off x="7644674" y="1352290"/>
            <a:ext cx="327660" cy="32766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FDD0B106-7885-49CD-9F9F-917713F91805}"/>
              </a:ext>
            </a:extLst>
          </p:cNvPr>
          <p:cNvSpPr/>
          <p:nvPr/>
        </p:nvSpPr>
        <p:spPr>
          <a:xfrm>
            <a:off x="7972334" y="1983697"/>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495066A-7F80-447F-A9C2-E9EB328D3B72}"/>
              </a:ext>
            </a:extLst>
          </p:cNvPr>
          <p:cNvSpPr/>
          <p:nvPr/>
        </p:nvSpPr>
        <p:spPr>
          <a:xfrm>
            <a:off x="9256614" y="1744936"/>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3BB826C3-DC0D-4154-BED9-708106B4128C}"/>
              </a:ext>
            </a:extLst>
          </p:cNvPr>
          <p:cNvCxnSpPr>
            <a:cxnSpLocks/>
          </p:cNvCxnSpPr>
          <p:nvPr/>
        </p:nvCxnSpPr>
        <p:spPr>
          <a:xfrm flipV="1">
            <a:off x="8170454" y="2577530"/>
            <a:ext cx="0" cy="155086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BC4E89-E507-4C69-9DE6-C126AB6F1E55}"/>
              </a:ext>
            </a:extLst>
          </p:cNvPr>
          <p:cNvCxnSpPr>
            <a:cxnSpLocks/>
            <a:stCxn id="34" idx="0"/>
          </p:cNvCxnSpPr>
          <p:nvPr/>
        </p:nvCxnSpPr>
        <p:spPr>
          <a:xfrm flipV="1">
            <a:off x="7741194" y="3673344"/>
            <a:ext cx="0" cy="135274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14AF2D-6E13-401C-B3D5-631406C8BB22}"/>
              </a:ext>
            </a:extLst>
          </p:cNvPr>
          <p:cNvCxnSpPr>
            <a:cxnSpLocks/>
          </p:cNvCxnSpPr>
          <p:nvPr/>
        </p:nvCxnSpPr>
        <p:spPr>
          <a:xfrm flipV="1">
            <a:off x="7206524" y="2577530"/>
            <a:ext cx="0" cy="72136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C881D89-A129-44B2-8AE5-34FC45457FCA}"/>
              </a:ext>
            </a:extLst>
          </p:cNvPr>
          <p:cNvCxnSpPr>
            <a:cxnSpLocks/>
          </p:cNvCxnSpPr>
          <p:nvPr/>
        </p:nvCxnSpPr>
        <p:spPr>
          <a:xfrm flipV="1">
            <a:off x="9430294" y="3393944"/>
            <a:ext cx="0" cy="155086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883771-68AC-4F11-9BE2-AD6FD3F2DD34}"/>
              </a:ext>
            </a:extLst>
          </p:cNvPr>
          <p:cNvCxnSpPr>
            <a:cxnSpLocks/>
          </p:cNvCxnSpPr>
          <p:nvPr/>
        </p:nvCxnSpPr>
        <p:spPr>
          <a:xfrm flipV="1">
            <a:off x="8485414" y="3775677"/>
            <a:ext cx="0" cy="135274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2B7D6B-7AF5-4BAA-A429-E40E768E0E7D}"/>
              </a:ext>
            </a:extLst>
          </p:cNvPr>
          <p:cNvCxnSpPr>
            <a:cxnSpLocks/>
          </p:cNvCxnSpPr>
          <p:nvPr/>
        </p:nvCxnSpPr>
        <p:spPr>
          <a:xfrm flipV="1">
            <a:off x="8567964" y="2504944"/>
            <a:ext cx="0" cy="72136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4AE7D6E-1BF2-4939-BEE3-B826AFD2E4F8}"/>
              </a:ext>
            </a:extLst>
          </p:cNvPr>
          <p:cNvCxnSpPr>
            <a:cxnSpLocks/>
          </p:cNvCxnSpPr>
          <p:nvPr/>
        </p:nvCxnSpPr>
        <p:spPr>
          <a:xfrm flipV="1">
            <a:off x="9054374" y="2770570"/>
            <a:ext cx="0" cy="1160233"/>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03CD02E-C25A-499C-8E45-4ECC45B1C1DE}"/>
              </a:ext>
            </a:extLst>
          </p:cNvPr>
          <p:cNvCxnSpPr>
            <a:cxnSpLocks/>
          </p:cNvCxnSpPr>
          <p:nvPr/>
        </p:nvCxnSpPr>
        <p:spPr>
          <a:xfrm flipV="1">
            <a:off x="9958614" y="3725610"/>
            <a:ext cx="0" cy="454114"/>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860996-6036-4ED5-8F8D-04F210A47B28}"/>
              </a:ext>
            </a:extLst>
          </p:cNvPr>
          <p:cNvCxnSpPr>
            <a:cxnSpLocks/>
          </p:cNvCxnSpPr>
          <p:nvPr/>
        </p:nvCxnSpPr>
        <p:spPr>
          <a:xfrm flipV="1">
            <a:off x="9938294" y="2689290"/>
            <a:ext cx="0" cy="454114"/>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8FB8793-1C70-4439-971A-FEC71189387F}"/>
              </a:ext>
            </a:extLst>
          </p:cNvPr>
          <p:cNvSpPr/>
          <p:nvPr/>
        </p:nvSpPr>
        <p:spPr>
          <a:xfrm>
            <a:off x="9544594" y="1304556"/>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7AC49216-CC39-4F89-8D57-27CAAE65ED09}"/>
              </a:ext>
            </a:extLst>
          </p:cNvPr>
          <p:cNvSpPr/>
          <p:nvPr/>
        </p:nvSpPr>
        <p:spPr>
          <a:xfrm>
            <a:off x="8827834" y="1722170"/>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2D43A17A-0263-4A4C-8F69-2CB01F4C22A9}"/>
              </a:ext>
            </a:extLst>
          </p:cNvPr>
          <p:cNvSpPr/>
          <p:nvPr/>
        </p:nvSpPr>
        <p:spPr>
          <a:xfrm>
            <a:off x="8261964" y="1689103"/>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6" name="Straight Arrow Connector 65">
            <a:extLst>
              <a:ext uri="{FF2B5EF4-FFF2-40B4-BE49-F238E27FC236}">
                <a16:creationId xmlns:a16="http://schemas.microsoft.com/office/drawing/2014/main" id="{8A7A9022-41A0-44A8-8F08-7BF2418B74F9}"/>
              </a:ext>
            </a:extLst>
          </p:cNvPr>
          <p:cNvCxnSpPr>
            <a:cxnSpLocks/>
          </p:cNvCxnSpPr>
          <p:nvPr/>
        </p:nvCxnSpPr>
        <p:spPr>
          <a:xfrm flipV="1">
            <a:off x="1801404" y="2658810"/>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17C08498-4184-4D97-BAFB-95C77F6709CF}"/>
              </a:ext>
            </a:extLst>
          </p:cNvPr>
          <p:cNvSpPr/>
          <p:nvPr/>
        </p:nvSpPr>
        <p:spPr>
          <a:xfrm>
            <a:off x="1502954" y="3039810"/>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Straight Arrow Connector 68">
            <a:extLst>
              <a:ext uri="{FF2B5EF4-FFF2-40B4-BE49-F238E27FC236}">
                <a16:creationId xmlns:a16="http://schemas.microsoft.com/office/drawing/2014/main" id="{7B1750B5-87D7-436A-BF3C-A9E5E60C2E91}"/>
              </a:ext>
            </a:extLst>
          </p:cNvPr>
          <p:cNvCxnSpPr>
            <a:cxnSpLocks/>
          </p:cNvCxnSpPr>
          <p:nvPr/>
        </p:nvCxnSpPr>
        <p:spPr>
          <a:xfrm flipV="1">
            <a:off x="3010444" y="2539430"/>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1A13C8BE-3733-4299-B30C-D6F833B9BB8C}"/>
              </a:ext>
            </a:extLst>
          </p:cNvPr>
          <p:cNvSpPr/>
          <p:nvPr/>
        </p:nvSpPr>
        <p:spPr>
          <a:xfrm>
            <a:off x="2711994" y="2920430"/>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a:extLst>
              <a:ext uri="{FF2B5EF4-FFF2-40B4-BE49-F238E27FC236}">
                <a16:creationId xmlns:a16="http://schemas.microsoft.com/office/drawing/2014/main" id="{284FA282-739B-4A7B-84ED-E22A07615221}"/>
              </a:ext>
            </a:extLst>
          </p:cNvPr>
          <p:cNvCxnSpPr>
            <a:cxnSpLocks/>
          </p:cNvCxnSpPr>
          <p:nvPr/>
        </p:nvCxnSpPr>
        <p:spPr>
          <a:xfrm flipV="1">
            <a:off x="4230278" y="2510416"/>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5F451462-2306-4FA0-B220-348EBFD12A92}"/>
              </a:ext>
            </a:extLst>
          </p:cNvPr>
          <p:cNvSpPr/>
          <p:nvPr/>
        </p:nvSpPr>
        <p:spPr>
          <a:xfrm>
            <a:off x="3931828" y="2891416"/>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DB8E1C90-DD99-4B65-A799-5447EF4A6E61}"/>
              </a:ext>
            </a:extLst>
          </p:cNvPr>
          <p:cNvSpPr txBox="1"/>
          <p:nvPr/>
        </p:nvSpPr>
        <p:spPr>
          <a:xfrm>
            <a:off x="1899194" y="5930628"/>
            <a:ext cx="2727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74" name="TextBox 73">
            <a:extLst>
              <a:ext uri="{FF2B5EF4-FFF2-40B4-BE49-F238E27FC236}">
                <a16:creationId xmlns:a16="http://schemas.microsoft.com/office/drawing/2014/main" id="{811F9DE6-FFB9-4369-9A4F-0C91D0AE5FD6}"/>
              </a:ext>
            </a:extLst>
          </p:cNvPr>
          <p:cNvSpPr txBox="1"/>
          <p:nvPr/>
        </p:nvSpPr>
        <p:spPr>
          <a:xfrm>
            <a:off x="7852954" y="5892984"/>
            <a:ext cx="2727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2" name="Oval 1">
            <a:extLst>
              <a:ext uri="{FF2B5EF4-FFF2-40B4-BE49-F238E27FC236}">
                <a16:creationId xmlns:a16="http://schemas.microsoft.com/office/drawing/2014/main" id="{05B3C363-0BF9-4E84-85A2-61EC76B6E847}"/>
              </a:ext>
            </a:extLst>
          </p:cNvPr>
          <p:cNvSpPr/>
          <p:nvPr/>
        </p:nvSpPr>
        <p:spPr>
          <a:xfrm>
            <a:off x="3532791" y="2213480"/>
            <a:ext cx="382527" cy="3604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5CDBC02D-FC37-4500-A3C9-D8F9DF6BDD6E}"/>
              </a:ext>
            </a:extLst>
          </p:cNvPr>
          <p:cNvSpPr/>
          <p:nvPr/>
        </p:nvSpPr>
        <p:spPr>
          <a:xfrm>
            <a:off x="9309360" y="2206180"/>
            <a:ext cx="382527" cy="3604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5A88080-06B1-431D-B22F-56370E2CFE1E}"/>
              </a:ext>
            </a:extLst>
          </p:cNvPr>
          <p:cNvSpPr/>
          <p:nvPr/>
        </p:nvSpPr>
        <p:spPr>
          <a:xfrm>
            <a:off x="5502" y="-120896"/>
            <a:ext cx="6402009"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Vs Random Search Strategy</a:t>
            </a:r>
          </a:p>
        </p:txBody>
      </p:sp>
    </p:spTree>
    <p:extLst>
      <p:ext uri="{BB962C8B-B14F-4D97-AF65-F5344CB8AC3E}">
        <p14:creationId xmlns:p14="http://schemas.microsoft.com/office/powerpoint/2010/main" val="12811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0" grpId="0" animBg="1"/>
      <p:bldP spid="27" grpId="0" animBg="1"/>
      <p:bldP spid="28" grpId="0" animBg="1"/>
      <p:bldP spid="29" grpId="0" animBg="1"/>
      <p:bldP spid="30" grpId="0" animBg="1"/>
      <p:bldP spid="31" grpId="0" animBg="1"/>
      <p:bldP spid="32" grpId="0" animBg="1"/>
      <p:bldP spid="33" grpId="0" animBg="1"/>
      <p:bldP spid="34" grpId="0" animBg="1"/>
      <p:bldP spid="35" grpId="0" animBg="1"/>
      <p:bldP spid="38" grpId="0" animBg="1"/>
      <p:bldP spid="39" grpId="0" animBg="1"/>
      <p:bldP spid="40" grpId="0" animBg="1"/>
      <p:bldP spid="41" grpId="0" animBg="1"/>
      <p:bldP spid="42" grpId="0" animBg="1"/>
      <p:bldP spid="43" grpId="0" animBg="1"/>
      <p:bldP spid="44" grpId="0" animBg="1"/>
      <p:bldP spid="45" grpId="0" animBg="1"/>
      <p:bldP spid="46" grpId="0" animBg="1"/>
      <p:bldP spid="63" grpId="0" animBg="1"/>
      <p:bldP spid="64" grpId="0" animBg="1"/>
      <p:bldP spid="65" grpId="0" animBg="1"/>
      <p:bldP spid="68" grpId="0" animBg="1"/>
      <p:bldP spid="70" grpId="0" animBg="1"/>
      <p:bldP spid="72" grpId="0" animBg="1"/>
      <p:bldP spid="2" grpId="0" animBg="1"/>
      <p:bldP spid="5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A432B-1E43-4CF0-B688-D2E270EA78BA}"/>
              </a:ext>
            </a:extLst>
          </p:cNvPr>
          <p:cNvPicPr>
            <a:picLocks noChangeAspect="1"/>
          </p:cNvPicPr>
          <p:nvPr/>
        </p:nvPicPr>
        <p:blipFill>
          <a:blip r:embed="rId2"/>
          <a:stretch>
            <a:fillRect/>
          </a:stretch>
        </p:blipFill>
        <p:spPr>
          <a:xfrm>
            <a:off x="3073313" y="610351"/>
            <a:ext cx="5068275" cy="2503728"/>
          </a:xfrm>
          <a:prstGeom prst="rect">
            <a:avLst/>
          </a:prstGeom>
        </p:spPr>
      </p:pic>
      <p:sp>
        <p:nvSpPr>
          <p:cNvPr id="5" name="TextBox 4">
            <a:extLst>
              <a:ext uri="{FF2B5EF4-FFF2-40B4-BE49-F238E27FC236}">
                <a16:creationId xmlns:a16="http://schemas.microsoft.com/office/drawing/2014/main" id="{1F76AB5C-7E35-4A95-ADBD-F6621B3EDE19}"/>
              </a:ext>
            </a:extLst>
          </p:cNvPr>
          <p:cNvSpPr txBox="1"/>
          <p:nvPr/>
        </p:nvSpPr>
        <p:spPr>
          <a:xfrm>
            <a:off x="2855996" y="3613666"/>
            <a:ext cx="9336003"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Inefficient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Searching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high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dimensions space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will find the best hyperparameter, but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computation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requirement is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expensive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Efficient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explore different possible position in high dimensions space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will not guarantee to find the best hyperparameters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Efficient in computation requirements </a:t>
            </a:r>
          </a:p>
        </p:txBody>
      </p:sp>
      <p:sp>
        <p:nvSpPr>
          <p:cNvPr id="6" name="TextBox 5">
            <a:extLst>
              <a:ext uri="{FF2B5EF4-FFF2-40B4-BE49-F238E27FC236}">
                <a16:creationId xmlns:a16="http://schemas.microsoft.com/office/drawing/2014/main" id="{1B04840D-E0B0-4312-9C22-83F886C3DA92}"/>
              </a:ext>
            </a:extLst>
          </p:cNvPr>
          <p:cNvSpPr txBox="1"/>
          <p:nvPr/>
        </p:nvSpPr>
        <p:spPr>
          <a:xfrm>
            <a:off x="3206506" y="3244334"/>
            <a:ext cx="2275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7" name="TextBox 6">
            <a:extLst>
              <a:ext uri="{FF2B5EF4-FFF2-40B4-BE49-F238E27FC236}">
                <a16:creationId xmlns:a16="http://schemas.microsoft.com/office/drawing/2014/main" id="{C014189B-AC0F-43BD-ADBA-74E46FE4FC01}"/>
              </a:ext>
            </a:extLst>
          </p:cNvPr>
          <p:cNvSpPr txBox="1"/>
          <p:nvPr/>
        </p:nvSpPr>
        <p:spPr>
          <a:xfrm>
            <a:off x="941642" y="4933175"/>
            <a:ext cx="2275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8" name="Rectangle 7">
            <a:extLst>
              <a:ext uri="{FF2B5EF4-FFF2-40B4-BE49-F238E27FC236}">
                <a16:creationId xmlns:a16="http://schemas.microsoft.com/office/drawing/2014/main" id="{394DB880-3F1A-45F8-AAAD-65D8CC8CA172}"/>
              </a:ext>
            </a:extLst>
          </p:cNvPr>
          <p:cNvSpPr/>
          <p:nvPr/>
        </p:nvSpPr>
        <p:spPr>
          <a:xfrm>
            <a:off x="5502" y="-120896"/>
            <a:ext cx="6402009"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Grid Search Vs Random Search Strategy</a:t>
            </a:r>
          </a:p>
        </p:txBody>
      </p:sp>
      <p:sp>
        <p:nvSpPr>
          <p:cNvPr id="9" name="TextBox 8">
            <a:extLst>
              <a:ext uri="{FF2B5EF4-FFF2-40B4-BE49-F238E27FC236}">
                <a16:creationId xmlns:a16="http://schemas.microsoft.com/office/drawing/2014/main" id="{DAA9C580-78FB-4252-A465-68DD74C2D524}"/>
              </a:ext>
            </a:extLst>
          </p:cNvPr>
          <p:cNvSpPr txBox="1"/>
          <p:nvPr/>
        </p:nvSpPr>
        <p:spPr>
          <a:xfrm>
            <a:off x="6407511" y="3298745"/>
            <a:ext cx="2275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10" name="TextBox 9">
            <a:extLst>
              <a:ext uri="{FF2B5EF4-FFF2-40B4-BE49-F238E27FC236}">
                <a16:creationId xmlns:a16="http://schemas.microsoft.com/office/drawing/2014/main" id="{34909395-B0CA-4BE5-B8D0-F6A4B1879302}"/>
              </a:ext>
            </a:extLst>
          </p:cNvPr>
          <p:cNvSpPr txBox="1"/>
          <p:nvPr/>
        </p:nvSpPr>
        <p:spPr>
          <a:xfrm>
            <a:off x="1023143" y="3719422"/>
            <a:ext cx="2275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Tree>
    <p:extLst>
      <p:ext uri="{BB962C8B-B14F-4D97-AF65-F5344CB8AC3E}">
        <p14:creationId xmlns:p14="http://schemas.microsoft.com/office/powerpoint/2010/main" val="299101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4CDF-CAF2-4428-A67D-2445F2384493}"/>
              </a:ext>
            </a:extLst>
          </p:cNvPr>
          <p:cNvSpPr>
            <a:spLocks noGrp="1"/>
          </p:cNvSpPr>
          <p:nvPr>
            <p:ph type="title"/>
          </p:nvPr>
        </p:nvSpPr>
        <p:spPr>
          <a:xfrm>
            <a:off x="1295400" y="148194"/>
            <a:ext cx="10515600" cy="646332"/>
          </a:xfrm>
        </p:spPr>
        <p:txBody>
          <a:bodyPr>
            <a:normAutofit fontScale="90000"/>
          </a:bodyPr>
          <a:lstStyle/>
          <a:p>
            <a:r>
              <a:rPr lang="en-US" dirty="0"/>
              <a:t>Random Search Strong baseline method</a:t>
            </a:r>
          </a:p>
        </p:txBody>
      </p:sp>
      <p:sp>
        <p:nvSpPr>
          <p:cNvPr id="7" name="Rectangle 6">
            <a:extLst>
              <a:ext uri="{FF2B5EF4-FFF2-40B4-BE49-F238E27FC236}">
                <a16:creationId xmlns:a16="http://schemas.microsoft.com/office/drawing/2014/main" id="{3CBD1621-DE32-407F-9360-93E93F36F5BC}"/>
              </a:ext>
            </a:extLst>
          </p:cNvPr>
          <p:cNvSpPr/>
          <p:nvPr/>
        </p:nvSpPr>
        <p:spPr>
          <a:xfrm>
            <a:off x="2160970" y="5162075"/>
            <a:ext cx="763016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 for Hyper-Parameter Optimization </a:t>
            </a:r>
            <a:r>
              <a:rPr kumimoji="0" lang="en-US" sz="18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Bergstra</a:t>
            </a: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Bengio</a:t>
            </a: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 2012 </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76EADE8-25BE-4C6D-A0F8-57603AF6624B}"/>
              </a:ext>
            </a:extLst>
          </p:cNvPr>
          <p:cNvPicPr>
            <a:picLocks noChangeAspect="1"/>
          </p:cNvPicPr>
          <p:nvPr/>
        </p:nvPicPr>
        <p:blipFill>
          <a:blip r:embed="rId3"/>
          <a:stretch>
            <a:fillRect/>
          </a:stretch>
        </p:blipFill>
        <p:spPr>
          <a:xfrm>
            <a:off x="1993265" y="1115968"/>
            <a:ext cx="7648575" cy="3590925"/>
          </a:xfrm>
          <a:prstGeom prst="rect">
            <a:avLst/>
          </a:prstGeom>
        </p:spPr>
      </p:pic>
      <p:sp>
        <p:nvSpPr>
          <p:cNvPr id="10" name="TextBox 9">
            <a:extLst>
              <a:ext uri="{FF2B5EF4-FFF2-40B4-BE49-F238E27FC236}">
                <a16:creationId xmlns:a16="http://schemas.microsoft.com/office/drawing/2014/main" id="{3C907113-2A3C-4B6B-9ED4-1003E409381A}"/>
              </a:ext>
            </a:extLst>
          </p:cNvPr>
          <p:cNvSpPr txBox="1"/>
          <p:nvPr/>
        </p:nvSpPr>
        <p:spPr>
          <a:xfrm>
            <a:off x="5209593" y="4553004"/>
            <a:ext cx="3220720"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Image source </a:t>
            </a:r>
            <a:r>
              <a:rPr kumimoji="0" lang="en-US" sz="15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paper</a:t>
            </a:r>
            <a:endParaRPr kumimoji="0" lang="en-US" sz="15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402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6FF31922-7E34-4C5D-8161-B9C3D1FF9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902" y="670832"/>
            <a:ext cx="9300898" cy="5516336"/>
          </a:xfrm>
          <a:prstGeom prst="rect">
            <a:avLst/>
          </a:prstGeom>
        </p:spPr>
      </p:pic>
      <p:sp>
        <p:nvSpPr>
          <p:cNvPr id="7" name="TextBox 6">
            <a:hlinkClick r:id="rId3"/>
            <a:extLst>
              <a:ext uri="{FF2B5EF4-FFF2-40B4-BE49-F238E27FC236}">
                <a16:creationId xmlns:a16="http://schemas.microsoft.com/office/drawing/2014/main" id="{B9DC4CE6-A376-4BF0-9789-453726A812C0}"/>
              </a:ext>
            </a:extLst>
          </p:cNvPr>
          <p:cNvSpPr txBox="1"/>
          <p:nvPr/>
        </p:nvSpPr>
        <p:spPr>
          <a:xfrm>
            <a:off x="8961835" y="5570346"/>
            <a:ext cx="26498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Image- public domain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Access</a:t>
            </a:r>
          </a:p>
        </p:txBody>
      </p:sp>
    </p:spTree>
    <p:extLst>
      <p:ext uri="{BB962C8B-B14F-4D97-AF65-F5344CB8AC3E}">
        <p14:creationId xmlns:p14="http://schemas.microsoft.com/office/powerpoint/2010/main" val="2896594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4CDF-CAF2-4428-A67D-2445F2384493}"/>
              </a:ext>
            </a:extLst>
          </p:cNvPr>
          <p:cNvSpPr>
            <a:spLocks noGrp="1"/>
          </p:cNvSpPr>
          <p:nvPr>
            <p:ph type="title"/>
          </p:nvPr>
        </p:nvSpPr>
        <p:spPr>
          <a:xfrm>
            <a:off x="838200" y="-4206"/>
            <a:ext cx="10515600" cy="646332"/>
          </a:xfrm>
        </p:spPr>
        <p:txBody>
          <a:bodyPr>
            <a:normAutofit fontScale="90000"/>
          </a:bodyPr>
          <a:lstStyle/>
          <a:p>
            <a:pPr algn="ctr"/>
            <a:r>
              <a:rPr lang="en-US" dirty="0">
                <a:solidFill>
                  <a:srgbClr val="0052D6"/>
                </a:solidFill>
              </a:rPr>
              <a:t>Grid and Random Search for NAS</a:t>
            </a:r>
          </a:p>
        </p:txBody>
      </p:sp>
      <p:sp>
        <p:nvSpPr>
          <p:cNvPr id="10" name="Rectangle: Rounded Corners 9">
            <a:extLst>
              <a:ext uri="{FF2B5EF4-FFF2-40B4-BE49-F238E27FC236}">
                <a16:creationId xmlns:a16="http://schemas.microsoft.com/office/drawing/2014/main" id="{0DAD89E0-09B6-43BD-BD6F-AC2FD00DF5CE}"/>
              </a:ext>
            </a:extLst>
          </p:cNvPr>
          <p:cNvSpPr/>
          <p:nvPr/>
        </p:nvSpPr>
        <p:spPr>
          <a:xfrm>
            <a:off x="1145395" y="1652254"/>
            <a:ext cx="1558212" cy="82109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Search Space</a:t>
            </a:r>
          </a:p>
        </p:txBody>
      </p:sp>
      <p:sp>
        <p:nvSpPr>
          <p:cNvPr id="11" name="Rectangle 10">
            <a:extLst>
              <a:ext uri="{FF2B5EF4-FFF2-40B4-BE49-F238E27FC236}">
                <a16:creationId xmlns:a16="http://schemas.microsoft.com/office/drawing/2014/main" id="{23A79F20-E6E3-4D6B-8D20-4B1FE0A43F52}"/>
              </a:ext>
            </a:extLst>
          </p:cNvPr>
          <p:cNvSpPr/>
          <p:nvPr/>
        </p:nvSpPr>
        <p:spPr>
          <a:xfrm>
            <a:off x="4709186" y="1558108"/>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Random Search Method</a:t>
            </a:r>
          </a:p>
        </p:txBody>
      </p:sp>
      <p:sp>
        <p:nvSpPr>
          <p:cNvPr id="12" name="Oval 11">
            <a:extLst>
              <a:ext uri="{FF2B5EF4-FFF2-40B4-BE49-F238E27FC236}">
                <a16:creationId xmlns:a16="http://schemas.microsoft.com/office/drawing/2014/main" id="{BA9A8981-D485-48A0-B258-469980BE390A}"/>
              </a:ext>
            </a:extLst>
          </p:cNvPr>
          <p:cNvSpPr/>
          <p:nvPr/>
        </p:nvSpPr>
        <p:spPr>
          <a:xfrm>
            <a:off x="9395489" y="1605600"/>
            <a:ext cx="2624828" cy="914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Evaluation Methods</a:t>
            </a:r>
          </a:p>
        </p:txBody>
      </p:sp>
      <p:sp>
        <p:nvSpPr>
          <p:cNvPr id="13" name="Arrow: Right 12">
            <a:extLst>
              <a:ext uri="{FF2B5EF4-FFF2-40B4-BE49-F238E27FC236}">
                <a16:creationId xmlns:a16="http://schemas.microsoft.com/office/drawing/2014/main" id="{590C674B-91FF-433C-856D-5E5A150E9507}"/>
              </a:ext>
            </a:extLst>
          </p:cNvPr>
          <p:cNvSpPr/>
          <p:nvPr/>
        </p:nvSpPr>
        <p:spPr>
          <a:xfrm>
            <a:off x="3088640" y="2016148"/>
            <a:ext cx="802640" cy="97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1A5A215E-F2C1-4A4C-BDBE-98648D72990E}"/>
              </a:ext>
            </a:extLst>
          </p:cNvPr>
          <p:cNvSpPr/>
          <p:nvPr/>
        </p:nvSpPr>
        <p:spPr>
          <a:xfrm>
            <a:off x="7896077" y="2122272"/>
            <a:ext cx="802640" cy="97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A7BD9D8-E523-4B5A-BEB4-015B191C8258}"/>
              </a:ext>
            </a:extLst>
          </p:cNvPr>
          <p:cNvSpPr txBox="1"/>
          <p:nvPr/>
        </p:nvSpPr>
        <p:spPr>
          <a:xfrm>
            <a:off x="1063601" y="2802266"/>
            <a:ext cx="2899345" cy="167674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Sequential Layers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Cell Blocks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Branch</a:t>
            </a:r>
          </a:p>
        </p:txBody>
      </p:sp>
      <p:sp>
        <p:nvSpPr>
          <p:cNvPr id="16" name="TextBox 15">
            <a:extLst>
              <a:ext uri="{FF2B5EF4-FFF2-40B4-BE49-F238E27FC236}">
                <a16:creationId xmlns:a16="http://schemas.microsoft.com/office/drawing/2014/main" id="{00097565-8E39-4143-BBCE-A28D65180DE5}"/>
              </a:ext>
            </a:extLst>
          </p:cNvPr>
          <p:cNvSpPr txBox="1"/>
          <p:nvPr/>
        </p:nvSpPr>
        <p:spPr>
          <a:xfrm>
            <a:off x="4034613" y="2840971"/>
            <a:ext cx="33179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Random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set a range bounds of Combination hyperparameters</a:t>
            </a:r>
          </a:p>
        </p:txBody>
      </p:sp>
      <p:sp>
        <p:nvSpPr>
          <p:cNvPr id="3" name="Rectangle: Rounded Corners 2">
            <a:extLst>
              <a:ext uri="{FF2B5EF4-FFF2-40B4-BE49-F238E27FC236}">
                <a16:creationId xmlns:a16="http://schemas.microsoft.com/office/drawing/2014/main" id="{9A88C39C-6054-442F-8981-9770B1A49061}"/>
              </a:ext>
            </a:extLst>
          </p:cNvPr>
          <p:cNvSpPr/>
          <p:nvPr/>
        </p:nvSpPr>
        <p:spPr>
          <a:xfrm>
            <a:off x="4034612" y="1296955"/>
            <a:ext cx="3317909" cy="2472612"/>
          </a:xfrm>
          <a:prstGeom prst="roundRect">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AC30562-BF35-4FA7-B29D-6A9ABAB11FE8}"/>
              </a:ext>
            </a:extLst>
          </p:cNvPr>
          <p:cNvSpPr/>
          <p:nvPr/>
        </p:nvSpPr>
        <p:spPr>
          <a:xfrm>
            <a:off x="4709186" y="4460146"/>
            <a:ext cx="2177161"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Grid Search Method</a:t>
            </a:r>
          </a:p>
        </p:txBody>
      </p:sp>
      <p:sp>
        <p:nvSpPr>
          <p:cNvPr id="22" name="TextBox 21">
            <a:extLst>
              <a:ext uri="{FF2B5EF4-FFF2-40B4-BE49-F238E27FC236}">
                <a16:creationId xmlns:a16="http://schemas.microsoft.com/office/drawing/2014/main" id="{C6DED18E-1899-439A-B536-1F9C038F251C}"/>
              </a:ext>
            </a:extLst>
          </p:cNvPr>
          <p:cNvSpPr txBox="1"/>
          <p:nvPr/>
        </p:nvSpPr>
        <p:spPr>
          <a:xfrm>
            <a:off x="3849021" y="5757215"/>
            <a:ext cx="41263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Manually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set number of possible Combination hyperparameters</a:t>
            </a:r>
          </a:p>
        </p:txBody>
      </p:sp>
      <p:sp>
        <p:nvSpPr>
          <p:cNvPr id="23" name="Rectangle: Rounded Corners 22">
            <a:extLst>
              <a:ext uri="{FF2B5EF4-FFF2-40B4-BE49-F238E27FC236}">
                <a16:creationId xmlns:a16="http://schemas.microsoft.com/office/drawing/2014/main" id="{83EE8FF9-80CF-4807-9700-12D3886DAF5A}"/>
              </a:ext>
            </a:extLst>
          </p:cNvPr>
          <p:cNvSpPr/>
          <p:nvPr/>
        </p:nvSpPr>
        <p:spPr>
          <a:xfrm>
            <a:off x="3984589" y="4273420"/>
            <a:ext cx="3668591" cy="2239347"/>
          </a:xfrm>
          <a:prstGeom prst="roundRect">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767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4CDF-CAF2-4428-A67D-2445F2384493}"/>
              </a:ext>
            </a:extLst>
          </p:cNvPr>
          <p:cNvSpPr>
            <a:spLocks noGrp="1"/>
          </p:cNvSpPr>
          <p:nvPr>
            <p:ph type="title"/>
          </p:nvPr>
        </p:nvSpPr>
        <p:spPr>
          <a:xfrm>
            <a:off x="838200" y="-4206"/>
            <a:ext cx="10515600" cy="646332"/>
          </a:xfrm>
        </p:spPr>
        <p:txBody>
          <a:bodyPr>
            <a:normAutofit fontScale="90000"/>
          </a:bodyPr>
          <a:lstStyle/>
          <a:p>
            <a:pPr algn="ctr"/>
            <a:r>
              <a:rPr lang="en-US" dirty="0">
                <a:solidFill>
                  <a:srgbClr val="0052D6"/>
                </a:solidFill>
              </a:rPr>
              <a:t>Grid and Random Search for NAS</a:t>
            </a:r>
          </a:p>
        </p:txBody>
      </p:sp>
      <p:sp>
        <p:nvSpPr>
          <p:cNvPr id="10" name="Rectangle: Rounded Corners 9">
            <a:extLst>
              <a:ext uri="{FF2B5EF4-FFF2-40B4-BE49-F238E27FC236}">
                <a16:creationId xmlns:a16="http://schemas.microsoft.com/office/drawing/2014/main" id="{0DAD89E0-09B6-43BD-BD6F-AC2FD00DF5CE}"/>
              </a:ext>
            </a:extLst>
          </p:cNvPr>
          <p:cNvSpPr/>
          <p:nvPr/>
        </p:nvSpPr>
        <p:spPr>
          <a:xfrm>
            <a:off x="1145395" y="1652254"/>
            <a:ext cx="1558212" cy="82109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Search Space</a:t>
            </a:r>
          </a:p>
        </p:txBody>
      </p:sp>
      <p:sp>
        <p:nvSpPr>
          <p:cNvPr id="11" name="Rectangle 10">
            <a:extLst>
              <a:ext uri="{FF2B5EF4-FFF2-40B4-BE49-F238E27FC236}">
                <a16:creationId xmlns:a16="http://schemas.microsoft.com/office/drawing/2014/main" id="{23A79F20-E6E3-4D6B-8D20-4B1FE0A43F52}"/>
              </a:ext>
            </a:extLst>
          </p:cNvPr>
          <p:cNvSpPr/>
          <p:nvPr/>
        </p:nvSpPr>
        <p:spPr>
          <a:xfrm>
            <a:off x="4709186" y="1558108"/>
            <a:ext cx="1968760"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Random Search Method</a:t>
            </a:r>
          </a:p>
        </p:txBody>
      </p:sp>
      <p:sp>
        <p:nvSpPr>
          <p:cNvPr id="12" name="Oval 11">
            <a:extLst>
              <a:ext uri="{FF2B5EF4-FFF2-40B4-BE49-F238E27FC236}">
                <a16:creationId xmlns:a16="http://schemas.microsoft.com/office/drawing/2014/main" id="{BA9A8981-D485-48A0-B258-469980BE390A}"/>
              </a:ext>
            </a:extLst>
          </p:cNvPr>
          <p:cNvSpPr/>
          <p:nvPr/>
        </p:nvSpPr>
        <p:spPr>
          <a:xfrm>
            <a:off x="9395489" y="1605600"/>
            <a:ext cx="2624828" cy="914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Evaluation Methods</a:t>
            </a:r>
          </a:p>
        </p:txBody>
      </p:sp>
      <p:sp>
        <p:nvSpPr>
          <p:cNvPr id="13" name="Arrow: Right 12">
            <a:extLst>
              <a:ext uri="{FF2B5EF4-FFF2-40B4-BE49-F238E27FC236}">
                <a16:creationId xmlns:a16="http://schemas.microsoft.com/office/drawing/2014/main" id="{590C674B-91FF-433C-856D-5E5A150E9507}"/>
              </a:ext>
            </a:extLst>
          </p:cNvPr>
          <p:cNvSpPr/>
          <p:nvPr/>
        </p:nvSpPr>
        <p:spPr>
          <a:xfrm>
            <a:off x="3088640" y="2016148"/>
            <a:ext cx="802640" cy="97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1A5A215E-F2C1-4A4C-BDBE-98648D72990E}"/>
              </a:ext>
            </a:extLst>
          </p:cNvPr>
          <p:cNvSpPr/>
          <p:nvPr/>
        </p:nvSpPr>
        <p:spPr>
          <a:xfrm>
            <a:off x="7896077" y="2122272"/>
            <a:ext cx="802640" cy="97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A7BD9D8-E523-4B5A-BEB4-015B191C8258}"/>
              </a:ext>
            </a:extLst>
          </p:cNvPr>
          <p:cNvSpPr txBox="1"/>
          <p:nvPr/>
        </p:nvSpPr>
        <p:spPr>
          <a:xfrm>
            <a:off x="1063601" y="2802266"/>
            <a:ext cx="2899345" cy="167674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Sequential Layers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Cell Blocks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Branch</a:t>
            </a:r>
          </a:p>
        </p:txBody>
      </p:sp>
      <p:sp>
        <p:nvSpPr>
          <p:cNvPr id="16" name="TextBox 15">
            <a:extLst>
              <a:ext uri="{FF2B5EF4-FFF2-40B4-BE49-F238E27FC236}">
                <a16:creationId xmlns:a16="http://schemas.microsoft.com/office/drawing/2014/main" id="{00097565-8E39-4143-BBCE-A28D65180DE5}"/>
              </a:ext>
            </a:extLst>
          </p:cNvPr>
          <p:cNvSpPr txBox="1"/>
          <p:nvPr/>
        </p:nvSpPr>
        <p:spPr>
          <a:xfrm>
            <a:off x="4034613" y="2840971"/>
            <a:ext cx="33179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Random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set a range bounds of Combination hyperparameters</a:t>
            </a:r>
          </a:p>
        </p:txBody>
      </p:sp>
      <p:sp>
        <p:nvSpPr>
          <p:cNvPr id="3" name="Rectangle: Rounded Corners 2">
            <a:extLst>
              <a:ext uri="{FF2B5EF4-FFF2-40B4-BE49-F238E27FC236}">
                <a16:creationId xmlns:a16="http://schemas.microsoft.com/office/drawing/2014/main" id="{9A88C39C-6054-442F-8981-9770B1A49061}"/>
              </a:ext>
            </a:extLst>
          </p:cNvPr>
          <p:cNvSpPr/>
          <p:nvPr/>
        </p:nvSpPr>
        <p:spPr>
          <a:xfrm>
            <a:off x="4034612" y="1296955"/>
            <a:ext cx="3317909" cy="2472612"/>
          </a:xfrm>
          <a:prstGeom prst="roundRect">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AC30562-BF35-4FA7-B29D-6A9ABAB11FE8}"/>
              </a:ext>
            </a:extLst>
          </p:cNvPr>
          <p:cNvSpPr/>
          <p:nvPr/>
        </p:nvSpPr>
        <p:spPr>
          <a:xfrm>
            <a:off x="4709186" y="4460146"/>
            <a:ext cx="2177161" cy="11103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Grid Search Method</a:t>
            </a:r>
          </a:p>
        </p:txBody>
      </p:sp>
      <p:sp>
        <p:nvSpPr>
          <p:cNvPr id="22" name="TextBox 21">
            <a:extLst>
              <a:ext uri="{FF2B5EF4-FFF2-40B4-BE49-F238E27FC236}">
                <a16:creationId xmlns:a16="http://schemas.microsoft.com/office/drawing/2014/main" id="{C6DED18E-1899-439A-B536-1F9C038F251C}"/>
              </a:ext>
            </a:extLst>
          </p:cNvPr>
          <p:cNvSpPr txBox="1"/>
          <p:nvPr/>
        </p:nvSpPr>
        <p:spPr>
          <a:xfrm>
            <a:off x="3849021" y="5757215"/>
            <a:ext cx="41263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Manually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set number of possible Combination hyperparameters</a:t>
            </a:r>
          </a:p>
        </p:txBody>
      </p:sp>
      <p:sp>
        <p:nvSpPr>
          <p:cNvPr id="23" name="Rectangle: Rounded Corners 22">
            <a:extLst>
              <a:ext uri="{FF2B5EF4-FFF2-40B4-BE49-F238E27FC236}">
                <a16:creationId xmlns:a16="http://schemas.microsoft.com/office/drawing/2014/main" id="{83EE8FF9-80CF-4807-9700-12D3886DAF5A}"/>
              </a:ext>
            </a:extLst>
          </p:cNvPr>
          <p:cNvSpPr/>
          <p:nvPr/>
        </p:nvSpPr>
        <p:spPr>
          <a:xfrm>
            <a:off x="3984589" y="4273420"/>
            <a:ext cx="3668591" cy="2239347"/>
          </a:xfrm>
          <a:prstGeom prst="roundRect">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110C798-D411-4A28-BA47-2E76A89E3851}"/>
              </a:ext>
            </a:extLst>
          </p:cNvPr>
          <p:cNvSpPr txBox="1"/>
          <p:nvPr/>
        </p:nvSpPr>
        <p:spPr>
          <a:xfrm>
            <a:off x="9616825" y="2724548"/>
            <a:ext cx="2215439" cy="278473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Full Training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Partial Training</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Weight-Sharing</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Network Morphism</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Hypernetworks</a:t>
            </a:r>
          </a:p>
        </p:txBody>
      </p:sp>
      <p:sp>
        <p:nvSpPr>
          <p:cNvPr id="18" name="Rectangle: Rounded Corners 17">
            <a:extLst>
              <a:ext uri="{FF2B5EF4-FFF2-40B4-BE49-F238E27FC236}">
                <a16:creationId xmlns:a16="http://schemas.microsoft.com/office/drawing/2014/main" id="{4488BE62-2507-4C8B-AD47-2ACA8EBA0347}"/>
              </a:ext>
            </a:extLst>
          </p:cNvPr>
          <p:cNvSpPr/>
          <p:nvPr/>
        </p:nvSpPr>
        <p:spPr>
          <a:xfrm>
            <a:off x="9395489" y="2724548"/>
            <a:ext cx="2525928" cy="30144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BE483B9-178F-456E-847A-E019CD891A32}"/>
              </a:ext>
            </a:extLst>
          </p:cNvPr>
          <p:cNvSpPr txBox="1"/>
          <p:nvPr/>
        </p:nvSpPr>
        <p:spPr>
          <a:xfrm>
            <a:off x="9395489" y="5895713"/>
            <a:ext cx="41263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Further detail in next Part</a:t>
            </a:r>
          </a:p>
        </p:txBody>
      </p:sp>
    </p:spTree>
    <p:extLst>
      <p:ext uri="{BB962C8B-B14F-4D97-AF65-F5344CB8AC3E}">
        <p14:creationId xmlns:p14="http://schemas.microsoft.com/office/powerpoint/2010/main" val="3446273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815E75-0444-49F2-9AEB-5A832F59DF55}"/>
              </a:ext>
            </a:extLst>
          </p:cNvPr>
          <p:cNvSpPr txBox="1">
            <a:spLocks/>
          </p:cNvSpPr>
          <p:nvPr/>
        </p:nvSpPr>
        <p:spPr>
          <a:xfrm>
            <a:off x="838200" y="-4206"/>
            <a:ext cx="10515600" cy="64633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Grid and Random Search for NAS</a:t>
            </a:r>
          </a:p>
        </p:txBody>
      </p:sp>
      <p:pic>
        <p:nvPicPr>
          <p:cNvPr id="43" name="Picture 42">
            <a:extLst>
              <a:ext uri="{FF2B5EF4-FFF2-40B4-BE49-F238E27FC236}">
                <a16:creationId xmlns:a16="http://schemas.microsoft.com/office/drawing/2014/main" id="{EC83885B-23A6-49DF-BC5D-F2A1F17C3769}"/>
              </a:ext>
            </a:extLst>
          </p:cNvPr>
          <p:cNvPicPr>
            <a:picLocks noChangeAspect="1"/>
          </p:cNvPicPr>
          <p:nvPr/>
        </p:nvPicPr>
        <p:blipFill>
          <a:blip r:embed="rId2"/>
          <a:stretch>
            <a:fillRect/>
          </a:stretch>
        </p:blipFill>
        <p:spPr>
          <a:xfrm>
            <a:off x="4299084" y="743474"/>
            <a:ext cx="3329672" cy="3300368"/>
          </a:xfrm>
          <a:prstGeom prst="rect">
            <a:avLst/>
          </a:prstGeom>
        </p:spPr>
      </p:pic>
      <p:sp>
        <p:nvSpPr>
          <p:cNvPr id="44" name="Rectangle: Rounded Corners 43">
            <a:extLst>
              <a:ext uri="{FF2B5EF4-FFF2-40B4-BE49-F238E27FC236}">
                <a16:creationId xmlns:a16="http://schemas.microsoft.com/office/drawing/2014/main" id="{2CF242EC-615E-4ACC-841B-4A6AE27D08A3}"/>
              </a:ext>
            </a:extLst>
          </p:cNvPr>
          <p:cNvSpPr/>
          <p:nvPr/>
        </p:nvSpPr>
        <p:spPr>
          <a:xfrm>
            <a:off x="3926840" y="4043842"/>
            <a:ext cx="4074160" cy="38199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Convolution block</a:t>
            </a:r>
          </a:p>
        </p:txBody>
      </p:sp>
      <p:sp>
        <p:nvSpPr>
          <p:cNvPr id="45" name="Rectangle: Rounded Corners 44">
            <a:extLst>
              <a:ext uri="{FF2B5EF4-FFF2-40B4-BE49-F238E27FC236}">
                <a16:creationId xmlns:a16="http://schemas.microsoft.com/office/drawing/2014/main" id="{B34A3F8F-AC6F-4B34-96AF-F5F5BE03D722}"/>
              </a:ext>
            </a:extLst>
          </p:cNvPr>
          <p:cNvSpPr/>
          <p:nvPr/>
        </p:nvSpPr>
        <p:spPr>
          <a:xfrm>
            <a:off x="3926840" y="4667522"/>
            <a:ext cx="4074160" cy="34920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Maxpooling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BCCD4CE8-B511-4729-8E55-D5E8DDC0063A}"/>
              </a:ext>
            </a:extLst>
          </p:cNvPr>
          <p:cNvSpPr/>
          <p:nvPr/>
        </p:nvSpPr>
        <p:spPr>
          <a:xfrm>
            <a:off x="3926840" y="5195680"/>
            <a:ext cx="4074160" cy="38199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Flatten</a:t>
            </a:r>
          </a:p>
        </p:txBody>
      </p:sp>
      <p:sp>
        <p:nvSpPr>
          <p:cNvPr id="47" name="Rectangle: Rounded Corners 46">
            <a:extLst>
              <a:ext uri="{FF2B5EF4-FFF2-40B4-BE49-F238E27FC236}">
                <a16:creationId xmlns:a16="http://schemas.microsoft.com/office/drawing/2014/main" id="{DE8F00B4-1246-40CF-80C0-2C7BB0F242AF}"/>
              </a:ext>
            </a:extLst>
          </p:cNvPr>
          <p:cNvSpPr/>
          <p:nvPr/>
        </p:nvSpPr>
        <p:spPr>
          <a:xfrm>
            <a:off x="3926840" y="5756633"/>
            <a:ext cx="4074160" cy="35789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Dense</a:t>
            </a:r>
          </a:p>
        </p:txBody>
      </p:sp>
      <p:sp>
        <p:nvSpPr>
          <p:cNvPr id="48" name="Rectangle: Rounded Corners 47">
            <a:extLst>
              <a:ext uri="{FF2B5EF4-FFF2-40B4-BE49-F238E27FC236}">
                <a16:creationId xmlns:a16="http://schemas.microsoft.com/office/drawing/2014/main" id="{4201528F-8CE8-48AD-BF89-F016C799A5F5}"/>
              </a:ext>
            </a:extLst>
          </p:cNvPr>
          <p:cNvSpPr/>
          <p:nvPr/>
        </p:nvSpPr>
        <p:spPr>
          <a:xfrm>
            <a:off x="3926840" y="6380480"/>
            <a:ext cx="4074160" cy="35789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sp>
        <p:nvSpPr>
          <p:cNvPr id="50" name="Rectangle 49">
            <a:extLst>
              <a:ext uri="{FF2B5EF4-FFF2-40B4-BE49-F238E27FC236}">
                <a16:creationId xmlns:a16="http://schemas.microsoft.com/office/drawing/2014/main" id="{FCAA2D92-C60E-4C3C-BF16-DDBA8855ECB1}"/>
              </a:ext>
            </a:extLst>
          </p:cNvPr>
          <p:cNvSpPr/>
          <p:nvPr/>
        </p:nvSpPr>
        <p:spPr>
          <a:xfrm>
            <a:off x="3474720" y="642126"/>
            <a:ext cx="5029200" cy="6215874"/>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BC00DAF8-48B0-4432-B486-986430CFECB1}"/>
              </a:ext>
            </a:extLst>
          </p:cNvPr>
          <p:cNvSpPr txBox="1"/>
          <p:nvPr/>
        </p:nvSpPr>
        <p:spPr>
          <a:xfrm>
            <a:off x="142240" y="743474"/>
            <a:ext cx="256399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example of Basic CNN architecture</a:t>
            </a:r>
          </a:p>
        </p:txBody>
      </p:sp>
    </p:spTree>
    <p:extLst>
      <p:ext uri="{BB962C8B-B14F-4D97-AF65-F5344CB8AC3E}">
        <p14:creationId xmlns:p14="http://schemas.microsoft.com/office/powerpoint/2010/main" val="414619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05F94A-7B1A-493A-8FA9-CC3D016C1991}"/>
              </a:ext>
            </a:extLst>
          </p:cNvPr>
          <p:cNvPicPr>
            <a:picLocks noChangeAspect="1"/>
          </p:cNvPicPr>
          <p:nvPr/>
        </p:nvPicPr>
        <p:blipFill>
          <a:blip r:embed="rId2"/>
          <a:stretch>
            <a:fillRect/>
          </a:stretch>
        </p:blipFill>
        <p:spPr>
          <a:xfrm>
            <a:off x="4339724" y="997474"/>
            <a:ext cx="3329672" cy="3300368"/>
          </a:xfrm>
          <a:prstGeom prst="rect">
            <a:avLst/>
          </a:prstGeom>
        </p:spPr>
      </p:pic>
      <p:sp>
        <p:nvSpPr>
          <p:cNvPr id="5" name="Title 1">
            <a:extLst>
              <a:ext uri="{FF2B5EF4-FFF2-40B4-BE49-F238E27FC236}">
                <a16:creationId xmlns:a16="http://schemas.microsoft.com/office/drawing/2014/main" id="{6AFA9114-E00F-4DB6-8C82-39C83DECF52E}"/>
              </a:ext>
            </a:extLst>
          </p:cNvPr>
          <p:cNvSpPr txBox="1">
            <a:spLocks/>
          </p:cNvSpPr>
          <p:nvPr/>
        </p:nvSpPr>
        <p:spPr>
          <a:xfrm>
            <a:off x="838200" y="-4206"/>
            <a:ext cx="10515600" cy="64633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Grid and Random Search for NAS</a:t>
            </a:r>
          </a:p>
        </p:txBody>
      </p:sp>
      <p:pic>
        <p:nvPicPr>
          <p:cNvPr id="21" name="Picture 20">
            <a:extLst>
              <a:ext uri="{FF2B5EF4-FFF2-40B4-BE49-F238E27FC236}">
                <a16:creationId xmlns:a16="http://schemas.microsoft.com/office/drawing/2014/main" id="{2F39BC61-26CD-4162-8775-3A8FFE0A3686}"/>
              </a:ext>
            </a:extLst>
          </p:cNvPr>
          <p:cNvPicPr>
            <a:picLocks noChangeAspect="1"/>
          </p:cNvPicPr>
          <p:nvPr/>
        </p:nvPicPr>
        <p:blipFill>
          <a:blip r:embed="rId3"/>
          <a:stretch>
            <a:fillRect/>
          </a:stretch>
        </p:blipFill>
        <p:spPr>
          <a:xfrm>
            <a:off x="838200" y="4851305"/>
            <a:ext cx="2118544" cy="1097375"/>
          </a:xfrm>
          <a:prstGeom prst="rect">
            <a:avLst/>
          </a:prstGeom>
        </p:spPr>
      </p:pic>
      <p:sp>
        <p:nvSpPr>
          <p:cNvPr id="23" name="Rectangle 22">
            <a:extLst>
              <a:ext uri="{FF2B5EF4-FFF2-40B4-BE49-F238E27FC236}">
                <a16:creationId xmlns:a16="http://schemas.microsoft.com/office/drawing/2014/main" id="{5C1B8722-6104-49AD-AC1A-62D04C13ABA8}"/>
              </a:ext>
            </a:extLst>
          </p:cNvPr>
          <p:cNvSpPr/>
          <p:nvPr/>
        </p:nvSpPr>
        <p:spPr>
          <a:xfrm>
            <a:off x="558800" y="4643120"/>
            <a:ext cx="2570480" cy="160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903144F5-429E-4763-B178-D13A9DE6184E}"/>
              </a:ext>
            </a:extLst>
          </p:cNvPr>
          <p:cNvPicPr>
            <a:picLocks noChangeAspect="1"/>
          </p:cNvPicPr>
          <p:nvPr/>
        </p:nvPicPr>
        <p:blipFill>
          <a:blip r:embed="rId4"/>
          <a:stretch>
            <a:fillRect/>
          </a:stretch>
        </p:blipFill>
        <p:spPr>
          <a:xfrm>
            <a:off x="8924704" y="4648510"/>
            <a:ext cx="2445744" cy="1599890"/>
          </a:xfrm>
          <a:prstGeom prst="rect">
            <a:avLst/>
          </a:prstGeom>
        </p:spPr>
      </p:pic>
      <p:sp>
        <p:nvSpPr>
          <p:cNvPr id="41" name="Rectangle 40">
            <a:extLst>
              <a:ext uri="{FF2B5EF4-FFF2-40B4-BE49-F238E27FC236}">
                <a16:creationId xmlns:a16="http://schemas.microsoft.com/office/drawing/2014/main" id="{C2F0F0F5-6A47-4029-825E-EAC0CB3F5F8C}"/>
              </a:ext>
            </a:extLst>
          </p:cNvPr>
          <p:cNvSpPr/>
          <p:nvPr/>
        </p:nvSpPr>
        <p:spPr>
          <a:xfrm>
            <a:off x="8862336" y="4643120"/>
            <a:ext cx="2570480" cy="160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 name="Connector: Curved 42">
            <a:extLst>
              <a:ext uri="{FF2B5EF4-FFF2-40B4-BE49-F238E27FC236}">
                <a16:creationId xmlns:a16="http://schemas.microsoft.com/office/drawing/2014/main" id="{84C824A2-5404-45C3-8F6D-D44F795974F9}"/>
              </a:ext>
            </a:extLst>
          </p:cNvPr>
          <p:cNvCxnSpPr>
            <a:stCxn id="41" idx="0"/>
            <a:endCxn id="4" idx="3"/>
          </p:cNvCxnSpPr>
          <p:nvPr/>
        </p:nvCxnSpPr>
        <p:spPr>
          <a:xfrm rot="16200000" flipV="1">
            <a:off x="7910755" y="2406299"/>
            <a:ext cx="1995462" cy="24781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A31557FD-24D4-483C-B7EC-175CA4D506F2}"/>
              </a:ext>
            </a:extLst>
          </p:cNvPr>
          <p:cNvCxnSpPr>
            <a:stCxn id="23" idx="0"/>
            <a:endCxn id="4" idx="1"/>
          </p:cNvCxnSpPr>
          <p:nvPr/>
        </p:nvCxnSpPr>
        <p:spPr>
          <a:xfrm rot="5400000" flipH="1" flipV="1">
            <a:off x="2094151" y="2397547"/>
            <a:ext cx="1995462" cy="24956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63A0D98-DB97-4A14-82C7-DABF1F6AFE98}"/>
              </a:ext>
            </a:extLst>
          </p:cNvPr>
          <p:cNvSpPr txBox="1"/>
          <p:nvPr/>
        </p:nvSpPr>
        <p:spPr>
          <a:xfrm>
            <a:off x="924560" y="6248400"/>
            <a:ext cx="20321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47" name="TextBox 46">
            <a:extLst>
              <a:ext uri="{FF2B5EF4-FFF2-40B4-BE49-F238E27FC236}">
                <a16:creationId xmlns:a16="http://schemas.microsoft.com/office/drawing/2014/main" id="{36486842-61B7-4CDA-8A04-C419A71501C7}"/>
              </a:ext>
            </a:extLst>
          </p:cNvPr>
          <p:cNvSpPr txBox="1"/>
          <p:nvPr/>
        </p:nvSpPr>
        <p:spPr>
          <a:xfrm>
            <a:off x="9103176" y="6262132"/>
            <a:ext cx="26621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 Search</a:t>
            </a:r>
          </a:p>
        </p:txBody>
      </p:sp>
      <p:sp>
        <p:nvSpPr>
          <p:cNvPr id="48" name="TextBox 47">
            <a:extLst>
              <a:ext uri="{FF2B5EF4-FFF2-40B4-BE49-F238E27FC236}">
                <a16:creationId xmlns:a16="http://schemas.microsoft.com/office/drawing/2014/main" id="{7EAC43F0-1434-45EA-9866-3149B53474C8}"/>
              </a:ext>
            </a:extLst>
          </p:cNvPr>
          <p:cNvSpPr txBox="1"/>
          <p:nvPr/>
        </p:nvSpPr>
        <p:spPr>
          <a:xfrm>
            <a:off x="3931920" y="4541520"/>
            <a:ext cx="413512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searching hyperparameter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Convolution block (filters, kernel size, Activation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6051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343D38-2E44-4A63-B51F-3648B5C28F1A}"/>
              </a:ext>
            </a:extLst>
          </p:cNvPr>
          <p:cNvSpPr txBox="1">
            <a:spLocks/>
          </p:cNvSpPr>
          <p:nvPr/>
        </p:nvSpPr>
        <p:spPr>
          <a:xfrm>
            <a:off x="838200" y="-4206"/>
            <a:ext cx="10515600" cy="64633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Grid and Random Search for NAS</a:t>
            </a:r>
          </a:p>
        </p:txBody>
      </p:sp>
      <p:sp>
        <p:nvSpPr>
          <p:cNvPr id="9" name="TextBox 8">
            <a:extLst>
              <a:ext uri="{FF2B5EF4-FFF2-40B4-BE49-F238E27FC236}">
                <a16:creationId xmlns:a16="http://schemas.microsoft.com/office/drawing/2014/main" id="{33FBB346-B084-45F8-84CC-60EE1B9865AC}"/>
              </a:ext>
            </a:extLst>
          </p:cNvPr>
          <p:cNvSpPr txBox="1"/>
          <p:nvPr/>
        </p:nvSpPr>
        <p:spPr>
          <a:xfrm>
            <a:off x="753921" y="1789774"/>
            <a:ext cx="20321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10" name="TextBox 9">
            <a:extLst>
              <a:ext uri="{FF2B5EF4-FFF2-40B4-BE49-F238E27FC236}">
                <a16:creationId xmlns:a16="http://schemas.microsoft.com/office/drawing/2014/main" id="{FF2C7700-7833-4642-BA32-0B2FEE350F84}"/>
              </a:ext>
            </a:extLst>
          </p:cNvPr>
          <p:cNvSpPr txBox="1"/>
          <p:nvPr/>
        </p:nvSpPr>
        <p:spPr>
          <a:xfrm>
            <a:off x="5558865" y="1789774"/>
            <a:ext cx="26621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 Search</a:t>
            </a:r>
          </a:p>
        </p:txBody>
      </p:sp>
      <p:pic>
        <p:nvPicPr>
          <p:cNvPr id="12" name="Picture 11">
            <a:extLst>
              <a:ext uri="{FF2B5EF4-FFF2-40B4-BE49-F238E27FC236}">
                <a16:creationId xmlns:a16="http://schemas.microsoft.com/office/drawing/2014/main" id="{37043543-1F09-490A-BDAF-43ED346C8B16}"/>
              </a:ext>
            </a:extLst>
          </p:cNvPr>
          <p:cNvPicPr>
            <a:picLocks noChangeAspect="1"/>
          </p:cNvPicPr>
          <p:nvPr/>
        </p:nvPicPr>
        <p:blipFill>
          <a:blip r:embed="rId2"/>
          <a:stretch>
            <a:fillRect/>
          </a:stretch>
        </p:blipFill>
        <p:spPr>
          <a:xfrm>
            <a:off x="0" y="2612976"/>
            <a:ext cx="5429840" cy="4245024"/>
          </a:xfrm>
          <a:prstGeom prst="rect">
            <a:avLst/>
          </a:prstGeom>
        </p:spPr>
      </p:pic>
      <p:pic>
        <p:nvPicPr>
          <p:cNvPr id="13" name="Picture 12">
            <a:extLst>
              <a:ext uri="{FF2B5EF4-FFF2-40B4-BE49-F238E27FC236}">
                <a16:creationId xmlns:a16="http://schemas.microsoft.com/office/drawing/2014/main" id="{0700229E-5E1E-4D78-8DCC-87ED14C851E5}"/>
              </a:ext>
            </a:extLst>
          </p:cNvPr>
          <p:cNvPicPr>
            <a:picLocks noChangeAspect="1"/>
          </p:cNvPicPr>
          <p:nvPr/>
        </p:nvPicPr>
        <p:blipFill>
          <a:blip r:embed="rId3"/>
          <a:stretch>
            <a:fillRect/>
          </a:stretch>
        </p:blipFill>
        <p:spPr>
          <a:xfrm>
            <a:off x="6171272" y="2673342"/>
            <a:ext cx="5760968" cy="3886625"/>
          </a:xfrm>
          <a:prstGeom prst="rect">
            <a:avLst/>
          </a:prstGeom>
        </p:spPr>
      </p:pic>
      <p:sp>
        <p:nvSpPr>
          <p:cNvPr id="14" name="Rectangle 13">
            <a:extLst>
              <a:ext uri="{FF2B5EF4-FFF2-40B4-BE49-F238E27FC236}">
                <a16:creationId xmlns:a16="http://schemas.microsoft.com/office/drawing/2014/main" id="{58E43099-2730-4716-9E7A-0FC0D2D63E2C}"/>
              </a:ext>
            </a:extLst>
          </p:cNvPr>
          <p:cNvSpPr/>
          <p:nvPr/>
        </p:nvSpPr>
        <p:spPr>
          <a:xfrm>
            <a:off x="4332384" y="6475413"/>
            <a:ext cx="83616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Grid Search, Random Search, Genetic Algorithm: A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BigComparison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for NAS </a:t>
            </a:r>
            <a:r>
              <a:rPr kumimoji="0" lang="en-US" sz="16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Liashchynskyi</a:t>
            </a: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 2019</a:t>
            </a:r>
            <a:endParaRPr kumimoji="0" lang="en-US"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4F05CFA-C8DA-487C-80B0-38AFEB7FCDE2}"/>
              </a:ext>
            </a:extLst>
          </p:cNvPr>
          <p:cNvSpPr txBox="1"/>
          <p:nvPr/>
        </p:nvSpPr>
        <p:spPr>
          <a:xfrm>
            <a:off x="402360" y="751884"/>
            <a:ext cx="113872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example result implements Grid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serach</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Random search on CIFAR-10 dataset .</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Liashchynskyi</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 2019</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1349B8EC-8EA9-4193-9ABA-F4176A7AC21F}"/>
              </a:ext>
            </a:extLst>
          </p:cNvPr>
          <p:cNvPicPr>
            <a:picLocks noChangeAspect="1"/>
          </p:cNvPicPr>
          <p:nvPr/>
        </p:nvPicPr>
        <p:blipFill>
          <a:blip r:embed="rId5"/>
          <a:stretch>
            <a:fillRect/>
          </a:stretch>
        </p:blipFill>
        <p:spPr>
          <a:xfrm>
            <a:off x="2367576" y="1603805"/>
            <a:ext cx="1505824" cy="941140"/>
          </a:xfrm>
          <a:prstGeom prst="rect">
            <a:avLst/>
          </a:prstGeom>
        </p:spPr>
      </p:pic>
      <p:pic>
        <p:nvPicPr>
          <p:cNvPr id="17" name="Picture 16">
            <a:extLst>
              <a:ext uri="{FF2B5EF4-FFF2-40B4-BE49-F238E27FC236}">
                <a16:creationId xmlns:a16="http://schemas.microsoft.com/office/drawing/2014/main" id="{2071A676-E67A-4EA0-91C0-EDE3713D89D1}"/>
              </a:ext>
            </a:extLst>
          </p:cNvPr>
          <p:cNvPicPr>
            <a:picLocks noChangeAspect="1"/>
          </p:cNvPicPr>
          <p:nvPr/>
        </p:nvPicPr>
        <p:blipFill>
          <a:blip r:embed="rId6"/>
          <a:stretch>
            <a:fillRect/>
          </a:stretch>
        </p:blipFill>
        <p:spPr>
          <a:xfrm>
            <a:off x="8962024" y="1481453"/>
            <a:ext cx="1705976" cy="1076822"/>
          </a:xfrm>
          <a:prstGeom prst="rect">
            <a:avLst/>
          </a:prstGeom>
        </p:spPr>
      </p:pic>
    </p:spTree>
    <p:extLst>
      <p:ext uri="{BB962C8B-B14F-4D97-AF65-F5344CB8AC3E}">
        <p14:creationId xmlns:p14="http://schemas.microsoft.com/office/powerpoint/2010/main" val="2586424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58A0BF-7608-449B-A94D-171C410F7B35}"/>
              </a:ext>
            </a:extLst>
          </p:cNvPr>
          <p:cNvPicPr>
            <a:picLocks noChangeAspect="1"/>
          </p:cNvPicPr>
          <p:nvPr/>
        </p:nvPicPr>
        <p:blipFill>
          <a:blip r:embed="rId2"/>
          <a:stretch>
            <a:fillRect/>
          </a:stretch>
        </p:blipFill>
        <p:spPr>
          <a:xfrm>
            <a:off x="1000762" y="721163"/>
            <a:ext cx="10190476" cy="4694004"/>
          </a:xfrm>
          <a:prstGeom prst="rect">
            <a:avLst/>
          </a:prstGeom>
        </p:spPr>
      </p:pic>
      <p:sp>
        <p:nvSpPr>
          <p:cNvPr id="5" name="TextBox 4">
            <a:extLst>
              <a:ext uri="{FF2B5EF4-FFF2-40B4-BE49-F238E27FC236}">
                <a16:creationId xmlns:a16="http://schemas.microsoft.com/office/drawing/2014/main" id="{8BF0B6F2-7105-4235-976F-F213A97668D9}"/>
              </a:ext>
            </a:extLst>
          </p:cNvPr>
          <p:cNvSpPr txBox="1"/>
          <p:nvPr/>
        </p:nvSpPr>
        <p:spPr>
          <a:xfrm>
            <a:off x="103020" y="5657671"/>
            <a:ext cx="1002283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DAG (Directed acyclic graph. A cell is a DAG consisting of a topologically ordered sequence of N nodes.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Each node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 a latent representation Xi to be learned.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Gradient Descent- method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Each Edge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 K) is tied to operation type O(</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 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itle 1">
            <a:extLst>
              <a:ext uri="{FF2B5EF4-FFF2-40B4-BE49-F238E27FC236}">
                <a16:creationId xmlns:a16="http://schemas.microsoft.com/office/drawing/2014/main" id="{AFADCFF3-0A33-49D4-931C-CF65A300674D}"/>
              </a:ext>
            </a:extLst>
          </p:cNvPr>
          <p:cNvSpPr txBox="1">
            <a:spLocks/>
          </p:cNvSpPr>
          <p:nvPr/>
        </p:nvSpPr>
        <p:spPr>
          <a:xfrm>
            <a:off x="0" y="0"/>
            <a:ext cx="12070079" cy="64633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Random Search for NAS base DAG(Directed Acyclic Graph)</a:t>
            </a:r>
          </a:p>
        </p:txBody>
      </p:sp>
      <p:sp>
        <p:nvSpPr>
          <p:cNvPr id="7" name="Rectangle 6">
            <a:extLst>
              <a:ext uri="{FF2B5EF4-FFF2-40B4-BE49-F238E27FC236}">
                <a16:creationId xmlns:a16="http://schemas.microsoft.com/office/drawing/2014/main" id="{564276DC-D9E6-4DAA-BA0C-D53A9390E6DF}"/>
              </a:ext>
            </a:extLst>
          </p:cNvPr>
          <p:cNvSpPr/>
          <p:nvPr/>
        </p:nvSpPr>
        <p:spPr>
          <a:xfrm>
            <a:off x="103020" y="5167340"/>
            <a:ext cx="54728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111111"/>
                </a:solidFill>
                <a:effectLst/>
                <a:uLnTx/>
                <a:uFillTx/>
                <a:latin typeface="Lora"/>
                <a:ea typeface="+mn-ea"/>
                <a:cs typeface="+mn-cs"/>
              </a:rPr>
              <a:t>Differentiable Architecture Search</a:t>
            </a:r>
            <a:r>
              <a:rPr kumimoji="0" lang="en-US" sz="1800" b="0" i="0" u="none" strike="noStrike" kern="1200" cap="none" spc="0" normalizeH="0" baseline="0" noProof="0" dirty="0">
                <a:ln>
                  <a:noFill/>
                </a:ln>
                <a:solidFill>
                  <a:srgbClr val="111111"/>
                </a:solidFill>
                <a:effectLst/>
                <a:uLnTx/>
                <a:uFillTx/>
                <a:latin typeface="Lora"/>
                <a:ea typeface="+mn-ea"/>
                <a:cs typeface="+mn-cs"/>
              </a:rPr>
              <a:t> (</a:t>
            </a:r>
            <a:r>
              <a:rPr kumimoji="0" lang="en-US" sz="1800" b="1" i="0" u="none" strike="noStrike" kern="1200" cap="none" spc="0" normalizeH="0" baseline="0" noProof="0" dirty="0">
                <a:ln>
                  <a:noFill/>
                </a:ln>
                <a:solidFill>
                  <a:srgbClr val="111111"/>
                </a:solidFill>
                <a:effectLst/>
                <a:uLnTx/>
                <a:uFillTx/>
                <a:latin typeface="Lora"/>
                <a:ea typeface="+mn-ea"/>
                <a:cs typeface="+mn-cs"/>
              </a:rPr>
              <a:t>DARTS</a:t>
            </a:r>
            <a:r>
              <a:rPr kumimoji="0" lang="en-US" sz="1800" b="0" i="0" u="none" strike="noStrike" kern="1200" cap="none" spc="0" normalizeH="0" baseline="0" noProof="0" dirty="0">
                <a:ln>
                  <a:noFill/>
                </a:ln>
                <a:solidFill>
                  <a:srgbClr val="111111"/>
                </a:solidFill>
                <a:effectLst/>
                <a:uLnTx/>
                <a:uFillTx/>
                <a:latin typeface="Lora"/>
                <a:ea typeface="+mn-ea"/>
                <a:cs typeface="+mn-cs"/>
              </a:rPr>
              <a:t>) </a:t>
            </a:r>
            <a:r>
              <a:rPr kumimoji="0" lang="en-US" sz="1800" b="0" i="0" u="none" strike="noStrike" kern="1200" cap="none" spc="0" normalizeH="0" baseline="0" noProof="0" dirty="0">
                <a:ln>
                  <a:noFill/>
                </a:ln>
                <a:solidFill>
                  <a:srgbClr val="111111"/>
                </a:solidFill>
                <a:effectLst/>
                <a:uLnTx/>
                <a:uFillTx/>
                <a:latin typeface="Lora"/>
                <a:ea typeface="+mn-ea"/>
                <a:cs typeface="+mn-cs"/>
                <a:hlinkClick r:id="rId3"/>
              </a:rPr>
              <a:t>Liu et al 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639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58A0BF-7608-449B-A94D-171C410F7B35}"/>
              </a:ext>
            </a:extLst>
          </p:cNvPr>
          <p:cNvPicPr>
            <a:picLocks noChangeAspect="1"/>
          </p:cNvPicPr>
          <p:nvPr/>
        </p:nvPicPr>
        <p:blipFill>
          <a:blip r:embed="rId2"/>
          <a:stretch>
            <a:fillRect/>
          </a:stretch>
        </p:blipFill>
        <p:spPr>
          <a:xfrm>
            <a:off x="939800" y="569496"/>
            <a:ext cx="9606280" cy="4424908"/>
          </a:xfrm>
          <a:prstGeom prst="rect">
            <a:avLst/>
          </a:prstGeom>
        </p:spPr>
      </p:pic>
      <p:sp>
        <p:nvSpPr>
          <p:cNvPr id="5" name="TextBox 4">
            <a:extLst>
              <a:ext uri="{FF2B5EF4-FFF2-40B4-BE49-F238E27FC236}">
                <a16:creationId xmlns:a16="http://schemas.microsoft.com/office/drawing/2014/main" id="{8BF0B6F2-7105-4235-976F-F213A97668D9}"/>
              </a:ext>
            </a:extLst>
          </p:cNvPr>
          <p:cNvSpPr txBox="1"/>
          <p:nvPr/>
        </p:nvSpPr>
        <p:spPr>
          <a:xfrm>
            <a:off x="308609" y="5363736"/>
            <a:ext cx="11452859" cy="171136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DAG (Directed acyclic graph) – Random Search.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cell is a DAG consisting of a topologically ordered sequence of N nodes.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Each Edge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 K) is tied to operation type O(</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 k) (Random selected)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itle 1">
            <a:extLst>
              <a:ext uri="{FF2B5EF4-FFF2-40B4-BE49-F238E27FC236}">
                <a16:creationId xmlns:a16="http://schemas.microsoft.com/office/drawing/2014/main" id="{AFADCFF3-0A33-49D4-931C-CF65A300674D}"/>
              </a:ext>
            </a:extLst>
          </p:cNvPr>
          <p:cNvSpPr txBox="1">
            <a:spLocks/>
          </p:cNvSpPr>
          <p:nvPr/>
        </p:nvSpPr>
        <p:spPr>
          <a:xfrm>
            <a:off x="0" y="0"/>
            <a:ext cx="12070079" cy="64633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Random Search for NAS base DAG(Directed Acyclic Graph)</a:t>
            </a:r>
          </a:p>
        </p:txBody>
      </p:sp>
      <p:sp>
        <p:nvSpPr>
          <p:cNvPr id="7" name="Rectangle 6">
            <a:extLst>
              <a:ext uri="{FF2B5EF4-FFF2-40B4-BE49-F238E27FC236}">
                <a16:creationId xmlns:a16="http://schemas.microsoft.com/office/drawing/2014/main" id="{CF61197F-A8D1-4D0F-A81D-BD04BC007BAF}"/>
              </a:ext>
            </a:extLst>
          </p:cNvPr>
          <p:cNvSpPr/>
          <p:nvPr/>
        </p:nvSpPr>
        <p:spPr>
          <a:xfrm>
            <a:off x="308609" y="4994404"/>
            <a:ext cx="851928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Random Search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and Reproducibility for Neural Architecture Search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 and Talwalkar 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96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1E04-A20B-4916-8016-CFBCE70850FE}"/>
              </a:ext>
            </a:extLst>
          </p:cNvPr>
          <p:cNvSpPr>
            <a:spLocks noGrp="1"/>
          </p:cNvSpPr>
          <p:nvPr>
            <p:ph type="title"/>
          </p:nvPr>
        </p:nvSpPr>
        <p:spPr>
          <a:xfrm>
            <a:off x="71120" y="1000843"/>
            <a:ext cx="11490960" cy="475536"/>
          </a:xfrm>
        </p:spPr>
        <p:txBody>
          <a:bodyPr>
            <a:normAutofit/>
          </a:bodyPr>
          <a:lstStyle/>
          <a:p>
            <a:r>
              <a:rPr lang="en-US" sz="2000" dirty="0">
                <a:latin typeface="Arial" panose="020B0604020202020204" pitchFamily="34" charset="0"/>
                <a:cs typeface="Arial" panose="020B0604020202020204" pitchFamily="34" charset="0"/>
              </a:rPr>
              <a:t>Random Search for NAS computer vision task (CIFAR-10 dataset)</a:t>
            </a:r>
          </a:p>
        </p:txBody>
      </p:sp>
      <p:pic>
        <p:nvPicPr>
          <p:cNvPr id="4" name="Picture 3">
            <a:extLst>
              <a:ext uri="{FF2B5EF4-FFF2-40B4-BE49-F238E27FC236}">
                <a16:creationId xmlns:a16="http://schemas.microsoft.com/office/drawing/2014/main" id="{F6CCB8DD-7132-4165-A474-D2CA8D757573}"/>
              </a:ext>
            </a:extLst>
          </p:cNvPr>
          <p:cNvPicPr>
            <a:picLocks noChangeAspect="1"/>
          </p:cNvPicPr>
          <p:nvPr/>
        </p:nvPicPr>
        <p:blipFill>
          <a:blip r:embed="rId2"/>
          <a:stretch>
            <a:fillRect/>
          </a:stretch>
        </p:blipFill>
        <p:spPr>
          <a:xfrm>
            <a:off x="0" y="1665884"/>
            <a:ext cx="11914949" cy="3526231"/>
          </a:xfrm>
          <a:prstGeom prst="rect">
            <a:avLst/>
          </a:prstGeom>
        </p:spPr>
      </p:pic>
      <p:sp>
        <p:nvSpPr>
          <p:cNvPr id="5" name="Rectangle 4">
            <a:extLst>
              <a:ext uri="{FF2B5EF4-FFF2-40B4-BE49-F238E27FC236}">
                <a16:creationId xmlns:a16="http://schemas.microsoft.com/office/drawing/2014/main" id="{422214E8-BC6E-4C5A-B035-204FE64A6062}"/>
              </a:ext>
            </a:extLst>
          </p:cNvPr>
          <p:cNvSpPr/>
          <p:nvPr/>
        </p:nvSpPr>
        <p:spPr>
          <a:xfrm>
            <a:off x="1925199" y="5381620"/>
            <a:ext cx="851928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 and Reproducibility for Neural Architecture Search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 and Talwalkar 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33443C1-4EA4-4FB7-8891-480C4F2EAB21}"/>
              </a:ext>
            </a:extLst>
          </p:cNvPr>
          <p:cNvSpPr txBox="1">
            <a:spLocks/>
          </p:cNvSpPr>
          <p:nvPr/>
        </p:nvSpPr>
        <p:spPr>
          <a:xfrm>
            <a:off x="0" y="0"/>
            <a:ext cx="12070079" cy="64633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Random Search for NAS base DAG(Directed Acyclic Graph)</a:t>
            </a:r>
          </a:p>
        </p:txBody>
      </p:sp>
    </p:spTree>
    <p:extLst>
      <p:ext uri="{BB962C8B-B14F-4D97-AF65-F5344CB8AC3E}">
        <p14:creationId xmlns:p14="http://schemas.microsoft.com/office/powerpoint/2010/main" val="3512428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03B9D2-99C6-4690-9E7E-68B58E722930}"/>
              </a:ext>
            </a:extLst>
          </p:cNvPr>
          <p:cNvSpPr/>
          <p:nvPr/>
        </p:nvSpPr>
        <p:spPr>
          <a:xfrm>
            <a:off x="1775398" y="5979300"/>
            <a:ext cx="851928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 and Reproducibility for Neural Architecture Search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Li and Talwalkar 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D7A2762-FBBF-48E8-A0AC-41199C1B9F8F}"/>
              </a:ext>
            </a:extLst>
          </p:cNvPr>
          <p:cNvPicPr>
            <a:picLocks noChangeAspect="1"/>
          </p:cNvPicPr>
          <p:nvPr/>
        </p:nvPicPr>
        <p:blipFill>
          <a:blip r:embed="rId3"/>
          <a:stretch>
            <a:fillRect/>
          </a:stretch>
        </p:blipFill>
        <p:spPr>
          <a:xfrm>
            <a:off x="2524125" y="1254884"/>
            <a:ext cx="7143750" cy="3762375"/>
          </a:xfrm>
          <a:prstGeom prst="rect">
            <a:avLst/>
          </a:prstGeom>
        </p:spPr>
      </p:pic>
      <p:sp>
        <p:nvSpPr>
          <p:cNvPr id="9" name="Rectangle 8">
            <a:extLst>
              <a:ext uri="{FF2B5EF4-FFF2-40B4-BE49-F238E27FC236}">
                <a16:creationId xmlns:a16="http://schemas.microsoft.com/office/drawing/2014/main" id="{02A28E26-D1E0-46B4-AE4C-30659F2ED4CF}"/>
              </a:ext>
            </a:extLst>
          </p:cNvPr>
          <p:cNvSpPr/>
          <p:nvPr/>
        </p:nvSpPr>
        <p:spPr>
          <a:xfrm>
            <a:off x="3411804" y="5163104"/>
            <a:ext cx="65233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Recurrent Cell found by random search (Image extract from paper) </a:t>
            </a:r>
          </a:p>
        </p:txBody>
      </p:sp>
      <p:sp>
        <p:nvSpPr>
          <p:cNvPr id="10" name="Title 1">
            <a:extLst>
              <a:ext uri="{FF2B5EF4-FFF2-40B4-BE49-F238E27FC236}">
                <a16:creationId xmlns:a16="http://schemas.microsoft.com/office/drawing/2014/main" id="{368DE2FA-A23B-46C7-A006-3BC26DC05321}"/>
              </a:ext>
            </a:extLst>
          </p:cNvPr>
          <p:cNvSpPr txBox="1">
            <a:spLocks/>
          </p:cNvSpPr>
          <p:nvPr/>
        </p:nvSpPr>
        <p:spPr>
          <a:xfrm>
            <a:off x="0" y="0"/>
            <a:ext cx="12070079" cy="64633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Random Search for NAS base DAG(Directed Acyclic Graph)</a:t>
            </a:r>
          </a:p>
        </p:txBody>
      </p:sp>
      <p:sp>
        <p:nvSpPr>
          <p:cNvPr id="11" name="Title 1">
            <a:extLst>
              <a:ext uri="{FF2B5EF4-FFF2-40B4-BE49-F238E27FC236}">
                <a16:creationId xmlns:a16="http://schemas.microsoft.com/office/drawing/2014/main" id="{9D4462C2-678D-4984-9DAD-4CA05BF6C299}"/>
              </a:ext>
            </a:extLst>
          </p:cNvPr>
          <p:cNvSpPr txBox="1">
            <a:spLocks/>
          </p:cNvSpPr>
          <p:nvPr/>
        </p:nvSpPr>
        <p:spPr>
          <a:xfrm>
            <a:off x="0" y="694034"/>
            <a:ext cx="11490960" cy="475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Random Search for NAS Result on Language task (PTB dataset)</a:t>
            </a:r>
          </a:p>
        </p:txBody>
      </p:sp>
    </p:spTree>
    <p:extLst>
      <p:ext uri="{BB962C8B-B14F-4D97-AF65-F5344CB8AC3E}">
        <p14:creationId xmlns:p14="http://schemas.microsoft.com/office/powerpoint/2010/main" val="2463408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112033-5E18-4C21-8831-63A82E5106FE}"/>
              </a:ext>
            </a:extLst>
          </p:cNvPr>
          <p:cNvPicPr>
            <a:picLocks noChangeAspect="1"/>
          </p:cNvPicPr>
          <p:nvPr/>
        </p:nvPicPr>
        <p:blipFill>
          <a:blip r:embed="rId2"/>
          <a:stretch>
            <a:fillRect/>
          </a:stretch>
        </p:blipFill>
        <p:spPr>
          <a:xfrm>
            <a:off x="267017" y="1266190"/>
            <a:ext cx="11820525" cy="4000500"/>
          </a:xfrm>
          <a:prstGeom prst="rect">
            <a:avLst/>
          </a:prstGeom>
        </p:spPr>
      </p:pic>
      <p:sp>
        <p:nvSpPr>
          <p:cNvPr id="5" name="Rectangle 4">
            <a:extLst>
              <a:ext uri="{FF2B5EF4-FFF2-40B4-BE49-F238E27FC236}">
                <a16:creationId xmlns:a16="http://schemas.microsoft.com/office/drawing/2014/main" id="{4BAF1203-E54C-4C5D-AC66-0FDBA61159FA}"/>
              </a:ext>
            </a:extLst>
          </p:cNvPr>
          <p:cNvSpPr/>
          <p:nvPr/>
        </p:nvSpPr>
        <p:spPr>
          <a:xfrm>
            <a:off x="1234319" y="5261729"/>
            <a:ext cx="851928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 and Reproducibility for Neural Architecture Search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 and Talwalkar 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32AEF664-EDAE-41C0-ABFA-4D6E5D666934}"/>
              </a:ext>
            </a:extLst>
          </p:cNvPr>
          <p:cNvSpPr/>
          <p:nvPr/>
        </p:nvSpPr>
        <p:spPr>
          <a:xfrm>
            <a:off x="355600" y="4480560"/>
            <a:ext cx="11348720" cy="42672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070DF370-C33A-445A-AB52-0C1BA0504945}"/>
              </a:ext>
            </a:extLst>
          </p:cNvPr>
          <p:cNvSpPr txBox="1">
            <a:spLocks/>
          </p:cNvSpPr>
          <p:nvPr/>
        </p:nvSpPr>
        <p:spPr>
          <a:xfrm>
            <a:off x="838200" y="-4206"/>
            <a:ext cx="10515600" cy="64633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Random Search for NAS</a:t>
            </a:r>
          </a:p>
        </p:txBody>
      </p:sp>
      <p:sp>
        <p:nvSpPr>
          <p:cNvPr id="10" name="Rectangle 9">
            <a:extLst>
              <a:ext uri="{FF2B5EF4-FFF2-40B4-BE49-F238E27FC236}">
                <a16:creationId xmlns:a16="http://schemas.microsoft.com/office/drawing/2014/main" id="{7CFC3007-5E4C-4E59-A8AA-CBC2E52F625D}"/>
              </a:ext>
            </a:extLst>
          </p:cNvPr>
          <p:cNvSpPr/>
          <p:nvPr/>
        </p:nvSpPr>
        <p:spPr>
          <a:xfrm>
            <a:off x="1234319" y="5890754"/>
            <a:ext cx="7910371" cy="369332"/>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3239"/>
                </a:solidFill>
                <a:effectLst/>
                <a:uLnTx/>
                <a:uFillTx/>
                <a:latin typeface="sofia-pro"/>
                <a:ea typeface="+mn-ea"/>
                <a:cs typeface="+mn-cs"/>
              </a:rPr>
              <a:t>Hyperparameters Optimization methods Implementation  (</a:t>
            </a:r>
            <a:r>
              <a:rPr kumimoji="0" lang="en-US" sz="1800" b="1" i="0" u="none" strike="noStrike" kern="1200" cap="none" spc="0" normalizeH="0" baseline="0" noProof="0" dirty="0">
                <a:ln>
                  <a:noFill/>
                </a:ln>
                <a:solidFill>
                  <a:srgbClr val="273239"/>
                </a:solidFill>
                <a:effectLst/>
                <a:uLnTx/>
                <a:uFillTx/>
                <a:latin typeface="sofia-pro"/>
                <a:ea typeface="+mn-ea"/>
                <a:cs typeface="+mn-cs"/>
                <a:hlinkClick r:id="rId4"/>
              </a:rPr>
              <a:t>Link Implementation</a:t>
            </a:r>
            <a:r>
              <a:rPr kumimoji="0" lang="en-US" sz="1800" b="1" i="0" u="none" strike="noStrike" kern="1200" cap="none" spc="0" normalizeH="0" baseline="0" noProof="0" dirty="0">
                <a:ln>
                  <a:noFill/>
                </a:ln>
                <a:solidFill>
                  <a:srgbClr val="273239"/>
                </a:solidFill>
                <a:effectLst/>
                <a:uLnTx/>
                <a:uFillTx/>
                <a:latin typeface="sofia-pro"/>
                <a:ea typeface="+mn-ea"/>
                <a:cs typeface="+mn-cs"/>
              </a:rPr>
              <a:t>)</a:t>
            </a:r>
          </a:p>
        </p:txBody>
      </p:sp>
    </p:spTree>
    <p:extLst>
      <p:ext uri="{BB962C8B-B14F-4D97-AF65-F5344CB8AC3E}">
        <p14:creationId xmlns:p14="http://schemas.microsoft.com/office/powerpoint/2010/main" val="143370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31D8005-678F-4AF2-8A3C-633DD2C3C40E}"/>
              </a:ext>
            </a:extLst>
          </p:cNvPr>
          <p:cNvSpPr/>
          <p:nvPr/>
        </p:nvSpPr>
        <p:spPr>
          <a:xfrm>
            <a:off x="4827280" y="1653937"/>
            <a:ext cx="3691812" cy="191277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Multi-Objectives Learning &amp; Optimization</a:t>
            </a:r>
          </a:p>
        </p:txBody>
      </p:sp>
      <p:sp>
        <p:nvSpPr>
          <p:cNvPr id="6" name="Rectangle: Rounded Corners 5">
            <a:extLst>
              <a:ext uri="{FF2B5EF4-FFF2-40B4-BE49-F238E27FC236}">
                <a16:creationId xmlns:a16="http://schemas.microsoft.com/office/drawing/2014/main" id="{5C49BAAB-F6EA-4082-AD24-DF1F84FC40CF}"/>
              </a:ext>
            </a:extLst>
          </p:cNvPr>
          <p:cNvSpPr/>
          <p:nvPr/>
        </p:nvSpPr>
        <p:spPr>
          <a:xfrm>
            <a:off x="9574625" y="2521531"/>
            <a:ext cx="1993447" cy="115959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Learning Box</a:t>
            </a:r>
          </a:p>
        </p:txBody>
      </p:sp>
      <p:cxnSp>
        <p:nvCxnSpPr>
          <p:cNvPr id="8" name="Connector: Elbow 7">
            <a:extLst>
              <a:ext uri="{FF2B5EF4-FFF2-40B4-BE49-F238E27FC236}">
                <a16:creationId xmlns:a16="http://schemas.microsoft.com/office/drawing/2014/main" id="{EA984BC1-F112-4961-B8D9-0B70D721410C}"/>
              </a:ext>
            </a:extLst>
          </p:cNvPr>
          <p:cNvCxnSpPr>
            <a:cxnSpLocks/>
            <a:stCxn id="6" idx="2"/>
            <a:endCxn id="4" idx="2"/>
          </p:cNvCxnSpPr>
          <p:nvPr/>
        </p:nvCxnSpPr>
        <p:spPr>
          <a:xfrm rot="5400000" flipH="1">
            <a:off x="8565060" y="1674839"/>
            <a:ext cx="114415" cy="3898163"/>
          </a:xfrm>
          <a:prstGeom prst="bentConnector3">
            <a:avLst>
              <a:gd name="adj1" fmla="val -19979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41E2C10C-9400-46D7-8BE5-1AB38713519B}"/>
              </a:ext>
            </a:extLst>
          </p:cNvPr>
          <p:cNvSpPr/>
          <p:nvPr/>
        </p:nvSpPr>
        <p:spPr>
          <a:xfrm>
            <a:off x="4492836" y="898352"/>
            <a:ext cx="7574445" cy="3331029"/>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499A2F2-3E8F-454F-BDAF-F8D9AA527AFF}"/>
              </a:ext>
            </a:extLst>
          </p:cNvPr>
          <p:cNvSpPr txBox="1"/>
          <p:nvPr/>
        </p:nvSpPr>
        <p:spPr>
          <a:xfrm>
            <a:off x="5088537" y="1091479"/>
            <a:ext cx="35564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Meta-Learning Optimizations</a:t>
            </a:r>
          </a:p>
        </p:txBody>
      </p:sp>
      <p:sp>
        <p:nvSpPr>
          <p:cNvPr id="21" name="Arrow: Right 20">
            <a:extLst>
              <a:ext uri="{FF2B5EF4-FFF2-40B4-BE49-F238E27FC236}">
                <a16:creationId xmlns:a16="http://schemas.microsoft.com/office/drawing/2014/main" id="{8975EDBB-0E2A-4B20-90AD-0A0267EDA1AE}"/>
              </a:ext>
            </a:extLst>
          </p:cNvPr>
          <p:cNvSpPr/>
          <p:nvPr/>
        </p:nvSpPr>
        <p:spPr>
          <a:xfrm>
            <a:off x="3886443" y="2853821"/>
            <a:ext cx="508422" cy="39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itle 1">
            <a:extLst>
              <a:ext uri="{FF2B5EF4-FFF2-40B4-BE49-F238E27FC236}">
                <a16:creationId xmlns:a16="http://schemas.microsoft.com/office/drawing/2014/main" id="{61711489-48A2-4D86-97B2-00ABF7001F65}"/>
              </a:ext>
            </a:extLst>
          </p:cNvPr>
          <p:cNvSpPr>
            <a:spLocks noGrp="1"/>
          </p:cNvSpPr>
          <p:nvPr>
            <p:ph type="title"/>
          </p:nvPr>
        </p:nvSpPr>
        <p:spPr>
          <a:xfrm>
            <a:off x="88737" y="18275"/>
            <a:ext cx="11978543" cy="597845"/>
          </a:xfrm>
        </p:spPr>
        <p:txBody>
          <a:bodyPr>
            <a:normAutofit fontScale="90000"/>
          </a:bodyPr>
          <a:lstStyle/>
          <a:p>
            <a:pPr algn="ctr"/>
            <a:r>
              <a:rPr lang="en-US" dirty="0" err="1">
                <a:solidFill>
                  <a:srgbClr val="0052D6"/>
                </a:solidFill>
              </a:rPr>
              <a:t>AutoML</a:t>
            </a:r>
            <a:r>
              <a:rPr lang="en-US" dirty="0">
                <a:solidFill>
                  <a:srgbClr val="0052D6"/>
                </a:solidFill>
              </a:rPr>
              <a:t> (NAS)   General Pipeline </a:t>
            </a:r>
          </a:p>
        </p:txBody>
      </p:sp>
      <p:sp>
        <p:nvSpPr>
          <p:cNvPr id="17" name="Arrow: Right 16">
            <a:extLst>
              <a:ext uri="{FF2B5EF4-FFF2-40B4-BE49-F238E27FC236}">
                <a16:creationId xmlns:a16="http://schemas.microsoft.com/office/drawing/2014/main" id="{6F9A6E17-A397-475E-892D-E286512A5BD7}"/>
              </a:ext>
            </a:extLst>
          </p:cNvPr>
          <p:cNvSpPr/>
          <p:nvPr/>
        </p:nvSpPr>
        <p:spPr>
          <a:xfrm>
            <a:off x="8953565" y="2704778"/>
            <a:ext cx="508422" cy="39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3046901-14B8-4F32-A4EF-760CB4CF05ED}"/>
              </a:ext>
            </a:extLst>
          </p:cNvPr>
          <p:cNvSpPr txBox="1"/>
          <p:nvPr/>
        </p:nvSpPr>
        <p:spPr>
          <a:xfrm>
            <a:off x="5088537" y="4816931"/>
            <a:ext cx="5454984" cy="171136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Efficient design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Faster Generate better model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Multi-level applications architectures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+reproducible</a:t>
            </a:r>
          </a:p>
        </p:txBody>
      </p:sp>
      <p:pic>
        <p:nvPicPr>
          <p:cNvPr id="16" name="Picture 15">
            <a:extLst>
              <a:ext uri="{FF2B5EF4-FFF2-40B4-BE49-F238E27FC236}">
                <a16:creationId xmlns:a16="http://schemas.microsoft.com/office/drawing/2014/main" id="{44A33D5B-6600-43E2-95F0-A68D84752BBF}"/>
              </a:ext>
            </a:extLst>
          </p:cNvPr>
          <p:cNvPicPr>
            <a:picLocks noChangeAspect="1"/>
          </p:cNvPicPr>
          <p:nvPr/>
        </p:nvPicPr>
        <p:blipFill>
          <a:blip r:embed="rId2"/>
          <a:stretch>
            <a:fillRect/>
          </a:stretch>
        </p:blipFill>
        <p:spPr>
          <a:xfrm>
            <a:off x="112325" y="1178961"/>
            <a:ext cx="3413555" cy="1342570"/>
          </a:xfrm>
          <a:prstGeom prst="rect">
            <a:avLst/>
          </a:prstGeom>
        </p:spPr>
      </p:pic>
      <p:pic>
        <p:nvPicPr>
          <p:cNvPr id="20" name="Picture 19">
            <a:extLst>
              <a:ext uri="{FF2B5EF4-FFF2-40B4-BE49-F238E27FC236}">
                <a16:creationId xmlns:a16="http://schemas.microsoft.com/office/drawing/2014/main" id="{7D523955-8E0C-408D-B019-E14EE4CAD4A7}"/>
              </a:ext>
            </a:extLst>
          </p:cNvPr>
          <p:cNvPicPr>
            <a:picLocks noChangeAspect="1"/>
          </p:cNvPicPr>
          <p:nvPr/>
        </p:nvPicPr>
        <p:blipFill>
          <a:blip r:embed="rId3"/>
          <a:stretch>
            <a:fillRect/>
          </a:stretch>
        </p:blipFill>
        <p:spPr>
          <a:xfrm>
            <a:off x="15886" y="2897771"/>
            <a:ext cx="3509994" cy="698564"/>
          </a:xfrm>
          <a:prstGeom prst="rect">
            <a:avLst/>
          </a:prstGeom>
        </p:spPr>
      </p:pic>
      <p:pic>
        <p:nvPicPr>
          <p:cNvPr id="25" name="Picture 24">
            <a:extLst>
              <a:ext uri="{FF2B5EF4-FFF2-40B4-BE49-F238E27FC236}">
                <a16:creationId xmlns:a16="http://schemas.microsoft.com/office/drawing/2014/main" id="{DDAC282C-4600-4CF8-B796-934DE134D64A}"/>
              </a:ext>
            </a:extLst>
          </p:cNvPr>
          <p:cNvPicPr>
            <a:picLocks noChangeAspect="1"/>
          </p:cNvPicPr>
          <p:nvPr/>
        </p:nvPicPr>
        <p:blipFill rotWithShape="1">
          <a:blip r:embed="rId4">
            <a:extLst>
              <a:ext uri="{28A0092B-C50C-407E-A947-70E740481C1C}">
                <a14:useLocalDpi xmlns:a14="http://schemas.microsoft.com/office/drawing/2010/main" val="0"/>
              </a:ext>
            </a:extLst>
          </a:blip>
          <a:srcRect t="29218" r="957"/>
          <a:stretch/>
        </p:blipFill>
        <p:spPr>
          <a:xfrm>
            <a:off x="0" y="4083683"/>
            <a:ext cx="3711999" cy="580299"/>
          </a:xfrm>
          <a:prstGeom prst="rect">
            <a:avLst/>
          </a:prstGeom>
        </p:spPr>
      </p:pic>
      <p:sp>
        <p:nvSpPr>
          <p:cNvPr id="26" name="TextBox 25">
            <a:extLst>
              <a:ext uri="{FF2B5EF4-FFF2-40B4-BE49-F238E27FC236}">
                <a16:creationId xmlns:a16="http://schemas.microsoft.com/office/drawing/2014/main" id="{E71EEA27-3109-46B9-925F-0EBBF7E59B2D}"/>
              </a:ext>
            </a:extLst>
          </p:cNvPr>
          <p:cNvSpPr txBox="1"/>
          <p:nvPr/>
        </p:nvSpPr>
        <p:spPr>
          <a:xfrm>
            <a:off x="716993" y="2521531"/>
            <a:ext cx="210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Images</a:t>
            </a:r>
          </a:p>
        </p:txBody>
      </p:sp>
      <p:sp>
        <p:nvSpPr>
          <p:cNvPr id="27" name="TextBox 26">
            <a:extLst>
              <a:ext uri="{FF2B5EF4-FFF2-40B4-BE49-F238E27FC236}">
                <a16:creationId xmlns:a16="http://schemas.microsoft.com/office/drawing/2014/main" id="{EC0B12F6-C89D-49C8-9EC1-2704B08838FD}"/>
              </a:ext>
            </a:extLst>
          </p:cNvPr>
          <p:cNvSpPr txBox="1"/>
          <p:nvPr/>
        </p:nvSpPr>
        <p:spPr>
          <a:xfrm>
            <a:off x="704110" y="3588493"/>
            <a:ext cx="210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Audio</a:t>
            </a:r>
          </a:p>
        </p:txBody>
      </p:sp>
      <p:sp>
        <p:nvSpPr>
          <p:cNvPr id="28" name="TextBox 27">
            <a:extLst>
              <a:ext uri="{FF2B5EF4-FFF2-40B4-BE49-F238E27FC236}">
                <a16:creationId xmlns:a16="http://schemas.microsoft.com/office/drawing/2014/main" id="{A50EA6F0-792B-4316-B078-E59A1954586A}"/>
              </a:ext>
            </a:extLst>
          </p:cNvPr>
          <p:cNvSpPr txBox="1"/>
          <p:nvPr/>
        </p:nvSpPr>
        <p:spPr>
          <a:xfrm>
            <a:off x="704110" y="4732200"/>
            <a:ext cx="210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Text</a:t>
            </a:r>
          </a:p>
        </p:txBody>
      </p:sp>
      <p:sp>
        <p:nvSpPr>
          <p:cNvPr id="29" name="Left Brace 28">
            <a:extLst>
              <a:ext uri="{FF2B5EF4-FFF2-40B4-BE49-F238E27FC236}">
                <a16:creationId xmlns:a16="http://schemas.microsoft.com/office/drawing/2014/main" id="{606D0E47-8A5D-4549-89CE-A827F042AD58}"/>
              </a:ext>
            </a:extLst>
          </p:cNvPr>
          <p:cNvSpPr/>
          <p:nvPr/>
        </p:nvSpPr>
        <p:spPr>
          <a:xfrm rot="10800000">
            <a:off x="3503568" y="1122975"/>
            <a:ext cx="307668" cy="38139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Box 21">
            <a:hlinkClick r:id="rId5"/>
            <a:extLst>
              <a:ext uri="{FF2B5EF4-FFF2-40B4-BE49-F238E27FC236}">
                <a16:creationId xmlns:a16="http://schemas.microsoft.com/office/drawing/2014/main" id="{FB438735-66FD-458B-9817-99BD7B954452}"/>
              </a:ext>
            </a:extLst>
          </p:cNvPr>
          <p:cNvSpPr txBox="1"/>
          <p:nvPr/>
        </p:nvSpPr>
        <p:spPr>
          <a:xfrm>
            <a:off x="1606084" y="2508122"/>
            <a:ext cx="26498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Image- public domain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Access</a:t>
            </a:r>
          </a:p>
        </p:txBody>
      </p:sp>
    </p:spTree>
    <p:extLst>
      <p:ext uri="{BB962C8B-B14F-4D97-AF65-F5344CB8AC3E}">
        <p14:creationId xmlns:p14="http://schemas.microsoft.com/office/powerpoint/2010/main" val="3965411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3283-F07C-4F0D-A866-584036201BF9}"/>
              </a:ext>
            </a:extLst>
          </p:cNvPr>
          <p:cNvSpPr>
            <a:spLocks noGrp="1"/>
          </p:cNvSpPr>
          <p:nvPr>
            <p:ph type="title"/>
          </p:nvPr>
        </p:nvSpPr>
        <p:spPr>
          <a:xfrm>
            <a:off x="1073476" y="2454757"/>
            <a:ext cx="10515600" cy="1325563"/>
          </a:xfrm>
        </p:spPr>
        <p:txBody>
          <a:bodyPr/>
          <a:lstStyle/>
          <a:p>
            <a:pPr algn="ctr"/>
            <a:r>
              <a:rPr lang="en-US" dirty="0">
                <a:solidFill>
                  <a:srgbClr val="0052D6"/>
                </a:solidFill>
              </a:rPr>
              <a:t>Reinforcement Learning Searching strategy</a:t>
            </a:r>
          </a:p>
        </p:txBody>
      </p:sp>
    </p:spTree>
    <p:extLst>
      <p:ext uri="{BB962C8B-B14F-4D97-AF65-F5344CB8AC3E}">
        <p14:creationId xmlns:p14="http://schemas.microsoft.com/office/powerpoint/2010/main" val="836238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7339D3-B139-41C1-9917-93BB655C7F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 y="2025349"/>
            <a:ext cx="5710989" cy="3710656"/>
          </a:xfrm>
        </p:spPr>
      </p:pic>
      <p:sp>
        <p:nvSpPr>
          <p:cNvPr id="8" name="Rectangle 7">
            <a:extLst>
              <a:ext uri="{FF2B5EF4-FFF2-40B4-BE49-F238E27FC236}">
                <a16:creationId xmlns:a16="http://schemas.microsoft.com/office/drawing/2014/main" id="{356A58A3-FF11-466F-91B6-4587D7D19E9F}"/>
              </a:ext>
            </a:extLst>
          </p:cNvPr>
          <p:cNvSpPr/>
          <p:nvPr/>
        </p:nvSpPr>
        <p:spPr>
          <a:xfrm>
            <a:off x="7729679" y="5956659"/>
            <a:ext cx="27487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Image source : https://gfycat.com/</a:t>
            </a:r>
            <a:r>
              <a:rPr kumimoji="0" 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a:t>
            </a:r>
          </a:p>
        </p:txBody>
      </p:sp>
      <p:sp>
        <p:nvSpPr>
          <p:cNvPr id="9" name="TextBox 8">
            <a:extLst>
              <a:ext uri="{FF2B5EF4-FFF2-40B4-BE49-F238E27FC236}">
                <a16:creationId xmlns:a16="http://schemas.microsoft.com/office/drawing/2014/main" id="{16C298A3-00F9-4BF3-8380-FE73315211FD}"/>
              </a:ext>
            </a:extLst>
          </p:cNvPr>
          <p:cNvSpPr txBox="1"/>
          <p:nvPr/>
        </p:nvSpPr>
        <p:spPr>
          <a:xfrm>
            <a:off x="1445623" y="5956658"/>
            <a:ext cx="39217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This image © </a:t>
            </a:r>
            <a:r>
              <a:rPr kumimoji="0" lang="en-US" sz="14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Zalando</a:t>
            </a:r>
            <a:r>
              <a:rPr kumimoji="0" 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Reserach</a:t>
            </a:r>
            <a:endParaRPr kumimoji="0" 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FE2B14B3-CD8E-4C3B-9393-C9039983DDF0}"/>
              </a:ext>
            </a:extLst>
          </p:cNvPr>
          <p:cNvSpPr txBox="1">
            <a:spLocks/>
          </p:cNvSpPr>
          <p:nvPr/>
        </p:nvSpPr>
        <p:spPr>
          <a:xfrm>
            <a:off x="121920" y="1055955"/>
            <a:ext cx="130461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Given a set of rewards or punishments, learn what actions to take next in the future</a:t>
            </a:r>
          </a:p>
        </p:txBody>
      </p:sp>
      <p:sp>
        <p:nvSpPr>
          <p:cNvPr id="12" name="Rectangle 11">
            <a:extLst>
              <a:ext uri="{FF2B5EF4-FFF2-40B4-BE49-F238E27FC236}">
                <a16:creationId xmlns:a16="http://schemas.microsoft.com/office/drawing/2014/main" id="{63812648-F2C4-45F7-9781-EEEC71E69A77}"/>
              </a:ext>
            </a:extLst>
          </p:cNvPr>
          <p:cNvSpPr/>
          <p:nvPr/>
        </p:nvSpPr>
        <p:spPr>
          <a:xfrm>
            <a:off x="0" y="-223520"/>
            <a:ext cx="4108625"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a:t>
            </a:r>
          </a:p>
        </p:txBody>
      </p:sp>
      <p:pic>
        <p:nvPicPr>
          <p:cNvPr id="3" name="Picture 2">
            <a:extLst>
              <a:ext uri="{FF2B5EF4-FFF2-40B4-BE49-F238E27FC236}">
                <a16:creationId xmlns:a16="http://schemas.microsoft.com/office/drawing/2014/main" id="{3895894F-3D1E-4323-96A5-786284065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876" y="2091389"/>
            <a:ext cx="4770843" cy="3710656"/>
          </a:xfrm>
          <a:prstGeom prst="rect">
            <a:avLst/>
          </a:prstGeom>
        </p:spPr>
      </p:pic>
    </p:spTree>
    <p:extLst>
      <p:ext uri="{BB962C8B-B14F-4D97-AF65-F5344CB8AC3E}">
        <p14:creationId xmlns:p14="http://schemas.microsoft.com/office/powerpoint/2010/main" val="22744781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4B4B4EF-DF07-4929-8B9F-8DC58C3144ED}"/>
              </a:ext>
            </a:extLst>
          </p:cNvPr>
          <p:cNvSpPr/>
          <p:nvPr/>
        </p:nvSpPr>
        <p:spPr>
          <a:xfrm>
            <a:off x="873334" y="1665423"/>
            <a:ext cx="2099388" cy="55983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Environment</a:t>
            </a:r>
          </a:p>
        </p:txBody>
      </p:sp>
      <p:sp>
        <p:nvSpPr>
          <p:cNvPr id="10" name="Rectangle: Rounded Corners 9">
            <a:extLst>
              <a:ext uri="{FF2B5EF4-FFF2-40B4-BE49-F238E27FC236}">
                <a16:creationId xmlns:a16="http://schemas.microsoft.com/office/drawing/2014/main" id="{2C81267C-E346-4D3E-8081-2085B78F86DC}"/>
              </a:ext>
            </a:extLst>
          </p:cNvPr>
          <p:cNvSpPr/>
          <p:nvPr/>
        </p:nvSpPr>
        <p:spPr>
          <a:xfrm>
            <a:off x="873334" y="2998929"/>
            <a:ext cx="2099388" cy="55983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Agent</a:t>
            </a:r>
          </a:p>
        </p:txBody>
      </p:sp>
      <p:sp>
        <p:nvSpPr>
          <p:cNvPr id="11" name="Arrow: Curved Down 10">
            <a:extLst>
              <a:ext uri="{FF2B5EF4-FFF2-40B4-BE49-F238E27FC236}">
                <a16:creationId xmlns:a16="http://schemas.microsoft.com/office/drawing/2014/main" id="{9D95FC7E-A2FD-40F2-832F-44967DA1D3F4}"/>
              </a:ext>
            </a:extLst>
          </p:cNvPr>
          <p:cNvSpPr/>
          <p:nvPr/>
        </p:nvSpPr>
        <p:spPr>
          <a:xfrm rot="5400000">
            <a:off x="2674410" y="2489113"/>
            <a:ext cx="1520890" cy="279918"/>
          </a:xfrm>
          <a:prstGeom prst="curvedDownArrow">
            <a:avLst>
              <a:gd name="adj1" fmla="val 25000"/>
              <a:gd name="adj2" fmla="val 90156"/>
              <a:gd name="adj3" fmla="val 25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Arrow: Curved Down 11">
            <a:extLst>
              <a:ext uri="{FF2B5EF4-FFF2-40B4-BE49-F238E27FC236}">
                <a16:creationId xmlns:a16="http://schemas.microsoft.com/office/drawing/2014/main" id="{CC3F1BFE-AFCD-4FE2-A990-3313334E0D73}"/>
              </a:ext>
            </a:extLst>
          </p:cNvPr>
          <p:cNvSpPr/>
          <p:nvPr/>
        </p:nvSpPr>
        <p:spPr>
          <a:xfrm rot="5400000">
            <a:off x="2350973" y="2513194"/>
            <a:ext cx="1474239" cy="158620"/>
          </a:xfrm>
          <a:prstGeom prst="curvedDownArrow">
            <a:avLst>
              <a:gd name="adj1" fmla="val 25000"/>
              <a:gd name="adj2" fmla="val 9015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708C3B4-91FB-4FAE-8EC4-E98FEB689F4F}"/>
              </a:ext>
            </a:extLst>
          </p:cNvPr>
          <p:cNvSpPr txBox="1"/>
          <p:nvPr/>
        </p:nvSpPr>
        <p:spPr>
          <a:xfrm>
            <a:off x="2449527" y="2434427"/>
            <a:ext cx="9696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State</a:t>
            </a:r>
          </a:p>
        </p:txBody>
      </p:sp>
      <p:sp>
        <p:nvSpPr>
          <p:cNvPr id="14" name="TextBox 13">
            <a:extLst>
              <a:ext uri="{FF2B5EF4-FFF2-40B4-BE49-F238E27FC236}">
                <a16:creationId xmlns:a16="http://schemas.microsoft.com/office/drawing/2014/main" id="{57E1298D-6035-4AAE-B78D-7CBAA8964F72}"/>
              </a:ext>
            </a:extLst>
          </p:cNvPr>
          <p:cNvSpPr txBox="1"/>
          <p:nvPr/>
        </p:nvSpPr>
        <p:spPr>
          <a:xfrm>
            <a:off x="3649445" y="2399613"/>
            <a:ext cx="144310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Reward</a:t>
            </a:r>
          </a:p>
        </p:txBody>
      </p:sp>
      <p:sp>
        <p:nvSpPr>
          <p:cNvPr id="15" name="Arrow: Curved Down 14">
            <a:extLst>
              <a:ext uri="{FF2B5EF4-FFF2-40B4-BE49-F238E27FC236}">
                <a16:creationId xmlns:a16="http://schemas.microsoft.com/office/drawing/2014/main" id="{4168AB0D-AF64-4043-9FD1-94884E25E856}"/>
              </a:ext>
            </a:extLst>
          </p:cNvPr>
          <p:cNvSpPr/>
          <p:nvPr/>
        </p:nvSpPr>
        <p:spPr>
          <a:xfrm rot="16200000">
            <a:off x="-182485" y="2603151"/>
            <a:ext cx="1474239" cy="158620"/>
          </a:xfrm>
          <a:prstGeom prst="curvedDownArrow">
            <a:avLst>
              <a:gd name="adj1" fmla="val 25000"/>
              <a:gd name="adj2" fmla="val 9015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F6E5FE74-83F8-4D0C-AB14-108DA92D9CFE}"/>
              </a:ext>
            </a:extLst>
          </p:cNvPr>
          <p:cNvSpPr txBox="1"/>
          <p:nvPr/>
        </p:nvSpPr>
        <p:spPr>
          <a:xfrm>
            <a:off x="530626" y="2385465"/>
            <a:ext cx="9696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Action</a:t>
            </a:r>
          </a:p>
        </p:txBody>
      </p:sp>
      <p:sp>
        <p:nvSpPr>
          <p:cNvPr id="22" name="Rectangle 21">
            <a:extLst>
              <a:ext uri="{FF2B5EF4-FFF2-40B4-BE49-F238E27FC236}">
                <a16:creationId xmlns:a16="http://schemas.microsoft.com/office/drawing/2014/main" id="{C8CEEFFA-36DF-4151-AAA4-BAA93C3B9F3A}"/>
              </a:ext>
            </a:extLst>
          </p:cNvPr>
          <p:cNvSpPr/>
          <p:nvPr/>
        </p:nvSpPr>
        <p:spPr>
          <a:xfrm>
            <a:off x="4437006" y="481492"/>
            <a:ext cx="5116529" cy="621709"/>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Agent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Learning Learner and the decision maker</a:t>
            </a:r>
          </a:p>
        </p:txBody>
      </p:sp>
      <p:sp>
        <p:nvSpPr>
          <p:cNvPr id="23" name="Rectangle 22">
            <a:extLst>
              <a:ext uri="{FF2B5EF4-FFF2-40B4-BE49-F238E27FC236}">
                <a16:creationId xmlns:a16="http://schemas.microsoft.com/office/drawing/2014/main" id="{E8D7665B-53C6-49A9-84DA-1621937B9642}"/>
              </a:ext>
            </a:extLst>
          </p:cNvPr>
          <p:cNvSpPr/>
          <p:nvPr/>
        </p:nvSpPr>
        <p:spPr>
          <a:xfrm>
            <a:off x="4437006" y="1165027"/>
            <a:ext cx="7814637" cy="621709"/>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where the agent learns and decides what actions to takes</a:t>
            </a:r>
          </a:p>
        </p:txBody>
      </p:sp>
      <p:sp>
        <p:nvSpPr>
          <p:cNvPr id="32" name="Rectangle 31">
            <a:extLst>
              <a:ext uri="{FF2B5EF4-FFF2-40B4-BE49-F238E27FC236}">
                <a16:creationId xmlns:a16="http://schemas.microsoft.com/office/drawing/2014/main" id="{CB1DC68C-EF43-4649-88CE-7F44142D9B7B}"/>
              </a:ext>
            </a:extLst>
          </p:cNvPr>
          <p:cNvSpPr/>
          <p:nvPr/>
        </p:nvSpPr>
        <p:spPr>
          <a:xfrm>
            <a:off x="4518938" y="2052990"/>
            <a:ext cx="701683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Actions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Set of actions which the agent can perform</a:t>
            </a:r>
          </a:p>
        </p:txBody>
      </p:sp>
      <p:sp>
        <p:nvSpPr>
          <p:cNvPr id="33" name="Rectangle 32">
            <a:extLst>
              <a:ext uri="{FF2B5EF4-FFF2-40B4-BE49-F238E27FC236}">
                <a16:creationId xmlns:a16="http://schemas.microsoft.com/office/drawing/2014/main" id="{D0C5A3BF-9D11-45E9-A834-6A9E51DF901F}"/>
              </a:ext>
            </a:extLst>
          </p:cNvPr>
          <p:cNvSpPr/>
          <p:nvPr/>
        </p:nvSpPr>
        <p:spPr>
          <a:xfrm>
            <a:off x="4544899" y="2509010"/>
            <a:ext cx="5278304" cy="621709"/>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State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the state of the agent in the environment</a:t>
            </a:r>
          </a:p>
        </p:txBody>
      </p:sp>
      <p:sp>
        <p:nvSpPr>
          <p:cNvPr id="34" name="Rectangle 33">
            <a:extLst>
              <a:ext uri="{FF2B5EF4-FFF2-40B4-BE49-F238E27FC236}">
                <a16:creationId xmlns:a16="http://schemas.microsoft.com/office/drawing/2014/main" id="{149E01F4-37A6-45CB-8015-A608BAFE214A}"/>
              </a:ext>
            </a:extLst>
          </p:cNvPr>
          <p:cNvSpPr/>
          <p:nvPr/>
        </p:nvSpPr>
        <p:spPr>
          <a:xfrm>
            <a:off x="4518937" y="3373339"/>
            <a:ext cx="767306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Reward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for each action selected by the agent the environment provides a reward</a:t>
            </a:r>
          </a:p>
        </p:txBody>
      </p:sp>
      <p:sp>
        <p:nvSpPr>
          <p:cNvPr id="35" name="Rectangle 34">
            <a:extLst>
              <a:ext uri="{FF2B5EF4-FFF2-40B4-BE49-F238E27FC236}">
                <a16:creationId xmlns:a16="http://schemas.microsoft.com/office/drawing/2014/main" id="{9ED84A26-3D98-4473-955F-EC5EE2775B66}"/>
              </a:ext>
            </a:extLst>
          </p:cNvPr>
          <p:cNvSpPr/>
          <p:nvPr/>
        </p:nvSpPr>
        <p:spPr>
          <a:xfrm>
            <a:off x="4544898" y="4323845"/>
            <a:ext cx="7504861" cy="1237262"/>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Policy</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Decision-making functions(control strategy) of the agent which represent a mapping from situation to actions</a:t>
            </a:r>
          </a:p>
        </p:txBody>
      </p:sp>
      <p:sp>
        <p:nvSpPr>
          <p:cNvPr id="37" name="Rectangle 36">
            <a:extLst>
              <a:ext uri="{FF2B5EF4-FFF2-40B4-BE49-F238E27FC236}">
                <a16:creationId xmlns:a16="http://schemas.microsoft.com/office/drawing/2014/main" id="{5B11406C-CDC5-4B5B-933D-44293A344534}"/>
              </a:ext>
            </a:extLst>
          </p:cNvPr>
          <p:cNvSpPr/>
          <p:nvPr/>
        </p:nvSpPr>
        <p:spPr>
          <a:xfrm>
            <a:off x="0" y="-223520"/>
            <a:ext cx="4108625"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a:t>
            </a:r>
          </a:p>
        </p:txBody>
      </p:sp>
    </p:spTree>
    <p:extLst>
      <p:ext uri="{BB962C8B-B14F-4D97-AF65-F5344CB8AC3E}">
        <p14:creationId xmlns:p14="http://schemas.microsoft.com/office/powerpoint/2010/main" val="162182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animBg="1"/>
      <p:bldP spid="16" grpId="0"/>
      <p:bldP spid="22" grpId="0"/>
      <p:bldP spid="23" grpId="0"/>
      <p:bldP spid="32" grpId="0"/>
      <p:bldP spid="33" grpId="0"/>
      <p:bldP spid="34"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B11406C-CDC5-4B5B-933D-44293A344534}"/>
              </a:ext>
            </a:extLst>
          </p:cNvPr>
          <p:cNvSpPr/>
          <p:nvPr/>
        </p:nvSpPr>
        <p:spPr>
          <a:xfrm>
            <a:off x="0" y="-223520"/>
            <a:ext cx="5680851"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a:t>
            </a:r>
          </a:p>
        </p:txBody>
      </p:sp>
      <p:pic>
        <p:nvPicPr>
          <p:cNvPr id="4" name="Picture 3">
            <a:extLst>
              <a:ext uri="{FF2B5EF4-FFF2-40B4-BE49-F238E27FC236}">
                <a16:creationId xmlns:a16="http://schemas.microsoft.com/office/drawing/2014/main" id="{CF9E8D31-3AC0-409D-A55D-E173B721ABA3}"/>
              </a:ext>
            </a:extLst>
          </p:cNvPr>
          <p:cNvPicPr>
            <a:picLocks noChangeAspect="1"/>
          </p:cNvPicPr>
          <p:nvPr/>
        </p:nvPicPr>
        <p:blipFill>
          <a:blip r:embed="rId2"/>
          <a:stretch>
            <a:fillRect/>
          </a:stretch>
        </p:blipFill>
        <p:spPr>
          <a:xfrm>
            <a:off x="672147" y="604837"/>
            <a:ext cx="10563225" cy="5648325"/>
          </a:xfrm>
          <a:prstGeom prst="rect">
            <a:avLst/>
          </a:prstGeom>
        </p:spPr>
      </p:pic>
    </p:spTree>
    <p:extLst>
      <p:ext uri="{BB962C8B-B14F-4D97-AF65-F5344CB8AC3E}">
        <p14:creationId xmlns:p14="http://schemas.microsoft.com/office/powerpoint/2010/main" val="2880272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B11406C-CDC5-4B5B-933D-44293A344534}"/>
              </a:ext>
            </a:extLst>
          </p:cNvPr>
          <p:cNvSpPr/>
          <p:nvPr/>
        </p:nvSpPr>
        <p:spPr>
          <a:xfrm>
            <a:off x="0" y="-223520"/>
            <a:ext cx="5680851"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a:t>
            </a:r>
          </a:p>
        </p:txBody>
      </p:sp>
      <p:pic>
        <p:nvPicPr>
          <p:cNvPr id="4" name="Picture 3">
            <a:extLst>
              <a:ext uri="{FF2B5EF4-FFF2-40B4-BE49-F238E27FC236}">
                <a16:creationId xmlns:a16="http://schemas.microsoft.com/office/drawing/2014/main" id="{CF9E8D31-3AC0-409D-A55D-E173B721ABA3}"/>
              </a:ext>
            </a:extLst>
          </p:cNvPr>
          <p:cNvPicPr>
            <a:picLocks noChangeAspect="1"/>
          </p:cNvPicPr>
          <p:nvPr/>
        </p:nvPicPr>
        <p:blipFill>
          <a:blip r:embed="rId2"/>
          <a:stretch>
            <a:fillRect/>
          </a:stretch>
        </p:blipFill>
        <p:spPr>
          <a:xfrm>
            <a:off x="1391238" y="609913"/>
            <a:ext cx="10563225" cy="5648325"/>
          </a:xfrm>
          <a:prstGeom prst="rect">
            <a:avLst/>
          </a:prstGeom>
        </p:spPr>
      </p:pic>
      <p:pic>
        <p:nvPicPr>
          <p:cNvPr id="2" name="Picture 1">
            <a:extLst>
              <a:ext uri="{FF2B5EF4-FFF2-40B4-BE49-F238E27FC236}">
                <a16:creationId xmlns:a16="http://schemas.microsoft.com/office/drawing/2014/main" id="{8A6035EC-FC40-4221-8925-F18EB583C06C}"/>
              </a:ext>
            </a:extLst>
          </p:cNvPr>
          <p:cNvPicPr>
            <a:picLocks noChangeAspect="1"/>
          </p:cNvPicPr>
          <p:nvPr/>
        </p:nvPicPr>
        <p:blipFill>
          <a:blip r:embed="rId3"/>
          <a:stretch>
            <a:fillRect/>
          </a:stretch>
        </p:blipFill>
        <p:spPr>
          <a:xfrm>
            <a:off x="479513" y="1018956"/>
            <a:ext cx="3397522" cy="1466792"/>
          </a:xfrm>
          <a:prstGeom prst="rect">
            <a:avLst/>
          </a:prstGeom>
        </p:spPr>
      </p:pic>
      <p:sp>
        <p:nvSpPr>
          <p:cNvPr id="3" name="Rectangle: Rounded Corners 2">
            <a:extLst>
              <a:ext uri="{FF2B5EF4-FFF2-40B4-BE49-F238E27FC236}">
                <a16:creationId xmlns:a16="http://schemas.microsoft.com/office/drawing/2014/main" id="{FF43EAB1-C26F-4932-856F-C0B902F28D0F}"/>
              </a:ext>
            </a:extLst>
          </p:cNvPr>
          <p:cNvSpPr/>
          <p:nvPr/>
        </p:nvSpPr>
        <p:spPr>
          <a:xfrm>
            <a:off x="1571348" y="4012707"/>
            <a:ext cx="1376038" cy="55929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671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72FF01-CD6F-4F22-9A27-B1048DF058F9}"/>
              </a:ext>
            </a:extLst>
          </p:cNvPr>
          <p:cNvPicPr>
            <a:picLocks noChangeAspect="1"/>
          </p:cNvPicPr>
          <p:nvPr/>
        </p:nvPicPr>
        <p:blipFill>
          <a:blip r:embed="rId2"/>
          <a:stretch>
            <a:fillRect/>
          </a:stretch>
        </p:blipFill>
        <p:spPr>
          <a:xfrm>
            <a:off x="5548549" y="1709653"/>
            <a:ext cx="6503339" cy="2996788"/>
          </a:xfrm>
          <a:prstGeom prst="rect">
            <a:avLst/>
          </a:prstGeom>
        </p:spPr>
      </p:pic>
      <p:sp>
        <p:nvSpPr>
          <p:cNvPr id="8" name="Rectangle 7">
            <a:extLst>
              <a:ext uri="{FF2B5EF4-FFF2-40B4-BE49-F238E27FC236}">
                <a16:creationId xmlns:a16="http://schemas.microsoft.com/office/drawing/2014/main" id="{EA3EF6B1-1429-4499-8DF7-B58EB0DD322D}"/>
              </a:ext>
            </a:extLst>
          </p:cNvPr>
          <p:cNvSpPr/>
          <p:nvPr/>
        </p:nvSpPr>
        <p:spPr>
          <a:xfrm>
            <a:off x="6173604" y="4971399"/>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Reinforcement Learning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Policy Gradient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DB158A3-1565-402A-ADC9-56C752D840C9}"/>
              </a:ext>
            </a:extLst>
          </p:cNvPr>
          <p:cNvPicPr>
            <a:picLocks noChangeAspect="1"/>
          </p:cNvPicPr>
          <p:nvPr/>
        </p:nvPicPr>
        <p:blipFill>
          <a:blip r:embed="rId4"/>
          <a:stretch>
            <a:fillRect/>
          </a:stretch>
        </p:blipFill>
        <p:spPr>
          <a:xfrm>
            <a:off x="625656" y="2086253"/>
            <a:ext cx="5139469" cy="2243589"/>
          </a:xfrm>
          <a:prstGeom prst="rect">
            <a:avLst/>
          </a:prstGeom>
        </p:spPr>
      </p:pic>
      <p:sp>
        <p:nvSpPr>
          <p:cNvPr id="21" name="Rectangle 20">
            <a:extLst>
              <a:ext uri="{FF2B5EF4-FFF2-40B4-BE49-F238E27FC236}">
                <a16:creationId xmlns:a16="http://schemas.microsoft.com/office/drawing/2014/main" id="{11E77D7D-153B-4FBB-84D7-4D353457F5CD}"/>
              </a:ext>
            </a:extLst>
          </p:cNvPr>
          <p:cNvSpPr/>
          <p:nvPr/>
        </p:nvSpPr>
        <p:spPr>
          <a:xfrm>
            <a:off x="426128" y="-70061"/>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376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76D777-73F4-4F51-84F3-FD77C29884ED}"/>
              </a:ext>
            </a:extLst>
          </p:cNvPr>
          <p:cNvSpPr txBox="1"/>
          <p:nvPr/>
        </p:nvSpPr>
        <p:spPr>
          <a:xfrm>
            <a:off x="8599321" y="871013"/>
            <a:ext cx="25987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Policy Gradient </a:t>
            </a:r>
          </a:p>
        </p:txBody>
      </p:sp>
      <p:pic>
        <p:nvPicPr>
          <p:cNvPr id="5" name="Picture 4">
            <a:extLst>
              <a:ext uri="{FF2B5EF4-FFF2-40B4-BE49-F238E27FC236}">
                <a16:creationId xmlns:a16="http://schemas.microsoft.com/office/drawing/2014/main" id="{CD938DBC-2A7F-429C-BA5E-95D0B7227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419" y="1499665"/>
            <a:ext cx="3689222" cy="553384"/>
          </a:xfrm>
          <a:prstGeom prst="rect">
            <a:avLst/>
          </a:prstGeom>
        </p:spPr>
      </p:pic>
      <p:pic>
        <p:nvPicPr>
          <p:cNvPr id="6" name="Picture 5">
            <a:extLst>
              <a:ext uri="{FF2B5EF4-FFF2-40B4-BE49-F238E27FC236}">
                <a16:creationId xmlns:a16="http://schemas.microsoft.com/office/drawing/2014/main" id="{3C8B28C2-B905-4DC9-BA85-E192ACDBC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860" y="3781900"/>
            <a:ext cx="3527220" cy="646331"/>
          </a:xfrm>
          <a:prstGeom prst="rect">
            <a:avLst/>
          </a:prstGeom>
        </p:spPr>
      </p:pic>
      <p:sp>
        <p:nvSpPr>
          <p:cNvPr id="7" name="TextBox 6">
            <a:extLst>
              <a:ext uri="{FF2B5EF4-FFF2-40B4-BE49-F238E27FC236}">
                <a16:creationId xmlns:a16="http://schemas.microsoft.com/office/drawing/2014/main" id="{D8D8D9B5-B3C5-400F-BB1B-0EF316B3701E}"/>
              </a:ext>
            </a:extLst>
          </p:cNvPr>
          <p:cNvSpPr txBox="1"/>
          <p:nvPr/>
        </p:nvSpPr>
        <p:spPr>
          <a:xfrm>
            <a:off x="7305384" y="2358512"/>
            <a:ext cx="4559378" cy="92653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l-GR" sz="2000" b="1" i="0" u="none" strike="noStrike" kern="1200" cap="none" spc="0" normalizeH="0" baseline="0" noProof="0" dirty="0">
                <a:ln>
                  <a:noFill/>
                </a:ln>
                <a:solidFill>
                  <a:prstClr val="black"/>
                </a:solidFill>
                <a:effectLst/>
                <a:uLnTx/>
                <a:uFillTx/>
                <a:latin typeface="Calibri" panose="020F0502020204030204"/>
                <a:ea typeface="+mn-ea"/>
                <a:cs typeface="+mn-cs"/>
              </a:rPr>
              <a:t>π</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Policy has learnable </a:t>
            </a:r>
            <a:r>
              <a:rPr kumimoji="0" lang="el-GR" sz="1800" b="1" i="0" u="none" strike="noStrike" kern="1200" cap="none" spc="0" normalizeH="0" baseline="0" noProof="0" dirty="0">
                <a:ln>
                  <a:noFill/>
                </a:ln>
                <a:solidFill>
                  <a:prstClr val="black"/>
                </a:solidFill>
                <a:effectLst/>
                <a:uLnTx/>
                <a:uFillTx/>
                <a:latin typeface="Calibri" panose="020F0502020204030204"/>
                <a:ea typeface="+mn-ea"/>
                <a:cs typeface="+mn-cs"/>
              </a:rPr>
              <a:t>ϴ</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parameter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the output is probability distribution of 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22B7448-8792-4FFF-BFBE-7FAD21D70DC6}"/>
              </a:ext>
            </a:extLst>
          </p:cNvPr>
          <p:cNvSpPr txBox="1"/>
          <p:nvPr/>
        </p:nvSpPr>
        <p:spPr>
          <a:xfrm>
            <a:off x="7013359" y="4946871"/>
            <a:ext cx="5178641" cy="12958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Finding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best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learnable </a:t>
            </a:r>
            <a:r>
              <a:rPr kumimoji="0" lang="el-GR" sz="1800" b="1" i="0" u="none" strike="noStrike" kern="1200" cap="none" spc="0" normalizeH="0" baseline="0" noProof="0" dirty="0">
                <a:ln>
                  <a:noFill/>
                </a:ln>
                <a:solidFill>
                  <a:prstClr val="black"/>
                </a:solidFill>
                <a:effectLst/>
                <a:uLnTx/>
                <a:uFillTx/>
                <a:latin typeface="Calibri" panose="020F0502020204030204"/>
                <a:ea typeface="+mn-ea"/>
                <a:cs typeface="+mn-cs"/>
              </a:rPr>
              <a:t>ϴ</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parameter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maximize the score function J(</a:t>
            </a:r>
            <a:r>
              <a:rPr kumimoji="0" lang="el-GR" sz="1800" b="0" i="0" u="none" strike="noStrike" kern="1200" cap="none" spc="0" normalizeH="0" baseline="0" noProof="0" dirty="0">
                <a:ln>
                  <a:noFill/>
                </a:ln>
                <a:solidFill>
                  <a:prstClr val="black"/>
                </a:solidFill>
                <a:effectLst/>
                <a:uLnTx/>
                <a:uFillTx/>
                <a:latin typeface="Calibri" panose="020F0502020204030204"/>
                <a:ea typeface="+mn-ea"/>
                <a:cs typeface="+mn-cs"/>
              </a:rPr>
              <a:t>ϴ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given discount factor </a:t>
            </a:r>
            <a:r>
              <a:rPr kumimoji="0" lang="el-GR" sz="1800" b="1" i="0" u="none" strike="noStrike" kern="1200" cap="none" spc="0" normalizeH="0" baseline="0" noProof="0" dirty="0">
                <a:ln>
                  <a:noFill/>
                </a:ln>
                <a:solidFill>
                  <a:prstClr val="black"/>
                </a:solidFill>
                <a:effectLst/>
                <a:uLnTx/>
                <a:uFillTx/>
                <a:latin typeface="Sylfaen" panose="010A0502050306030303" pitchFamily="18" charset="0"/>
                <a:ea typeface="+mn-ea"/>
                <a:cs typeface="+mn-cs"/>
                <a:sym typeface="Wingdings" panose="05000000000000000000" pitchFamily="2" charset="2"/>
              </a:rPr>
              <a:t>γ</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[0,1] at each instance of time with reward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51F4E32D-06EC-47DB-91AB-7D7EB7F760A6}"/>
              </a:ext>
            </a:extLst>
          </p:cNvPr>
          <p:cNvPicPr>
            <a:picLocks noChangeAspect="1"/>
          </p:cNvPicPr>
          <p:nvPr/>
        </p:nvPicPr>
        <p:blipFill>
          <a:blip r:embed="rId4"/>
          <a:stretch>
            <a:fillRect/>
          </a:stretch>
        </p:blipFill>
        <p:spPr>
          <a:xfrm>
            <a:off x="1882185" y="987799"/>
            <a:ext cx="3397522" cy="1466792"/>
          </a:xfrm>
          <a:prstGeom prst="rect">
            <a:avLst/>
          </a:prstGeom>
        </p:spPr>
      </p:pic>
      <p:pic>
        <p:nvPicPr>
          <p:cNvPr id="12" name="Picture 11">
            <a:extLst>
              <a:ext uri="{FF2B5EF4-FFF2-40B4-BE49-F238E27FC236}">
                <a16:creationId xmlns:a16="http://schemas.microsoft.com/office/drawing/2014/main" id="{0DF82FB8-0E8D-4707-AF23-AE36F04CEF3A}"/>
              </a:ext>
            </a:extLst>
          </p:cNvPr>
          <p:cNvPicPr>
            <a:picLocks noChangeAspect="1"/>
          </p:cNvPicPr>
          <p:nvPr/>
        </p:nvPicPr>
        <p:blipFill>
          <a:blip r:embed="rId5"/>
          <a:stretch>
            <a:fillRect/>
          </a:stretch>
        </p:blipFill>
        <p:spPr>
          <a:xfrm>
            <a:off x="600362" y="2683519"/>
            <a:ext cx="5961167" cy="3188691"/>
          </a:xfrm>
          <a:prstGeom prst="rect">
            <a:avLst/>
          </a:prstGeom>
        </p:spPr>
      </p:pic>
      <p:sp>
        <p:nvSpPr>
          <p:cNvPr id="13" name="Rectangle 12">
            <a:extLst>
              <a:ext uri="{FF2B5EF4-FFF2-40B4-BE49-F238E27FC236}">
                <a16:creationId xmlns:a16="http://schemas.microsoft.com/office/drawing/2014/main" id="{0A518583-8E3A-4E7E-818F-59CA59A9CA73}"/>
              </a:ext>
            </a:extLst>
          </p:cNvPr>
          <p:cNvSpPr/>
          <p:nvPr/>
        </p:nvSpPr>
        <p:spPr>
          <a:xfrm>
            <a:off x="426128" y="-70061"/>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14" name="Rectangle 1">
            <a:extLst>
              <a:ext uri="{FF2B5EF4-FFF2-40B4-BE49-F238E27FC236}">
                <a16:creationId xmlns:a16="http://schemas.microsoft.com/office/drawing/2014/main" id="{8BE988A8-953D-48C7-9860-0A085A0AD9C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Georgia" panose="02040502050405020303" pitchFamily="18" charset="0"/>
                <a:ea typeface="+mn-ea"/>
                <a:cs typeface="+mn-cs"/>
              </a:rPr>
              <a:t> (where </a:t>
            </a:r>
            <a:r>
              <a:rPr kumimoji="0" lang="en-US" altLang="en-US" sz="1100" b="0" i="1" u="none" strike="noStrike" kern="1200" cap="none" spc="0" normalizeH="0" baseline="0" noProof="0">
                <a:ln>
                  <a:noFill/>
                </a:ln>
                <a:solidFill>
                  <a:srgbClr val="000000"/>
                </a:solidFill>
                <a:effectLst/>
                <a:uLnTx/>
                <a:uFillTx/>
                <a:latin typeface="Georgia" panose="02040502050405020303" pitchFamily="18" charset="0"/>
                <a:ea typeface="MathJax_Math"/>
                <a:cs typeface="+mn-cs"/>
              </a:rPr>
              <a:t>γ</a:t>
            </a:r>
            <a:r>
              <a:rPr kumimoji="0" lang="en-US" altLang="en-US" sz="1000" b="0" i="0" u="none" strike="noStrike" kern="1200" cap="none" spc="0" normalizeH="0" baseline="0" noProof="0">
                <a:ln>
                  <a:noFill/>
                </a:ln>
                <a:solidFill>
                  <a:srgbClr val="000000"/>
                </a:solidFill>
                <a:effectLst/>
                <a:uLnTx/>
                <a:uFillTx/>
                <a:latin typeface="Georgia" panose="02040502050405020303" pitchFamily="18" charset="0"/>
                <a:ea typeface="+mn-ea"/>
                <a:cs typeface="+mn-cs"/>
              </a:rPr>
              <a:t> is in </a:t>
            </a:r>
            <a:r>
              <a:rPr kumimoji="0" lang="en-US" altLang="en-US" sz="1100" b="0" i="0" u="none" strike="noStrike" kern="1200" cap="none" spc="0" normalizeH="0" baseline="0" noProof="0">
                <a:ln>
                  <a:noFill/>
                </a:ln>
                <a:solidFill>
                  <a:srgbClr val="000000"/>
                </a:solidFill>
                <a:effectLst/>
                <a:uLnTx/>
                <a:uFillTx/>
                <a:latin typeface="Georgia" panose="02040502050405020303" pitchFamily="18" charset="0"/>
                <a:ea typeface="MathJax_Main"/>
                <a:cs typeface="+mn-cs"/>
              </a:rPr>
              <a:t>[0,1]</a:t>
            </a:r>
            <a:r>
              <a:rPr kumimoji="0" lang="en-US" altLang="en-US" sz="1000" b="0" i="0" u="none" strike="noStrike" kern="1200" cap="none" spc="0" normalizeH="0" baseline="0" noProof="0">
                <a:ln>
                  <a:noFill/>
                </a:ln>
                <a:solidFill>
                  <a:srgbClr val="000000"/>
                </a:solidFill>
                <a:effectLst/>
                <a:uLnTx/>
                <a:uFillTx/>
                <a:latin typeface="Georgia" panose="02040502050405020303" pitchFamily="18" charset="0"/>
                <a:ea typeface="+mn-ea"/>
                <a:cs typeface="+mn-cs"/>
              </a:rPr>
              <a:t>)</a:t>
            </a:r>
            <a:r>
              <a:rPr kumimoji="0" lang="en-US" altLang="en-US" sz="8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6281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C6AF2-AB1B-45E3-92E0-9C4508B20192}"/>
              </a:ext>
            </a:extLst>
          </p:cNvPr>
          <p:cNvPicPr>
            <a:picLocks noChangeAspect="1"/>
          </p:cNvPicPr>
          <p:nvPr/>
        </p:nvPicPr>
        <p:blipFill>
          <a:blip r:embed="rId2"/>
          <a:stretch>
            <a:fillRect/>
          </a:stretch>
        </p:blipFill>
        <p:spPr>
          <a:xfrm>
            <a:off x="7787153" y="5366459"/>
            <a:ext cx="4404847" cy="828869"/>
          </a:xfrm>
          <a:prstGeom prst="rect">
            <a:avLst/>
          </a:prstGeom>
        </p:spPr>
      </p:pic>
      <p:sp>
        <p:nvSpPr>
          <p:cNvPr id="4" name="TextBox 3">
            <a:extLst>
              <a:ext uri="{FF2B5EF4-FFF2-40B4-BE49-F238E27FC236}">
                <a16:creationId xmlns:a16="http://schemas.microsoft.com/office/drawing/2014/main" id="{3676D777-73F4-4F51-84F3-FD77C29884ED}"/>
              </a:ext>
            </a:extLst>
          </p:cNvPr>
          <p:cNvSpPr txBox="1"/>
          <p:nvPr/>
        </p:nvSpPr>
        <p:spPr>
          <a:xfrm>
            <a:off x="8599321" y="285087"/>
            <a:ext cx="25987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Policy Gradient </a:t>
            </a:r>
          </a:p>
        </p:txBody>
      </p:sp>
      <p:pic>
        <p:nvPicPr>
          <p:cNvPr id="5" name="Picture 4">
            <a:extLst>
              <a:ext uri="{FF2B5EF4-FFF2-40B4-BE49-F238E27FC236}">
                <a16:creationId xmlns:a16="http://schemas.microsoft.com/office/drawing/2014/main" id="{CD938DBC-2A7F-429C-BA5E-95D0B7227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518" y="1077106"/>
            <a:ext cx="3156562" cy="473485"/>
          </a:xfrm>
          <a:prstGeom prst="rect">
            <a:avLst/>
          </a:prstGeom>
        </p:spPr>
      </p:pic>
      <p:pic>
        <p:nvPicPr>
          <p:cNvPr id="6" name="Picture 5">
            <a:extLst>
              <a:ext uri="{FF2B5EF4-FFF2-40B4-BE49-F238E27FC236}">
                <a16:creationId xmlns:a16="http://schemas.microsoft.com/office/drawing/2014/main" id="{3C8B28C2-B905-4DC9-BA85-E192ACDBC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012" y="2727152"/>
            <a:ext cx="3028068" cy="554866"/>
          </a:xfrm>
          <a:prstGeom prst="rect">
            <a:avLst/>
          </a:prstGeom>
        </p:spPr>
      </p:pic>
      <p:sp>
        <p:nvSpPr>
          <p:cNvPr id="7" name="TextBox 6">
            <a:extLst>
              <a:ext uri="{FF2B5EF4-FFF2-40B4-BE49-F238E27FC236}">
                <a16:creationId xmlns:a16="http://schemas.microsoft.com/office/drawing/2014/main" id="{D8D8D9B5-B3C5-400F-BB1B-0EF316B3701E}"/>
              </a:ext>
            </a:extLst>
          </p:cNvPr>
          <p:cNvSpPr txBox="1"/>
          <p:nvPr/>
        </p:nvSpPr>
        <p:spPr>
          <a:xfrm>
            <a:off x="7138506" y="1550591"/>
            <a:ext cx="5053494" cy="92653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l-GR" sz="2000" b="1" i="0" u="none" strike="noStrike" kern="1200" cap="none" spc="0" normalizeH="0" baseline="0" noProof="0" dirty="0">
                <a:ln>
                  <a:noFill/>
                </a:ln>
                <a:solidFill>
                  <a:prstClr val="black"/>
                </a:solidFill>
                <a:effectLst/>
                <a:uLnTx/>
                <a:uFillTx/>
                <a:latin typeface="Calibri" panose="020F0502020204030204"/>
                <a:ea typeface="+mn-ea"/>
                <a:cs typeface="+mn-cs"/>
              </a:rPr>
              <a:t>π</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Policy has learnable </a:t>
            </a:r>
            <a:r>
              <a:rPr kumimoji="0" lang="el-GR" sz="1800" b="1" i="0" u="none" strike="noStrike" kern="1200" cap="none" spc="0" normalizeH="0" baseline="0" noProof="0" dirty="0">
                <a:ln>
                  <a:noFill/>
                </a:ln>
                <a:solidFill>
                  <a:prstClr val="black"/>
                </a:solidFill>
                <a:effectLst/>
                <a:uLnTx/>
                <a:uFillTx/>
                <a:latin typeface="Calibri" panose="020F0502020204030204"/>
                <a:ea typeface="+mn-ea"/>
                <a:cs typeface="+mn-cs"/>
              </a:rPr>
              <a:t>ϴ</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parameter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the output is probability distribution of 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22B7448-8792-4FFF-BFBE-7FAD21D70DC6}"/>
              </a:ext>
            </a:extLst>
          </p:cNvPr>
          <p:cNvSpPr txBox="1"/>
          <p:nvPr/>
        </p:nvSpPr>
        <p:spPr>
          <a:xfrm>
            <a:off x="7075932" y="3511392"/>
            <a:ext cx="5178641" cy="88036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Finding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best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learnable </a:t>
            </a:r>
            <a:r>
              <a:rPr kumimoji="0" lang="el-GR" sz="1800" b="1" i="0" u="none" strike="noStrike" kern="1200" cap="none" spc="0" normalizeH="0" baseline="0" noProof="0" dirty="0">
                <a:ln>
                  <a:noFill/>
                </a:ln>
                <a:solidFill>
                  <a:prstClr val="black"/>
                </a:solidFill>
                <a:effectLst/>
                <a:uLnTx/>
                <a:uFillTx/>
                <a:latin typeface="Calibri" panose="020F0502020204030204"/>
                <a:ea typeface="+mn-ea"/>
                <a:cs typeface="+mn-cs"/>
              </a:rPr>
              <a:t>ϴ</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parameter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maximize the score function J(</a:t>
            </a:r>
            <a:r>
              <a:rPr kumimoji="0" lang="el-GR" sz="1800" b="0" i="0" u="none" strike="noStrike" kern="1200" cap="none" spc="0" normalizeH="0" baseline="0" noProof="0" dirty="0">
                <a:ln>
                  <a:noFill/>
                </a:ln>
                <a:solidFill>
                  <a:prstClr val="black"/>
                </a:solidFill>
                <a:effectLst/>
                <a:uLnTx/>
                <a:uFillTx/>
                <a:latin typeface="Calibri" panose="020F0502020204030204"/>
                <a:ea typeface="+mn-ea"/>
                <a:cs typeface="+mn-cs"/>
              </a:rPr>
              <a:t>ϴ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3" name="Rectangle 12">
            <a:extLst>
              <a:ext uri="{FF2B5EF4-FFF2-40B4-BE49-F238E27FC236}">
                <a16:creationId xmlns:a16="http://schemas.microsoft.com/office/drawing/2014/main" id="{0A518583-8E3A-4E7E-818F-59CA59A9CA73}"/>
              </a:ext>
            </a:extLst>
          </p:cNvPr>
          <p:cNvSpPr/>
          <p:nvPr/>
        </p:nvSpPr>
        <p:spPr>
          <a:xfrm>
            <a:off x="426128" y="-70061"/>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9C75FE5-36F8-42D7-B2A3-A8ABCC878FB0}"/>
              </a:ext>
            </a:extLst>
          </p:cNvPr>
          <p:cNvPicPr>
            <a:picLocks noChangeAspect="1"/>
          </p:cNvPicPr>
          <p:nvPr/>
        </p:nvPicPr>
        <p:blipFill>
          <a:blip r:embed="rId5"/>
          <a:stretch>
            <a:fillRect/>
          </a:stretch>
        </p:blipFill>
        <p:spPr>
          <a:xfrm>
            <a:off x="204192" y="1603121"/>
            <a:ext cx="6503339" cy="2996788"/>
          </a:xfrm>
          <a:prstGeom prst="rect">
            <a:avLst/>
          </a:prstGeom>
        </p:spPr>
      </p:pic>
      <p:sp>
        <p:nvSpPr>
          <p:cNvPr id="15" name="Rectangle 14">
            <a:extLst>
              <a:ext uri="{FF2B5EF4-FFF2-40B4-BE49-F238E27FC236}">
                <a16:creationId xmlns:a16="http://schemas.microsoft.com/office/drawing/2014/main" id="{0021F2F0-B2ED-4DF3-B959-86C09AF79F22}"/>
              </a:ext>
            </a:extLst>
          </p:cNvPr>
          <p:cNvSpPr/>
          <p:nvPr/>
        </p:nvSpPr>
        <p:spPr>
          <a:xfrm>
            <a:off x="829247" y="4864867"/>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Reinforcement Learning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Policy Gradient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770622ED-85D0-4D5D-A056-6460AF86A4C8}"/>
              </a:ext>
            </a:extLst>
          </p:cNvPr>
          <p:cNvSpPr/>
          <p:nvPr/>
        </p:nvSpPr>
        <p:spPr>
          <a:xfrm>
            <a:off x="7013359" y="4630829"/>
            <a:ext cx="5178641" cy="88036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learnable </a:t>
            </a:r>
            <a:r>
              <a:rPr kumimoji="0" lang="el-GR" sz="1800" b="1" i="0" u="none" strike="noStrike" kern="1200" cap="none" spc="0" normalizeH="0" baseline="0" noProof="0" dirty="0">
                <a:ln>
                  <a:noFill/>
                </a:ln>
                <a:solidFill>
                  <a:prstClr val="black"/>
                </a:solidFill>
                <a:effectLst/>
                <a:uLnTx/>
                <a:uFillTx/>
                <a:latin typeface="Calibri" panose="020F0502020204030204"/>
                <a:ea typeface="+mn-ea"/>
                <a:cs typeface="+mn-cs"/>
              </a:rPr>
              <a:t>ϴ</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update the policy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parameterization according to the gradient update rule</a:t>
            </a:r>
          </a:p>
        </p:txBody>
      </p:sp>
      <p:pic>
        <p:nvPicPr>
          <p:cNvPr id="9" name="Picture 8">
            <a:extLst>
              <a:ext uri="{FF2B5EF4-FFF2-40B4-BE49-F238E27FC236}">
                <a16:creationId xmlns:a16="http://schemas.microsoft.com/office/drawing/2014/main" id="{747BAFBE-6A9B-4E04-83C8-C8410748B5F6}"/>
              </a:ext>
            </a:extLst>
          </p:cNvPr>
          <p:cNvPicPr>
            <a:picLocks noChangeAspect="1"/>
          </p:cNvPicPr>
          <p:nvPr/>
        </p:nvPicPr>
        <p:blipFill>
          <a:blip r:embed="rId7"/>
          <a:stretch>
            <a:fillRect/>
          </a:stretch>
        </p:blipFill>
        <p:spPr>
          <a:xfrm>
            <a:off x="9018266" y="6355215"/>
            <a:ext cx="1553911" cy="435395"/>
          </a:xfrm>
          <a:prstGeom prst="rect">
            <a:avLst/>
          </a:prstGeom>
        </p:spPr>
      </p:pic>
    </p:spTree>
    <p:extLst>
      <p:ext uri="{BB962C8B-B14F-4D97-AF65-F5344CB8AC3E}">
        <p14:creationId xmlns:p14="http://schemas.microsoft.com/office/powerpoint/2010/main" val="1569966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046181D-02E9-48BF-842D-3883CE7359D4}"/>
              </a:ext>
            </a:extLst>
          </p:cNvPr>
          <p:cNvSpPr/>
          <p:nvPr/>
        </p:nvSpPr>
        <p:spPr>
          <a:xfrm>
            <a:off x="692795" y="3283722"/>
            <a:ext cx="2867149" cy="132545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31" name="Rectangle 30">
            <a:extLst>
              <a:ext uri="{FF2B5EF4-FFF2-40B4-BE49-F238E27FC236}">
                <a16:creationId xmlns:a16="http://schemas.microsoft.com/office/drawing/2014/main" id="{C9DADA0C-595B-443C-BF2D-83203500AF40}"/>
              </a:ext>
            </a:extLst>
          </p:cNvPr>
          <p:cNvSpPr/>
          <p:nvPr/>
        </p:nvSpPr>
        <p:spPr>
          <a:xfrm>
            <a:off x="68277" y="745793"/>
            <a:ext cx="11792289" cy="1668085"/>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Key Ideas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Controller (RNN-LSTM) -&gt; Generate string that specifies layer-parameters of Network Architecture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
        <p:nvSpPr>
          <p:cNvPr id="46" name="TextBox 45">
            <a:extLst>
              <a:ext uri="{FF2B5EF4-FFF2-40B4-BE49-F238E27FC236}">
                <a16:creationId xmlns:a16="http://schemas.microsoft.com/office/drawing/2014/main" id="{80FB1C99-F26A-4859-B46C-097F17EA237A}"/>
              </a:ext>
            </a:extLst>
          </p:cNvPr>
          <p:cNvSpPr txBox="1"/>
          <p:nvPr/>
        </p:nvSpPr>
        <p:spPr>
          <a:xfrm>
            <a:off x="1016277" y="4907788"/>
            <a:ext cx="22799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17" name="Rectangle 16">
            <a:extLst>
              <a:ext uri="{FF2B5EF4-FFF2-40B4-BE49-F238E27FC236}">
                <a16:creationId xmlns:a16="http://schemas.microsoft.com/office/drawing/2014/main" id="{C292AFFD-58B0-4161-8A52-DF52891C49F0}"/>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6F7C6B3B-AA21-4B8A-8BEE-58A744EABE90}"/>
              </a:ext>
            </a:extLst>
          </p:cNvPr>
          <p:cNvPicPr>
            <a:picLocks noChangeAspect="1"/>
          </p:cNvPicPr>
          <p:nvPr/>
        </p:nvPicPr>
        <p:blipFill>
          <a:blip r:embed="rId2"/>
          <a:stretch>
            <a:fillRect/>
          </a:stretch>
        </p:blipFill>
        <p:spPr>
          <a:xfrm>
            <a:off x="5312436" y="3060807"/>
            <a:ext cx="6767172" cy="2319607"/>
          </a:xfrm>
          <a:prstGeom prst="rect">
            <a:avLst/>
          </a:prstGeom>
        </p:spPr>
      </p:pic>
    </p:spTree>
    <p:extLst>
      <p:ext uri="{BB962C8B-B14F-4D97-AF65-F5344CB8AC3E}">
        <p14:creationId xmlns:p14="http://schemas.microsoft.com/office/powerpoint/2010/main" val="11025356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046181D-02E9-48BF-842D-3883CE7359D4}"/>
              </a:ext>
            </a:extLst>
          </p:cNvPr>
          <p:cNvSpPr/>
          <p:nvPr/>
        </p:nvSpPr>
        <p:spPr>
          <a:xfrm>
            <a:off x="347910" y="4200296"/>
            <a:ext cx="2867149" cy="132545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31" name="Rectangle 30">
            <a:extLst>
              <a:ext uri="{FF2B5EF4-FFF2-40B4-BE49-F238E27FC236}">
                <a16:creationId xmlns:a16="http://schemas.microsoft.com/office/drawing/2014/main" id="{C9DADA0C-595B-443C-BF2D-83203500AF40}"/>
              </a:ext>
            </a:extLst>
          </p:cNvPr>
          <p:cNvSpPr/>
          <p:nvPr/>
        </p:nvSpPr>
        <p:spPr>
          <a:xfrm>
            <a:off x="68278" y="745793"/>
            <a:ext cx="11659124" cy="1668085"/>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Key Ideas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ucida Grande"/>
                <a:ea typeface="+mn-ea"/>
                <a:cs typeface="+mn-cs"/>
              </a:rPr>
              <a:t>Controller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(RNN-LSTM) -&gt; Generate string that specifies layer-parameters of Network Architecture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
        <p:nvSpPr>
          <p:cNvPr id="46" name="TextBox 45">
            <a:extLst>
              <a:ext uri="{FF2B5EF4-FFF2-40B4-BE49-F238E27FC236}">
                <a16:creationId xmlns:a16="http://schemas.microsoft.com/office/drawing/2014/main" id="{80FB1C99-F26A-4859-B46C-097F17EA237A}"/>
              </a:ext>
            </a:extLst>
          </p:cNvPr>
          <p:cNvSpPr txBox="1"/>
          <p:nvPr/>
        </p:nvSpPr>
        <p:spPr>
          <a:xfrm>
            <a:off x="692795" y="5650542"/>
            <a:ext cx="22799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17" name="Rectangle 16">
            <a:extLst>
              <a:ext uri="{FF2B5EF4-FFF2-40B4-BE49-F238E27FC236}">
                <a16:creationId xmlns:a16="http://schemas.microsoft.com/office/drawing/2014/main" id="{C292AFFD-58B0-4161-8A52-DF52891C49F0}"/>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6F7C6B3B-AA21-4B8A-8BEE-58A744EABE90}"/>
              </a:ext>
            </a:extLst>
          </p:cNvPr>
          <p:cNvPicPr>
            <a:picLocks noChangeAspect="1"/>
          </p:cNvPicPr>
          <p:nvPr/>
        </p:nvPicPr>
        <p:blipFill>
          <a:blip r:embed="rId2"/>
          <a:stretch>
            <a:fillRect/>
          </a:stretch>
        </p:blipFill>
        <p:spPr>
          <a:xfrm>
            <a:off x="5076918" y="3815732"/>
            <a:ext cx="6767172" cy="2319607"/>
          </a:xfrm>
          <a:prstGeom prst="rect">
            <a:avLst/>
          </a:prstGeom>
        </p:spPr>
      </p:pic>
      <p:sp>
        <p:nvSpPr>
          <p:cNvPr id="3" name="Rectangle 2">
            <a:extLst>
              <a:ext uri="{FF2B5EF4-FFF2-40B4-BE49-F238E27FC236}">
                <a16:creationId xmlns:a16="http://schemas.microsoft.com/office/drawing/2014/main" id="{4BE29513-5D79-4EF9-BDAB-0B21484C945B}"/>
              </a:ext>
            </a:extLst>
          </p:cNvPr>
          <p:cNvSpPr/>
          <p:nvPr/>
        </p:nvSpPr>
        <p:spPr>
          <a:xfrm>
            <a:off x="2511172" y="2785232"/>
            <a:ext cx="1026368" cy="34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9" name="Rectangle 8">
            <a:extLst>
              <a:ext uri="{FF2B5EF4-FFF2-40B4-BE49-F238E27FC236}">
                <a16:creationId xmlns:a16="http://schemas.microsoft.com/office/drawing/2014/main" id="{835FBB5B-67C5-4BB9-A98D-5E2A24CB948C}"/>
              </a:ext>
            </a:extLst>
          </p:cNvPr>
          <p:cNvSpPr/>
          <p:nvPr/>
        </p:nvSpPr>
        <p:spPr>
          <a:xfrm>
            <a:off x="5770256" y="2775900"/>
            <a:ext cx="1181671" cy="3452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sp>
        <p:nvSpPr>
          <p:cNvPr id="10" name="Rectangle 9">
            <a:extLst>
              <a:ext uri="{FF2B5EF4-FFF2-40B4-BE49-F238E27FC236}">
                <a16:creationId xmlns:a16="http://schemas.microsoft.com/office/drawing/2014/main" id="{86656D30-4321-4A36-8D42-3261DED6F303}"/>
              </a:ext>
            </a:extLst>
          </p:cNvPr>
          <p:cNvSpPr/>
          <p:nvPr/>
        </p:nvSpPr>
        <p:spPr>
          <a:xfrm>
            <a:off x="7415082" y="2775900"/>
            <a:ext cx="1026368" cy="34523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sp>
        <p:nvSpPr>
          <p:cNvPr id="11" name="Rectangle 10">
            <a:extLst>
              <a:ext uri="{FF2B5EF4-FFF2-40B4-BE49-F238E27FC236}">
                <a16:creationId xmlns:a16="http://schemas.microsoft.com/office/drawing/2014/main" id="{043FE5CA-602D-4B52-A03A-0A80BA827A75}"/>
              </a:ext>
            </a:extLst>
          </p:cNvPr>
          <p:cNvSpPr/>
          <p:nvPr/>
        </p:nvSpPr>
        <p:spPr>
          <a:xfrm>
            <a:off x="8991903" y="2758774"/>
            <a:ext cx="1190528" cy="3545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cxnSp>
        <p:nvCxnSpPr>
          <p:cNvPr id="6" name="Straight Arrow Connector 5">
            <a:extLst>
              <a:ext uri="{FF2B5EF4-FFF2-40B4-BE49-F238E27FC236}">
                <a16:creationId xmlns:a16="http://schemas.microsoft.com/office/drawing/2014/main" id="{FDE7194A-D498-4BDA-8DB5-A67FB3E05CB1}"/>
              </a:ext>
            </a:extLst>
          </p:cNvPr>
          <p:cNvCxnSpPr/>
          <p:nvPr/>
        </p:nvCxnSpPr>
        <p:spPr>
          <a:xfrm>
            <a:off x="5353637"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59325-0C72-4405-BFEB-D7A5D18CAFEC}"/>
              </a:ext>
            </a:extLst>
          </p:cNvPr>
          <p:cNvCxnSpPr/>
          <p:nvPr/>
        </p:nvCxnSpPr>
        <p:spPr>
          <a:xfrm>
            <a:off x="7054919"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833EF5-AA98-41EC-B720-B768205EA55C}"/>
              </a:ext>
            </a:extLst>
          </p:cNvPr>
          <p:cNvCxnSpPr>
            <a:cxnSpLocks/>
          </p:cNvCxnSpPr>
          <p:nvPr/>
        </p:nvCxnSpPr>
        <p:spPr>
          <a:xfrm>
            <a:off x="8559839" y="2957848"/>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C837AAB-E3F6-4053-88A2-7B8F7F1BE950}"/>
              </a:ext>
            </a:extLst>
          </p:cNvPr>
          <p:cNvSpPr/>
          <p:nvPr/>
        </p:nvSpPr>
        <p:spPr>
          <a:xfrm>
            <a:off x="10478160" y="2795913"/>
            <a:ext cx="451594"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3DD0E343-9DA4-4416-84A6-ADC6195C96C1}"/>
              </a:ext>
            </a:extLst>
          </p:cNvPr>
          <p:cNvSpPr/>
          <p:nvPr/>
        </p:nvSpPr>
        <p:spPr>
          <a:xfrm>
            <a:off x="4151715" y="2758774"/>
            <a:ext cx="1181671" cy="34523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N-2</a:t>
            </a:r>
          </a:p>
        </p:txBody>
      </p:sp>
      <p:cxnSp>
        <p:nvCxnSpPr>
          <p:cNvPr id="19" name="Straight Arrow Connector 18">
            <a:extLst>
              <a:ext uri="{FF2B5EF4-FFF2-40B4-BE49-F238E27FC236}">
                <a16:creationId xmlns:a16="http://schemas.microsoft.com/office/drawing/2014/main" id="{41A4EFB6-B1F7-4D4D-B12B-90593849B5BC}"/>
              </a:ext>
            </a:extLst>
          </p:cNvPr>
          <p:cNvCxnSpPr/>
          <p:nvPr/>
        </p:nvCxnSpPr>
        <p:spPr>
          <a:xfrm>
            <a:off x="3673736" y="2976553"/>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5A0FA2-9781-4F7F-A00D-2945CA89E632}"/>
              </a:ext>
            </a:extLst>
          </p:cNvPr>
          <p:cNvSpPr/>
          <p:nvPr/>
        </p:nvSpPr>
        <p:spPr>
          <a:xfrm>
            <a:off x="11189632" y="2795913"/>
            <a:ext cx="961723"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cxnSp>
        <p:nvCxnSpPr>
          <p:cNvPr id="22" name="Straight Arrow Connector 21">
            <a:extLst>
              <a:ext uri="{FF2B5EF4-FFF2-40B4-BE49-F238E27FC236}">
                <a16:creationId xmlns:a16="http://schemas.microsoft.com/office/drawing/2014/main" id="{BFF15792-7248-4C85-BDDE-FDF977FD03F0}"/>
              </a:ext>
            </a:extLst>
          </p:cNvPr>
          <p:cNvCxnSpPr>
            <a:cxnSpLocks/>
          </p:cNvCxnSpPr>
          <p:nvPr/>
        </p:nvCxnSpPr>
        <p:spPr>
          <a:xfrm>
            <a:off x="10154159" y="2976553"/>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D2DC4D-E6FF-46A2-91D9-25B0D0B853A3}"/>
              </a:ext>
            </a:extLst>
          </p:cNvPr>
          <p:cNvCxnSpPr>
            <a:cxnSpLocks/>
          </p:cNvCxnSpPr>
          <p:nvPr/>
        </p:nvCxnSpPr>
        <p:spPr>
          <a:xfrm>
            <a:off x="10871573" y="2967221"/>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2660C13-5833-4911-8E75-DB5FBA7D05CE}"/>
              </a:ext>
            </a:extLst>
          </p:cNvPr>
          <p:cNvSpPr/>
          <p:nvPr/>
        </p:nvSpPr>
        <p:spPr>
          <a:xfrm>
            <a:off x="6410131" y="3697570"/>
            <a:ext cx="3744028" cy="233090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77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B333B6-FFF9-481E-914A-4451AA0EACB8}"/>
              </a:ext>
            </a:extLst>
          </p:cNvPr>
          <p:cNvPicPr>
            <a:picLocks noChangeAspect="1"/>
          </p:cNvPicPr>
          <p:nvPr/>
        </p:nvPicPr>
        <p:blipFill rotWithShape="1">
          <a:blip r:embed="rId2"/>
          <a:srcRect l="662"/>
          <a:stretch/>
        </p:blipFill>
        <p:spPr>
          <a:xfrm>
            <a:off x="765889" y="919855"/>
            <a:ext cx="10731757" cy="5163087"/>
          </a:xfrm>
          <a:prstGeom prst="rect">
            <a:avLst/>
          </a:prstGeom>
        </p:spPr>
      </p:pic>
      <p:sp>
        <p:nvSpPr>
          <p:cNvPr id="8" name="Rectangle 7">
            <a:extLst>
              <a:ext uri="{FF2B5EF4-FFF2-40B4-BE49-F238E27FC236}">
                <a16:creationId xmlns:a16="http://schemas.microsoft.com/office/drawing/2014/main" id="{EC4B6834-5DD8-40BA-97DA-6034C17B7990}"/>
              </a:ext>
            </a:extLst>
          </p:cNvPr>
          <p:cNvSpPr/>
          <p:nvPr/>
        </p:nvSpPr>
        <p:spPr>
          <a:xfrm>
            <a:off x="9153331" y="6023696"/>
            <a:ext cx="343523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Re-produce slide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http://www.automl.org/talks</a:t>
            </a:r>
          </a:p>
        </p:txBody>
      </p:sp>
      <p:sp>
        <p:nvSpPr>
          <p:cNvPr id="5" name="Title 1">
            <a:extLst>
              <a:ext uri="{FF2B5EF4-FFF2-40B4-BE49-F238E27FC236}">
                <a16:creationId xmlns:a16="http://schemas.microsoft.com/office/drawing/2014/main" id="{B4CE3661-B541-4468-A066-9314389F6663}"/>
              </a:ext>
            </a:extLst>
          </p:cNvPr>
          <p:cNvSpPr>
            <a:spLocks noGrp="1"/>
          </p:cNvSpPr>
          <p:nvPr>
            <p:ph type="title"/>
          </p:nvPr>
        </p:nvSpPr>
        <p:spPr>
          <a:xfrm>
            <a:off x="765889" y="1"/>
            <a:ext cx="10515600" cy="550506"/>
          </a:xfrm>
        </p:spPr>
        <p:txBody>
          <a:bodyPr>
            <a:normAutofit fontScale="90000"/>
          </a:bodyPr>
          <a:lstStyle/>
          <a:p>
            <a:pPr algn="ctr"/>
            <a:r>
              <a:rPr lang="en-US" dirty="0">
                <a:solidFill>
                  <a:srgbClr val="0052D6"/>
                </a:solidFill>
              </a:rPr>
              <a:t>Overview Auto ML – Timeline Development</a:t>
            </a:r>
          </a:p>
        </p:txBody>
      </p:sp>
    </p:spTree>
    <p:extLst>
      <p:ext uri="{BB962C8B-B14F-4D97-AF65-F5344CB8AC3E}">
        <p14:creationId xmlns:p14="http://schemas.microsoft.com/office/powerpoint/2010/main" val="1732766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046181D-02E9-48BF-842D-3883CE7359D4}"/>
              </a:ext>
            </a:extLst>
          </p:cNvPr>
          <p:cNvSpPr/>
          <p:nvPr/>
        </p:nvSpPr>
        <p:spPr>
          <a:xfrm>
            <a:off x="347910" y="4200296"/>
            <a:ext cx="2867149" cy="132545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31" name="Rectangle 30">
            <a:extLst>
              <a:ext uri="{FF2B5EF4-FFF2-40B4-BE49-F238E27FC236}">
                <a16:creationId xmlns:a16="http://schemas.microsoft.com/office/drawing/2014/main" id="{C9DADA0C-595B-443C-BF2D-83203500AF40}"/>
              </a:ext>
            </a:extLst>
          </p:cNvPr>
          <p:cNvSpPr/>
          <p:nvPr/>
        </p:nvSpPr>
        <p:spPr>
          <a:xfrm>
            <a:off x="68278" y="745793"/>
            <a:ext cx="11775812" cy="1668085"/>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Key Ideas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ucida Grande"/>
                <a:ea typeface="+mn-ea"/>
                <a:cs typeface="+mn-cs"/>
              </a:rPr>
              <a:t>Controller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(RNN-LSTM) -&gt; Generate string that specifies layer-parameters of Network Architecture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
        <p:nvSpPr>
          <p:cNvPr id="46" name="TextBox 45">
            <a:extLst>
              <a:ext uri="{FF2B5EF4-FFF2-40B4-BE49-F238E27FC236}">
                <a16:creationId xmlns:a16="http://schemas.microsoft.com/office/drawing/2014/main" id="{80FB1C99-F26A-4859-B46C-097F17EA237A}"/>
              </a:ext>
            </a:extLst>
          </p:cNvPr>
          <p:cNvSpPr txBox="1"/>
          <p:nvPr/>
        </p:nvSpPr>
        <p:spPr>
          <a:xfrm>
            <a:off x="692795" y="5650542"/>
            <a:ext cx="22799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17" name="Rectangle 16">
            <a:extLst>
              <a:ext uri="{FF2B5EF4-FFF2-40B4-BE49-F238E27FC236}">
                <a16:creationId xmlns:a16="http://schemas.microsoft.com/office/drawing/2014/main" id="{C292AFFD-58B0-4161-8A52-DF52891C49F0}"/>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6F7C6B3B-AA21-4B8A-8BEE-58A744EABE90}"/>
              </a:ext>
            </a:extLst>
          </p:cNvPr>
          <p:cNvPicPr>
            <a:picLocks noChangeAspect="1"/>
          </p:cNvPicPr>
          <p:nvPr/>
        </p:nvPicPr>
        <p:blipFill>
          <a:blip r:embed="rId2"/>
          <a:stretch>
            <a:fillRect/>
          </a:stretch>
        </p:blipFill>
        <p:spPr>
          <a:xfrm>
            <a:off x="5076918" y="3815732"/>
            <a:ext cx="6767172" cy="2319607"/>
          </a:xfrm>
          <a:prstGeom prst="rect">
            <a:avLst/>
          </a:prstGeom>
        </p:spPr>
      </p:pic>
      <p:sp>
        <p:nvSpPr>
          <p:cNvPr id="3" name="Rectangle 2">
            <a:extLst>
              <a:ext uri="{FF2B5EF4-FFF2-40B4-BE49-F238E27FC236}">
                <a16:creationId xmlns:a16="http://schemas.microsoft.com/office/drawing/2014/main" id="{4BE29513-5D79-4EF9-BDAB-0B21484C945B}"/>
              </a:ext>
            </a:extLst>
          </p:cNvPr>
          <p:cNvSpPr/>
          <p:nvPr/>
        </p:nvSpPr>
        <p:spPr>
          <a:xfrm>
            <a:off x="2511172" y="2785232"/>
            <a:ext cx="1026368" cy="34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9" name="Rectangle 8">
            <a:extLst>
              <a:ext uri="{FF2B5EF4-FFF2-40B4-BE49-F238E27FC236}">
                <a16:creationId xmlns:a16="http://schemas.microsoft.com/office/drawing/2014/main" id="{835FBB5B-67C5-4BB9-A98D-5E2A24CB948C}"/>
              </a:ext>
            </a:extLst>
          </p:cNvPr>
          <p:cNvSpPr/>
          <p:nvPr/>
        </p:nvSpPr>
        <p:spPr>
          <a:xfrm>
            <a:off x="5770256" y="2775900"/>
            <a:ext cx="1181671" cy="3452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sp>
        <p:nvSpPr>
          <p:cNvPr id="10" name="Rectangle 9">
            <a:extLst>
              <a:ext uri="{FF2B5EF4-FFF2-40B4-BE49-F238E27FC236}">
                <a16:creationId xmlns:a16="http://schemas.microsoft.com/office/drawing/2014/main" id="{86656D30-4321-4A36-8D42-3261DED6F303}"/>
              </a:ext>
            </a:extLst>
          </p:cNvPr>
          <p:cNvSpPr/>
          <p:nvPr/>
        </p:nvSpPr>
        <p:spPr>
          <a:xfrm>
            <a:off x="7415082" y="2775900"/>
            <a:ext cx="1026368" cy="34523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sp>
        <p:nvSpPr>
          <p:cNvPr id="11" name="Rectangle 10">
            <a:extLst>
              <a:ext uri="{FF2B5EF4-FFF2-40B4-BE49-F238E27FC236}">
                <a16:creationId xmlns:a16="http://schemas.microsoft.com/office/drawing/2014/main" id="{043FE5CA-602D-4B52-A03A-0A80BA827A75}"/>
              </a:ext>
            </a:extLst>
          </p:cNvPr>
          <p:cNvSpPr/>
          <p:nvPr/>
        </p:nvSpPr>
        <p:spPr>
          <a:xfrm>
            <a:off x="8991903" y="2758774"/>
            <a:ext cx="1190528" cy="3545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cxnSp>
        <p:nvCxnSpPr>
          <p:cNvPr id="6" name="Straight Arrow Connector 5">
            <a:extLst>
              <a:ext uri="{FF2B5EF4-FFF2-40B4-BE49-F238E27FC236}">
                <a16:creationId xmlns:a16="http://schemas.microsoft.com/office/drawing/2014/main" id="{FDE7194A-D498-4BDA-8DB5-A67FB3E05CB1}"/>
              </a:ext>
            </a:extLst>
          </p:cNvPr>
          <p:cNvCxnSpPr/>
          <p:nvPr/>
        </p:nvCxnSpPr>
        <p:spPr>
          <a:xfrm>
            <a:off x="5353637"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59325-0C72-4405-BFEB-D7A5D18CAFEC}"/>
              </a:ext>
            </a:extLst>
          </p:cNvPr>
          <p:cNvCxnSpPr/>
          <p:nvPr/>
        </p:nvCxnSpPr>
        <p:spPr>
          <a:xfrm>
            <a:off x="7054919"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833EF5-AA98-41EC-B720-B768205EA55C}"/>
              </a:ext>
            </a:extLst>
          </p:cNvPr>
          <p:cNvCxnSpPr>
            <a:cxnSpLocks/>
          </p:cNvCxnSpPr>
          <p:nvPr/>
        </p:nvCxnSpPr>
        <p:spPr>
          <a:xfrm>
            <a:off x="8559839" y="2957848"/>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C837AAB-E3F6-4053-88A2-7B8F7F1BE950}"/>
              </a:ext>
            </a:extLst>
          </p:cNvPr>
          <p:cNvSpPr/>
          <p:nvPr/>
        </p:nvSpPr>
        <p:spPr>
          <a:xfrm>
            <a:off x="10478160" y="2795913"/>
            <a:ext cx="451594"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3DD0E343-9DA4-4416-84A6-ADC6195C96C1}"/>
              </a:ext>
            </a:extLst>
          </p:cNvPr>
          <p:cNvSpPr/>
          <p:nvPr/>
        </p:nvSpPr>
        <p:spPr>
          <a:xfrm>
            <a:off x="4151715" y="2758774"/>
            <a:ext cx="1181671" cy="34523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N-2</a:t>
            </a:r>
          </a:p>
        </p:txBody>
      </p:sp>
      <p:cxnSp>
        <p:nvCxnSpPr>
          <p:cNvPr id="19" name="Straight Arrow Connector 18">
            <a:extLst>
              <a:ext uri="{FF2B5EF4-FFF2-40B4-BE49-F238E27FC236}">
                <a16:creationId xmlns:a16="http://schemas.microsoft.com/office/drawing/2014/main" id="{41A4EFB6-B1F7-4D4D-B12B-90593849B5BC}"/>
              </a:ext>
            </a:extLst>
          </p:cNvPr>
          <p:cNvCxnSpPr/>
          <p:nvPr/>
        </p:nvCxnSpPr>
        <p:spPr>
          <a:xfrm>
            <a:off x="3673736" y="2976553"/>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5A0FA2-9781-4F7F-A00D-2945CA89E632}"/>
              </a:ext>
            </a:extLst>
          </p:cNvPr>
          <p:cNvSpPr/>
          <p:nvPr/>
        </p:nvSpPr>
        <p:spPr>
          <a:xfrm>
            <a:off x="11189632" y="2795913"/>
            <a:ext cx="961723"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cxnSp>
        <p:nvCxnSpPr>
          <p:cNvPr id="22" name="Straight Arrow Connector 21">
            <a:extLst>
              <a:ext uri="{FF2B5EF4-FFF2-40B4-BE49-F238E27FC236}">
                <a16:creationId xmlns:a16="http://schemas.microsoft.com/office/drawing/2014/main" id="{BFF15792-7248-4C85-BDDE-FDF977FD03F0}"/>
              </a:ext>
            </a:extLst>
          </p:cNvPr>
          <p:cNvCxnSpPr>
            <a:cxnSpLocks/>
          </p:cNvCxnSpPr>
          <p:nvPr/>
        </p:nvCxnSpPr>
        <p:spPr>
          <a:xfrm>
            <a:off x="10154159" y="2976553"/>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D2DC4D-E6FF-46A2-91D9-25B0D0B853A3}"/>
              </a:ext>
            </a:extLst>
          </p:cNvPr>
          <p:cNvCxnSpPr>
            <a:cxnSpLocks/>
          </p:cNvCxnSpPr>
          <p:nvPr/>
        </p:nvCxnSpPr>
        <p:spPr>
          <a:xfrm>
            <a:off x="10871573" y="2967221"/>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2660C13-5833-4911-8E75-DB5FBA7D05CE}"/>
              </a:ext>
            </a:extLst>
          </p:cNvPr>
          <p:cNvSpPr/>
          <p:nvPr/>
        </p:nvSpPr>
        <p:spPr>
          <a:xfrm>
            <a:off x="6410131" y="3796410"/>
            <a:ext cx="3744028" cy="223206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96DC854A-C933-4934-956D-65E6190306F9}"/>
              </a:ext>
            </a:extLst>
          </p:cNvPr>
          <p:cNvSpPr/>
          <p:nvPr/>
        </p:nvSpPr>
        <p:spPr>
          <a:xfrm>
            <a:off x="7339330" y="2705891"/>
            <a:ext cx="1181671" cy="514099"/>
          </a:xfrm>
          <a:prstGeom prst="rect">
            <a:avLst/>
          </a:prstGeom>
          <a:noFill/>
          <a:ln w="28575">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C9F4F49-CE51-430A-94CF-610957BC750C}"/>
              </a:ext>
            </a:extLst>
          </p:cNvPr>
          <p:cNvCxnSpPr>
            <a:cxnSpLocks/>
            <a:stCxn id="2" idx="3"/>
          </p:cNvCxnSpPr>
          <p:nvPr/>
        </p:nvCxnSpPr>
        <p:spPr>
          <a:xfrm>
            <a:off x="8521001" y="2962941"/>
            <a:ext cx="1661430" cy="8431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77763C-4ECE-4693-B5F3-DE665062B1AF}"/>
              </a:ext>
            </a:extLst>
          </p:cNvPr>
          <p:cNvCxnSpPr>
            <a:stCxn id="2" idx="1"/>
          </p:cNvCxnSpPr>
          <p:nvPr/>
        </p:nvCxnSpPr>
        <p:spPr>
          <a:xfrm flipH="1">
            <a:off x="6410131" y="2962941"/>
            <a:ext cx="929199" cy="8356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747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046181D-02E9-48BF-842D-3883CE7359D4}"/>
              </a:ext>
            </a:extLst>
          </p:cNvPr>
          <p:cNvSpPr/>
          <p:nvPr/>
        </p:nvSpPr>
        <p:spPr>
          <a:xfrm>
            <a:off x="347910" y="4200296"/>
            <a:ext cx="2867149" cy="132545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31" name="Rectangle 30">
            <a:extLst>
              <a:ext uri="{FF2B5EF4-FFF2-40B4-BE49-F238E27FC236}">
                <a16:creationId xmlns:a16="http://schemas.microsoft.com/office/drawing/2014/main" id="{C9DADA0C-595B-443C-BF2D-83203500AF40}"/>
              </a:ext>
            </a:extLst>
          </p:cNvPr>
          <p:cNvSpPr/>
          <p:nvPr/>
        </p:nvSpPr>
        <p:spPr>
          <a:xfrm>
            <a:off x="68278" y="745793"/>
            <a:ext cx="11775812" cy="1668085"/>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Key Ideas</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ucida Grande"/>
                <a:ea typeface="+mn-ea"/>
                <a:cs typeface="+mn-cs"/>
              </a:rPr>
              <a:t>Controller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(RNN-LSTM) -&gt; Generate string that specifies layer-parameters of Network Architecture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
        <p:nvSpPr>
          <p:cNvPr id="46" name="TextBox 45">
            <a:extLst>
              <a:ext uri="{FF2B5EF4-FFF2-40B4-BE49-F238E27FC236}">
                <a16:creationId xmlns:a16="http://schemas.microsoft.com/office/drawing/2014/main" id="{80FB1C99-F26A-4859-B46C-097F17EA237A}"/>
              </a:ext>
            </a:extLst>
          </p:cNvPr>
          <p:cNvSpPr txBox="1"/>
          <p:nvPr/>
        </p:nvSpPr>
        <p:spPr>
          <a:xfrm>
            <a:off x="692795" y="5650542"/>
            <a:ext cx="22799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17" name="Rectangle 16">
            <a:extLst>
              <a:ext uri="{FF2B5EF4-FFF2-40B4-BE49-F238E27FC236}">
                <a16:creationId xmlns:a16="http://schemas.microsoft.com/office/drawing/2014/main" id="{C292AFFD-58B0-4161-8A52-DF52891C49F0}"/>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6F7C6B3B-AA21-4B8A-8BEE-58A744EABE90}"/>
              </a:ext>
            </a:extLst>
          </p:cNvPr>
          <p:cNvPicPr>
            <a:picLocks noChangeAspect="1"/>
          </p:cNvPicPr>
          <p:nvPr/>
        </p:nvPicPr>
        <p:blipFill>
          <a:blip r:embed="rId2"/>
          <a:stretch>
            <a:fillRect/>
          </a:stretch>
        </p:blipFill>
        <p:spPr>
          <a:xfrm>
            <a:off x="5076918" y="3815732"/>
            <a:ext cx="6767172" cy="2319607"/>
          </a:xfrm>
          <a:prstGeom prst="rect">
            <a:avLst/>
          </a:prstGeom>
        </p:spPr>
      </p:pic>
      <p:sp>
        <p:nvSpPr>
          <p:cNvPr id="3" name="Rectangle 2">
            <a:extLst>
              <a:ext uri="{FF2B5EF4-FFF2-40B4-BE49-F238E27FC236}">
                <a16:creationId xmlns:a16="http://schemas.microsoft.com/office/drawing/2014/main" id="{4BE29513-5D79-4EF9-BDAB-0B21484C945B}"/>
              </a:ext>
            </a:extLst>
          </p:cNvPr>
          <p:cNvSpPr/>
          <p:nvPr/>
        </p:nvSpPr>
        <p:spPr>
          <a:xfrm>
            <a:off x="2511172" y="2785232"/>
            <a:ext cx="1026368" cy="34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9" name="Rectangle 8">
            <a:extLst>
              <a:ext uri="{FF2B5EF4-FFF2-40B4-BE49-F238E27FC236}">
                <a16:creationId xmlns:a16="http://schemas.microsoft.com/office/drawing/2014/main" id="{835FBB5B-67C5-4BB9-A98D-5E2A24CB948C}"/>
              </a:ext>
            </a:extLst>
          </p:cNvPr>
          <p:cNvSpPr/>
          <p:nvPr/>
        </p:nvSpPr>
        <p:spPr>
          <a:xfrm>
            <a:off x="5770256" y="2775900"/>
            <a:ext cx="1181671" cy="3452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sp>
        <p:nvSpPr>
          <p:cNvPr id="10" name="Rectangle 9">
            <a:extLst>
              <a:ext uri="{FF2B5EF4-FFF2-40B4-BE49-F238E27FC236}">
                <a16:creationId xmlns:a16="http://schemas.microsoft.com/office/drawing/2014/main" id="{86656D30-4321-4A36-8D42-3261DED6F303}"/>
              </a:ext>
            </a:extLst>
          </p:cNvPr>
          <p:cNvSpPr/>
          <p:nvPr/>
        </p:nvSpPr>
        <p:spPr>
          <a:xfrm>
            <a:off x="7415082" y="2775900"/>
            <a:ext cx="1026368" cy="34523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sp>
        <p:nvSpPr>
          <p:cNvPr id="11" name="Rectangle 10">
            <a:extLst>
              <a:ext uri="{FF2B5EF4-FFF2-40B4-BE49-F238E27FC236}">
                <a16:creationId xmlns:a16="http://schemas.microsoft.com/office/drawing/2014/main" id="{043FE5CA-602D-4B52-A03A-0A80BA827A75}"/>
              </a:ext>
            </a:extLst>
          </p:cNvPr>
          <p:cNvSpPr/>
          <p:nvPr/>
        </p:nvSpPr>
        <p:spPr>
          <a:xfrm>
            <a:off x="8991903" y="2758774"/>
            <a:ext cx="1190528" cy="3545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cxnSp>
        <p:nvCxnSpPr>
          <p:cNvPr id="6" name="Straight Arrow Connector 5">
            <a:extLst>
              <a:ext uri="{FF2B5EF4-FFF2-40B4-BE49-F238E27FC236}">
                <a16:creationId xmlns:a16="http://schemas.microsoft.com/office/drawing/2014/main" id="{FDE7194A-D498-4BDA-8DB5-A67FB3E05CB1}"/>
              </a:ext>
            </a:extLst>
          </p:cNvPr>
          <p:cNvCxnSpPr/>
          <p:nvPr/>
        </p:nvCxnSpPr>
        <p:spPr>
          <a:xfrm>
            <a:off x="5353637"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59325-0C72-4405-BFEB-D7A5D18CAFEC}"/>
              </a:ext>
            </a:extLst>
          </p:cNvPr>
          <p:cNvCxnSpPr/>
          <p:nvPr/>
        </p:nvCxnSpPr>
        <p:spPr>
          <a:xfrm>
            <a:off x="7054919"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833EF5-AA98-41EC-B720-B768205EA55C}"/>
              </a:ext>
            </a:extLst>
          </p:cNvPr>
          <p:cNvCxnSpPr>
            <a:cxnSpLocks/>
          </p:cNvCxnSpPr>
          <p:nvPr/>
        </p:nvCxnSpPr>
        <p:spPr>
          <a:xfrm>
            <a:off x="8559839" y="2957848"/>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C837AAB-E3F6-4053-88A2-7B8F7F1BE950}"/>
              </a:ext>
            </a:extLst>
          </p:cNvPr>
          <p:cNvSpPr/>
          <p:nvPr/>
        </p:nvSpPr>
        <p:spPr>
          <a:xfrm>
            <a:off x="10478160" y="2795913"/>
            <a:ext cx="451594"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3DD0E343-9DA4-4416-84A6-ADC6195C96C1}"/>
              </a:ext>
            </a:extLst>
          </p:cNvPr>
          <p:cNvSpPr/>
          <p:nvPr/>
        </p:nvSpPr>
        <p:spPr>
          <a:xfrm>
            <a:off x="4151715" y="2758774"/>
            <a:ext cx="1181671" cy="34523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N-2</a:t>
            </a:r>
          </a:p>
        </p:txBody>
      </p:sp>
      <p:cxnSp>
        <p:nvCxnSpPr>
          <p:cNvPr id="19" name="Straight Arrow Connector 18">
            <a:extLst>
              <a:ext uri="{FF2B5EF4-FFF2-40B4-BE49-F238E27FC236}">
                <a16:creationId xmlns:a16="http://schemas.microsoft.com/office/drawing/2014/main" id="{41A4EFB6-B1F7-4D4D-B12B-90593849B5BC}"/>
              </a:ext>
            </a:extLst>
          </p:cNvPr>
          <p:cNvCxnSpPr/>
          <p:nvPr/>
        </p:nvCxnSpPr>
        <p:spPr>
          <a:xfrm>
            <a:off x="3673736" y="2976553"/>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5A0FA2-9781-4F7F-A00D-2945CA89E632}"/>
              </a:ext>
            </a:extLst>
          </p:cNvPr>
          <p:cNvSpPr/>
          <p:nvPr/>
        </p:nvSpPr>
        <p:spPr>
          <a:xfrm>
            <a:off x="11189632" y="2795913"/>
            <a:ext cx="961723"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cxnSp>
        <p:nvCxnSpPr>
          <p:cNvPr id="22" name="Straight Arrow Connector 21">
            <a:extLst>
              <a:ext uri="{FF2B5EF4-FFF2-40B4-BE49-F238E27FC236}">
                <a16:creationId xmlns:a16="http://schemas.microsoft.com/office/drawing/2014/main" id="{BFF15792-7248-4C85-BDDE-FDF977FD03F0}"/>
              </a:ext>
            </a:extLst>
          </p:cNvPr>
          <p:cNvCxnSpPr>
            <a:cxnSpLocks/>
          </p:cNvCxnSpPr>
          <p:nvPr/>
        </p:nvCxnSpPr>
        <p:spPr>
          <a:xfrm>
            <a:off x="10154159" y="2976553"/>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D2DC4D-E6FF-46A2-91D9-25B0D0B853A3}"/>
              </a:ext>
            </a:extLst>
          </p:cNvPr>
          <p:cNvCxnSpPr>
            <a:cxnSpLocks/>
          </p:cNvCxnSpPr>
          <p:nvPr/>
        </p:nvCxnSpPr>
        <p:spPr>
          <a:xfrm>
            <a:off x="10871573" y="2967221"/>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2660C13-5833-4911-8E75-DB5FBA7D05CE}"/>
              </a:ext>
            </a:extLst>
          </p:cNvPr>
          <p:cNvSpPr/>
          <p:nvPr/>
        </p:nvSpPr>
        <p:spPr>
          <a:xfrm>
            <a:off x="6410131" y="3796410"/>
            <a:ext cx="3744028" cy="223206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6109C69-F654-42CE-B07E-82DB301425B4}"/>
              </a:ext>
            </a:extLst>
          </p:cNvPr>
          <p:cNvSpPr txBox="1"/>
          <p:nvPr/>
        </p:nvSpPr>
        <p:spPr>
          <a:xfrm>
            <a:off x="6387405" y="3436739"/>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1,3,5,7</a:t>
            </a:r>
          </a:p>
        </p:txBody>
      </p:sp>
      <p:sp>
        <p:nvSpPr>
          <p:cNvPr id="25" name="TextBox 24">
            <a:extLst>
              <a:ext uri="{FF2B5EF4-FFF2-40B4-BE49-F238E27FC236}">
                <a16:creationId xmlns:a16="http://schemas.microsoft.com/office/drawing/2014/main" id="{98C967F2-EF72-4931-914D-238A431B9279}"/>
              </a:ext>
            </a:extLst>
          </p:cNvPr>
          <p:cNvSpPr txBox="1"/>
          <p:nvPr/>
        </p:nvSpPr>
        <p:spPr>
          <a:xfrm>
            <a:off x="7213832" y="3427078"/>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1,3,5,7</a:t>
            </a:r>
          </a:p>
        </p:txBody>
      </p:sp>
      <p:sp>
        <p:nvSpPr>
          <p:cNvPr id="26" name="TextBox 25">
            <a:extLst>
              <a:ext uri="{FF2B5EF4-FFF2-40B4-BE49-F238E27FC236}">
                <a16:creationId xmlns:a16="http://schemas.microsoft.com/office/drawing/2014/main" id="{E8ACD76B-A1CA-4F19-829D-61B0DA597F8A}"/>
              </a:ext>
            </a:extLst>
          </p:cNvPr>
          <p:cNvSpPr txBox="1"/>
          <p:nvPr/>
        </p:nvSpPr>
        <p:spPr>
          <a:xfrm>
            <a:off x="7988915" y="3413150"/>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rPr>
              <a:t>1,2,3</a:t>
            </a:r>
          </a:p>
        </p:txBody>
      </p:sp>
      <p:sp>
        <p:nvSpPr>
          <p:cNvPr id="27" name="TextBox 26">
            <a:extLst>
              <a:ext uri="{FF2B5EF4-FFF2-40B4-BE49-F238E27FC236}">
                <a16:creationId xmlns:a16="http://schemas.microsoft.com/office/drawing/2014/main" id="{4912B414-E3BF-44DB-94B5-0FCC627D7D1A}"/>
              </a:ext>
            </a:extLst>
          </p:cNvPr>
          <p:cNvSpPr txBox="1"/>
          <p:nvPr/>
        </p:nvSpPr>
        <p:spPr>
          <a:xfrm>
            <a:off x="8669355" y="3429775"/>
            <a:ext cx="6450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1,2,3</a:t>
            </a:r>
          </a:p>
        </p:txBody>
      </p:sp>
      <p:sp>
        <p:nvSpPr>
          <p:cNvPr id="28" name="TextBox 27">
            <a:extLst>
              <a:ext uri="{FF2B5EF4-FFF2-40B4-BE49-F238E27FC236}">
                <a16:creationId xmlns:a16="http://schemas.microsoft.com/office/drawing/2014/main" id="{FE63D132-F6E9-41FC-9C3F-B8E65237A520}"/>
              </a:ext>
            </a:extLst>
          </p:cNvPr>
          <p:cNvSpPr txBox="1"/>
          <p:nvPr/>
        </p:nvSpPr>
        <p:spPr>
          <a:xfrm>
            <a:off x="9314451" y="3429915"/>
            <a:ext cx="142064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24,36,48,64</a:t>
            </a:r>
          </a:p>
        </p:txBody>
      </p:sp>
      <p:sp>
        <p:nvSpPr>
          <p:cNvPr id="40" name="TextBox 39">
            <a:extLst>
              <a:ext uri="{FF2B5EF4-FFF2-40B4-BE49-F238E27FC236}">
                <a16:creationId xmlns:a16="http://schemas.microsoft.com/office/drawing/2014/main" id="{D1CBA6CC-1EC3-4856-9AAC-10FAD5CACD19}"/>
              </a:ext>
            </a:extLst>
          </p:cNvPr>
          <p:cNvSpPr txBox="1"/>
          <p:nvPr/>
        </p:nvSpPr>
        <p:spPr>
          <a:xfrm>
            <a:off x="5184946" y="6126984"/>
            <a:ext cx="13597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Filter Height</a:t>
            </a:r>
          </a:p>
        </p:txBody>
      </p:sp>
      <p:sp>
        <p:nvSpPr>
          <p:cNvPr id="41" name="TextBox 40">
            <a:extLst>
              <a:ext uri="{FF2B5EF4-FFF2-40B4-BE49-F238E27FC236}">
                <a16:creationId xmlns:a16="http://schemas.microsoft.com/office/drawing/2014/main" id="{25FC66EB-9858-4D06-BD9F-0E5B077A07C0}"/>
              </a:ext>
            </a:extLst>
          </p:cNvPr>
          <p:cNvSpPr txBox="1"/>
          <p:nvPr/>
        </p:nvSpPr>
        <p:spPr>
          <a:xfrm>
            <a:off x="6275550" y="6126984"/>
            <a:ext cx="17823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Filter Width</a:t>
            </a:r>
          </a:p>
        </p:txBody>
      </p:sp>
      <p:sp>
        <p:nvSpPr>
          <p:cNvPr id="42" name="TextBox 41">
            <a:extLst>
              <a:ext uri="{FF2B5EF4-FFF2-40B4-BE49-F238E27FC236}">
                <a16:creationId xmlns:a16="http://schemas.microsoft.com/office/drawing/2014/main" id="{906708A8-6CC9-4A32-A279-EC08D1AD046D}"/>
              </a:ext>
            </a:extLst>
          </p:cNvPr>
          <p:cNvSpPr txBox="1"/>
          <p:nvPr/>
        </p:nvSpPr>
        <p:spPr>
          <a:xfrm>
            <a:off x="7571493" y="6135339"/>
            <a:ext cx="161225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Stride height</a:t>
            </a:r>
          </a:p>
        </p:txBody>
      </p:sp>
      <p:sp>
        <p:nvSpPr>
          <p:cNvPr id="43" name="TextBox 42">
            <a:extLst>
              <a:ext uri="{FF2B5EF4-FFF2-40B4-BE49-F238E27FC236}">
                <a16:creationId xmlns:a16="http://schemas.microsoft.com/office/drawing/2014/main" id="{AA22A331-EA5F-4B1B-AC4E-D997A63F9B22}"/>
              </a:ext>
            </a:extLst>
          </p:cNvPr>
          <p:cNvSpPr txBox="1"/>
          <p:nvPr/>
        </p:nvSpPr>
        <p:spPr>
          <a:xfrm>
            <a:off x="8978470" y="6135339"/>
            <a:ext cx="13331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Stride width</a:t>
            </a:r>
          </a:p>
        </p:txBody>
      </p:sp>
      <p:sp>
        <p:nvSpPr>
          <p:cNvPr id="44" name="TextBox 43">
            <a:extLst>
              <a:ext uri="{FF2B5EF4-FFF2-40B4-BE49-F238E27FC236}">
                <a16:creationId xmlns:a16="http://schemas.microsoft.com/office/drawing/2014/main" id="{D855FF01-B129-4622-8E9B-856B509839DB}"/>
              </a:ext>
            </a:extLst>
          </p:cNvPr>
          <p:cNvSpPr txBox="1"/>
          <p:nvPr/>
        </p:nvSpPr>
        <p:spPr>
          <a:xfrm>
            <a:off x="10311638" y="6110096"/>
            <a:ext cx="18737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36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Number of filters</a:t>
            </a:r>
          </a:p>
        </p:txBody>
      </p:sp>
      <p:sp>
        <p:nvSpPr>
          <p:cNvPr id="2" name="Rectangle 1">
            <a:extLst>
              <a:ext uri="{FF2B5EF4-FFF2-40B4-BE49-F238E27FC236}">
                <a16:creationId xmlns:a16="http://schemas.microsoft.com/office/drawing/2014/main" id="{96DC854A-C933-4934-956D-65E6190306F9}"/>
              </a:ext>
            </a:extLst>
          </p:cNvPr>
          <p:cNvSpPr/>
          <p:nvPr/>
        </p:nvSpPr>
        <p:spPr>
          <a:xfrm>
            <a:off x="7339330" y="2705891"/>
            <a:ext cx="1181671" cy="514099"/>
          </a:xfrm>
          <a:prstGeom prst="rect">
            <a:avLst/>
          </a:prstGeom>
          <a:noFill/>
          <a:ln w="28575">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C9F4F49-CE51-430A-94CF-610957BC750C}"/>
              </a:ext>
            </a:extLst>
          </p:cNvPr>
          <p:cNvCxnSpPr>
            <a:cxnSpLocks/>
            <a:stCxn id="2" idx="3"/>
          </p:cNvCxnSpPr>
          <p:nvPr/>
        </p:nvCxnSpPr>
        <p:spPr>
          <a:xfrm>
            <a:off x="8521001" y="2962941"/>
            <a:ext cx="1661430" cy="8431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77763C-4ECE-4693-B5F3-DE665062B1AF}"/>
              </a:ext>
            </a:extLst>
          </p:cNvPr>
          <p:cNvCxnSpPr>
            <a:stCxn id="2" idx="1"/>
          </p:cNvCxnSpPr>
          <p:nvPr/>
        </p:nvCxnSpPr>
        <p:spPr>
          <a:xfrm flipH="1">
            <a:off x="6410131" y="2962941"/>
            <a:ext cx="929199" cy="8356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5000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046181D-02E9-48BF-842D-3883CE7359D4}"/>
              </a:ext>
            </a:extLst>
          </p:cNvPr>
          <p:cNvSpPr/>
          <p:nvPr/>
        </p:nvSpPr>
        <p:spPr>
          <a:xfrm>
            <a:off x="64752" y="3815732"/>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31" name="Rectangle 30">
            <a:extLst>
              <a:ext uri="{FF2B5EF4-FFF2-40B4-BE49-F238E27FC236}">
                <a16:creationId xmlns:a16="http://schemas.microsoft.com/office/drawing/2014/main" id="{C9DADA0C-595B-443C-BF2D-83203500AF40}"/>
              </a:ext>
            </a:extLst>
          </p:cNvPr>
          <p:cNvSpPr/>
          <p:nvPr/>
        </p:nvSpPr>
        <p:spPr>
          <a:xfrm>
            <a:off x="135927" y="577310"/>
            <a:ext cx="13408026" cy="24990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Key Ideas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Controller (RNN-LSTM) -&gt; Generate string that specifies layer-parameters of Network Architecture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ucida Grande"/>
                <a:ea typeface="+mn-ea"/>
                <a:cs typeface="+mn-cs"/>
              </a:rPr>
              <a:t>Trainer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-&gt; Train (“Child Network”) </a:t>
            </a:r>
            <a:r>
              <a:rPr kumimoji="0" lang="en-US" sz="1800" b="1" i="0" u="none" strike="noStrike" kern="1200" cap="none" spc="0" normalizeH="0" baseline="0" noProof="0" dirty="0">
                <a:ln>
                  <a:noFill/>
                </a:ln>
                <a:solidFill>
                  <a:srgbClr val="000000"/>
                </a:solidFill>
                <a:effectLst/>
                <a:uLnTx/>
                <a:uFillTx/>
                <a:latin typeface="Lucida Grande"/>
                <a:ea typeface="+mn-ea"/>
                <a:cs typeface="+mn-cs"/>
                <a:sym typeface="Wingdings" panose="05000000000000000000" pitchFamily="2" charset="2"/>
              </a:rPr>
              <a:t> Evaluate performance of model on validation data set</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
        <p:nvSpPr>
          <p:cNvPr id="46" name="TextBox 45">
            <a:extLst>
              <a:ext uri="{FF2B5EF4-FFF2-40B4-BE49-F238E27FC236}">
                <a16:creationId xmlns:a16="http://schemas.microsoft.com/office/drawing/2014/main" id="{80FB1C99-F26A-4859-B46C-097F17EA237A}"/>
              </a:ext>
            </a:extLst>
          </p:cNvPr>
          <p:cNvSpPr txBox="1"/>
          <p:nvPr/>
        </p:nvSpPr>
        <p:spPr>
          <a:xfrm>
            <a:off x="63718" y="4692184"/>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17" name="Rectangle 16">
            <a:extLst>
              <a:ext uri="{FF2B5EF4-FFF2-40B4-BE49-F238E27FC236}">
                <a16:creationId xmlns:a16="http://schemas.microsoft.com/office/drawing/2014/main" id="{C292AFFD-58B0-4161-8A52-DF52891C49F0}"/>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6F7C6B3B-AA21-4B8A-8BEE-58A744EABE90}"/>
              </a:ext>
            </a:extLst>
          </p:cNvPr>
          <p:cNvPicPr>
            <a:picLocks noChangeAspect="1"/>
          </p:cNvPicPr>
          <p:nvPr/>
        </p:nvPicPr>
        <p:blipFill>
          <a:blip r:embed="rId2"/>
          <a:stretch>
            <a:fillRect/>
          </a:stretch>
        </p:blipFill>
        <p:spPr>
          <a:xfrm>
            <a:off x="5076918" y="3815732"/>
            <a:ext cx="6767172" cy="2319607"/>
          </a:xfrm>
          <a:prstGeom prst="rect">
            <a:avLst/>
          </a:prstGeom>
        </p:spPr>
      </p:pic>
      <p:sp>
        <p:nvSpPr>
          <p:cNvPr id="3" name="Rectangle 2">
            <a:extLst>
              <a:ext uri="{FF2B5EF4-FFF2-40B4-BE49-F238E27FC236}">
                <a16:creationId xmlns:a16="http://schemas.microsoft.com/office/drawing/2014/main" id="{4BE29513-5D79-4EF9-BDAB-0B21484C945B}"/>
              </a:ext>
            </a:extLst>
          </p:cNvPr>
          <p:cNvSpPr/>
          <p:nvPr/>
        </p:nvSpPr>
        <p:spPr>
          <a:xfrm>
            <a:off x="2511172" y="2785232"/>
            <a:ext cx="1026368" cy="34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9" name="Rectangle 8">
            <a:extLst>
              <a:ext uri="{FF2B5EF4-FFF2-40B4-BE49-F238E27FC236}">
                <a16:creationId xmlns:a16="http://schemas.microsoft.com/office/drawing/2014/main" id="{835FBB5B-67C5-4BB9-A98D-5E2A24CB948C}"/>
              </a:ext>
            </a:extLst>
          </p:cNvPr>
          <p:cNvSpPr/>
          <p:nvPr/>
        </p:nvSpPr>
        <p:spPr>
          <a:xfrm>
            <a:off x="5770256" y="2775900"/>
            <a:ext cx="1181671" cy="3452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sp>
        <p:nvSpPr>
          <p:cNvPr id="10" name="Rectangle 9">
            <a:extLst>
              <a:ext uri="{FF2B5EF4-FFF2-40B4-BE49-F238E27FC236}">
                <a16:creationId xmlns:a16="http://schemas.microsoft.com/office/drawing/2014/main" id="{86656D30-4321-4A36-8D42-3261DED6F303}"/>
              </a:ext>
            </a:extLst>
          </p:cNvPr>
          <p:cNvSpPr/>
          <p:nvPr/>
        </p:nvSpPr>
        <p:spPr>
          <a:xfrm>
            <a:off x="7415082" y="2775900"/>
            <a:ext cx="1026368" cy="34523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sp>
        <p:nvSpPr>
          <p:cNvPr id="11" name="Rectangle 10">
            <a:extLst>
              <a:ext uri="{FF2B5EF4-FFF2-40B4-BE49-F238E27FC236}">
                <a16:creationId xmlns:a16="http://schemas.microsoft.com/office/drawing/2014/main" id="{043FE5CA-602D-4B52-A03A-0A80BA827A75}"/>
              </a:ext>
            </a:extLst>
          </p:cNvPr>
          <p:cNvSpPr/>
          <p:nvPr/>
        </p:nvSpPr>
        <p:spPr>
          <a:xfrm>
            <a:off x="8991903" y="2758774"/>
            <a:ext cx="1190528" cy="3545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cxnSp>
        <p:nvCxnSpPr>
          <p:cNvPr id="6" name="Straight Arrow Connector 5">
            <a:extLst>
              <a:ext uri="{FF2B5EF4-FFF2-40B4-BE49-F238E27FC236}">
                <a16:creationId xmlns:a16="http://schemas.microsoft.com/office/drawing/2014/main" id="{FDE7194A-D498-4BDA-8DB5-A67FB3E05CB1}"/>
              </a:ext>
            </a:extLst>
          </p:cNvPr>
          <p:cNvCxnSpPr/>
          <p:nvPr/>
        </p:nvCxnSpPr>
        <p:spPr>
          <a:xfrm>
            <a:off x="5353637"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59325-0C72-4405-BFEB-D7A5D18CAFEC}"/>
              </a:ext>
            </a:extLst>
          </p:cNvPr>
          <p:cNvCxnSpPr/>
          <p:nvPr/>
        </p:nvCxnSpPr>
        <p:spPr>
          <a:xfrm>
            <a:off x="7054919"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833EF5-AA98-41EC-B720-B768205EA55C}"/>
              </a:ext>
            </a:extLst>
          </p:cNvPr>
          <p:cNvCxnSpPr>
            <a:cxnSpLocks/>
          </p:cNvCxnSpPr>
          <p:nvPr/>
        </p:nvCxnSpPr>
        <p:spPr>
          <a:xfrm>
            <a:off x="8559839" y="2957848"/>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C837AAB-E3F6-4053-88A2-7B8F7F1BE950}"/>
              </a:ext>
            </a:extLst>
          </p:cNvPr>
          <p:cNvSpPr/>
          <p:nvPr/>
        </p:nvSpPr>
        <p:spPr>
          <a:xfrm>
            <a:off x="10478160" y="2795913"/>
            <a:ext cx="451594"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3DD0E343-9DA4-4416-84A6-ADC6195C96C1}"/>
              </a:ext>
            </a:extLst>
          </p:cNvPr>
          <p:cNvSpPr/>
          <p:nvPr/>
        </p:nvSpPr>
        <p:spPr>
          <a:xfrm>
            <a:off x="4151715" y="2758774"/>
            <a:ext cx="1181671" cy="34523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N-2</a:t>
            </a:r>
          </a:p>
        </p:txBody>
      </p:sp>
      <p:cxnSp>
        <p:nvCxnSpPr>
          <p:cNvPr id="19" name="Straight Arrow Connector 18">
            <a:extLst>
              <a:ext uri="{FF2B5EF4-FFF2-40B4-BE49-F238E27FC236}">
                <a16:creationId xmlns:a16="http://schemas.microsoft.com/office/drawing/2014/main" id="{41A4EFB6-B1F7-4D4D-B12B-90593849B5BC}"/>
              </a:ext>
            </a:extLst>
          </p:cNvPr>
          <p:cNvCxnSpPr/>
          <p:nvPr/>
        </p:nvCxnSpPr>
        <p:spPr>
          <a:xfrm>
            <a:off x="3673736" y="2976553"/>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5A0FA2-9781-4F7F-A00D-2945CA89E632}"/>
              </a:ext>
            </a:extLst>
          </p:cNvPr>
          <p:cNvSpPr/>
          <p:nvPr/>
        </p:nvSpPr>
        <p:spPr>
          <a:xfrm>
            <a:off x="11189632" y="2795913"/>
            <a:ext cx="961723"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cxnSp>
        <p:nvCxnSpPr>
          <p:cNvPr id="22" name="Straight Arrow Connector 21">
            <a:extLst>
              <a:ext uri="{FF2B5EF4-FFF2-40B4-BE49-F238E27FC236}">
                <a16:creationId xmlns:a16="http://schemas.microsoft.com/office/drawing/2014/main" id="{BFF15792-7248-4C85-BDDE-FDF977FD03F0}"/>
              </a:ext>
            </a:extLst>
          </p:cNvPr>
          <p:cNvCxnSpPr>
            <a:cxnSpLocks/>
          </p:cNvCxnSpPr>
          <p:nvPr/>
        </p:nvCxnSpPr>
        <p:spPr>
          <a:xfrm>
            <a:off x="10154159" y="2976553"/>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D2DC4D-E6FF-46A2-91D9-25B0D0B853A3}"/>
              </a:ext>
            </a:extLst>
          </p:cNvPr>
          <p:cNvCxnSpPr>
            <a:cxnSpLocks/>
          </p:cNvCxnSpPr>
          <p:nvPr/>
        </p:nvCxnSpPr>
        <p:spPr>
          <a:xfrm>
            <a:off x="10871573" y="2967221"/>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2660C13-5833-4911-8E75-DB5FBA7D05CE}"/>
              </a:ext>
            </a:extLst>
          </p:cNvPr>
          <p:cNvSpPr/>
          <p:nvPr/>
        </p:nvSpPr>
        <p:spPr>
          <a:xfrm>
            <a:off x="6410131" y="3796410"/>
            <a:ext cx="3744028" cy="223206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6109C69-F654-42CE-B07E-82DB301425B4}"/>
              </a:ext>
            </a:extLst>
          </p:cNvPr>
          <p:cNvSpPr txBox="1"/>
          <p:nvPr/>
        </p:nvSpPr>
        <p:spPr>
          <a:xfrm>
            <a:off x="6387405" y="3436739"/>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1,3,5,7</a:t>
            </a:r>
          </a:p>
        </p:txBody>
      </p:sp>
      <p:sp>
        <p:nvSpPr>
          <p:cNvPr id="25" name="TextBox 24">
            <a:extLst>
              <a:ext uri="{FF2B5EF4-FFF2-40B4-BE49-F238E27FC236}">
                <a16:creationId xmlns:a16="http://schemas.microsoft.com/office/drawing/2014/main" id="{98C967F2-EF72-4931-914D-238A431B9279}"/>
              </a:ext>
            </a:extLst>
          </p:cNvPr>
          <p:cNvSpPr txBox="1"/>
          <p:nvPr/>
        </p:nvSpPr>
        <p:spPr>
          <a:xfrm>
            <a:off x="7213832" y="3427078"/>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1,3,5,7</a:t>
            </a:r>
          </a:p>
        </p:txBody>
      </p:sp>
      <p:sp>
        <p:nvSpPr>
          <p:cNvPr id="26" name="TextBox 25">
            <a:extLst>
              <a:ext uri="{FF2B5EF4-FFF2-40B4-BE49-F238E27FC236}">
                <a16:creationId xmlns:a16="http://schemas.microsoft.com/office/drawing/2014/main" id="{E8ACD76B-A1CA-4F19-829D-61B0DA597F8A}"/>
              </a:ext>
            </a:extLst>
          </p:cNvPr>
          <p:cNvSpPr txBox="1"/>
          <p:nvPr/>
        </p:nvSpPr>
        <p:spPr>
          <a:xfrm>
            <a:off x="7988915" y="3413150"/>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rPr>
              <a:t>1,2,3</a:t>
            </a:r>
          </a:p>
        </p:txBody>
      </p:sp>
      <p:sp>
        <p:nvSpPr>
          <p:cNvPr id="27" name="TextBox 26">
            <a:extLst>
              <a:ext uri="{FF2B5EF4-FFF2-40B4-BE49-F238E27FC236}">
                <a16:creationId xmlns:a16="http://schemas.microsoft.com/office/drawing/2014/main" id="{4912B414-E3BF-44DB-94B5-0FCC627D7D1A}"/>
              </a:ext>
            </a:extLst>
          </p:cNvPr>
          <p:cNvSpPr txBox="1"/>
          <p:nvPr/>
        </p:nvSpPr>
        <p:spPr>
          <a:xfrm>
            <a:off x="8669355" y="3429775"/>
            <a:ext cx="6450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1,2,3</a:t>
            </a:r>
          </a:p>
        </p:txBody>
      </p:sp>
      <p:sp>
        <p:nvSpPr>
          <p:cNvPr id="28" name="TextBox 27">
            <a:extLst>
              <a:ext uri="{FF2B5EF4-FFF2-40B4-BE49-F238E27FC236}">
                <a16:creationId xmlns:a16="http://schemas.microsoft.com/office/drawing/2014/main" id="{FE63D132-F6E9-41FC-9C3F-B8E65237A520}"/>
              </a:ext>
            </a:extLst>
          </p:cNvPr>
          <p:cNvSpPr txBox="1"/>
          <p:nvPr/>
        </p:nvSpPr>
        <p:spPr>
          <a:xfrm>
            <a:off x="9314451" y="3429915"/>
            <a:ext cx="142064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24,36,48,64</a:t>
            </a:r>
          </a:p>
        </p:txBody>
      </p:sp>
      <p:sp>
        <p:nvSpPr>
          <p:cNvPr id="40" name="TextBox 39">
            <a:extLst>
              <a:ext uri="{FF2B5EF4-FFF2-40B4-BE49-F238E27FC236}">
                <a16:creationId xmlns:a16="http://schemas.microsoft.com/office/drawing/2014/main" id="{D1CBA6CC-1EC3-4856-9AAC-10FAD5CACD19}"/>
              </a:ext>
            </a:extLst>
          </p:cNvPr>
          <p:cNvSpPr txBox="1"/>
          <p:nvPr/>
        </p:nvSpPr>
        <p:spPr>
          <a:xfrm>
            <a:off x="5184946" y="6126984"/>
            <a:ext cx="13597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Filter Height</a:t>
            </a:r>
          </a:p>
        </p:txBody>
      </p:sp>
      <p:sp>
        <p:nvSpPr>
          <p:cNvPr id="41" name="TextBox 40">
            <a:extLst>
              <a:ext uri="{FF2B5EF4-FFF2-40B4-BE49-F238E27FC236}">
                <a16:creationId xmlns:a16="http://schemas.microsoft.com/office/drawing/2014/main" id="{25FC66EB-9858-4D06-BD9F-0E5B077A07C0}"/>
              </a:ext>
            </a:extLst>
          </p:cNvPr>
          <p:cNvSpPr txBox="1"/>
          <p:nvPr/>
        </p:nvSpPr>
        <p:spPr>
          <a:xfrm>
            <a:off x="6275550" y="6126984"/>
            <a:ext cx="17823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Filter Width</a:t>
            </a:r>
          </a:p>
        </p:txBody>
      </p:sp>
      <p:sp>
        <p:nvSpPr>
          <p:cNvPr id="42" name="TextBox 41">
            <a:extLst>
              <a:ext uri="{FF2B5EF4-FFF2-40B4-BE49-F238E27FC236}">
                <a16:creationId xmlns:a16="http://schemas.microsoft.com/office/drawing/2014/main" id="{906708A8-6CC9-4A32-A279-EC08D1AD046D}"/>
              </a:ext>
            </a:extLst>
          </p:cNvPr>
          <p:cNvSpPr txBox="1"/>
          <p:nvPr/>
        </p:nvSpPr>
        <p:spPr>
          <a:xfrm>
            <a:off x="7571493" y="6135339"/>
            <a:ext cx="161225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Stride height</a:t>
            </a:r>
          </a:p>
        </p:txBody>
      </p:sp>
      <p:sp>
        <p:nvSpPr>
          <p:cNvPr id="43" name="TextBox 42">
            <a:extLst>
              <a:ext uri="{FF2B5EF4-FFF2-40B4-BE49-F238E27FC236}">
                <a16:creationId xmlns:a16="http://schemas.microsoft.com/office/drawing/2014/main" id="{AA22A331-EA5F-4B1B-AC4E-D997A63F9B22}"/>
              </a:ext>
            </a:extLst>
          </p:cNvPr>
          <p:cNvSpPr txBox="1"/>
          <p:nvPr/>
        </p:nvSpPr>
        <p:spPr>
          <a:xfrm>
            <a:off x="8978470" y="6135339"/>
            <a:ext cx="13331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Stride width</a:t>
            </a:r>
          </a:p>
        </p:txBody>
      </p:sp>
      <p:sp>
        <p:nvSpPr>
          <p:cNvPr id="44" name="TextBox 43">
            <a:extLst>
              <a:ext uri="{FF2B5EF4-FFF2-40B4-BE49-F238E27FC236}">
                <a16:creationId xmlns:a16="http://schemas.microsoft.com/office/drawing/2014/main" id="{D855FF01-B129-4622-8E9B-856B509839DB}"/>
              </a:ext>
            </a:extLst>
          </p:cNvPr>
          <p:cNvSpPr txBox="1"/>
          <p:nvPr/>
        </p:nvSpPr>
        <p:spPr>
          <a:xfrm>
            <a:off x="10311638" y="6110096"/>
            <a:ext cx="18737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36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Number of filters</a:t>
            </a:r>
          </a:p>
        </p:txBody>
      </p:sp>
      <p:sp>
        <p:nvSpPr>
          <p:cNvPr id="2" name="Rectangle 1">
            <a:extLst>
              <a:ext uri="{FF2B5EF4-FFF2-40B4-BE49-F238E27FC236}">
                <a16:creationId xmlns:a16="http://schemas.microsoft.com/office/drawing/2014/main" id="{96DC854A-C933-4934-956D-65E6190306F9}"/>
              </a:ext>
            </a:extLst>
          </p:cNvPr>
          <p:cNvSpPr/>
          <p:nvPr/>
        </p:nvSpPr>
        <p:spPr>
          <a:xfrm>
            <a:off x="7339330" y="2705891"/>
            <a:ext cx="1181671" cy="514099"/>
          </a:xfrm>
          <a:prstGeom prst="rect">
            <a:avLst/>
          </a:prstGeom>
          <a:noFill/>
          <a:ln w="28575">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C9F4F49-CE51-430A-94CF-610957BC750C}"/>
              </a:ext>
            </a:extLst>
          </p:cNvPr>
          <p:cNvCxnSpPr>
            <a:cxnSpLocks/>
            <a:stCxn id="2" idx="3"/>
          </p:cNvCxnSpPr>
          <p:nvPr/>
        </p:nvCxnSpPr>
        <p:spPr>
          <a:xfrm>
            <a:off x="8521001" y="2962941"/>
            <a:ext cx="1661430" cy="8431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77763C-4ECE-4693-B5F3-DE665062B1AF}"/>
              </a:ext>
            </a:extLst>
          </p:cNvPr>
          <p:cNvCxnSpPr>
            <a:stCxn id="2" idx="1"/>
          </p:cNvCxnSpPr>
          <p:nvPr/>
        </p:nvCxnSpPr>
        <p:spPr>
          <a:xfrm flipH="1">
            <a:off x="6410131" y="2962941"/>
            <a:ext cx="929199" cy="8356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7A7DAA1-FBF0-43F1-B8BF-9A8F4CD23828}"/>
              </a:ext>
            </a:extLst>
          </p:cNvPr>
          <p:cNvSpPr/>
          <p:nvPr/>
        </p:nvSpPr>
        <p:spPr>
          <a:xfrm>
            <a:off x="3181838" y="3806071"/>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35" name="Straight Arrow Connector 34">
            <a:extLst>
              <a:ext uri="{FF2B5EF4-FFF2-40B4-BE49-F238E27FC236}">
                <a16:creationId xmlns:a16="http://schemas.microsoft.com/office/drawing/2014/main" id="{D5DF33BD-A603-4178-839E-5A9BD7F724E7}"/>
              </a:ext>
            </a:extLst>
          </p:cNvPr>
          <p:cNvCxnSpPr>
            <a:cxnSpLocks/>
            <a:stCxn id="5" idx="3"/>
          </p:cNvCxnSpPr>
          <p:nvPr/>
        </p:nvCxnSpPr>
        <p:spPr>
          <a:xfrm>
            <a:off x="1508320" y="4239515"/>
            <a:ext cx="16590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1F25CC-3EE3-4749-86C0-286385CAD2FC}"/>
              </a:ext>
            </a:extLst>
          </p:cNvPr>
          <p:cNvSpPr txBox="1"/>
          <p:nvPr/>
        </p:nvSpPr>
        <p:spPr>
          <a:xfrm>
            <a:off x="1449142" y="3543384"/>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spTree>
    <p:extLst>
      <p:ext uri="{BB962C8B-B14F-4D97-AF65-F5344CB8AC3E}">
        <p14:creationId xmlns:p14="http://schemas.microsoft.com/office/powerpoint/2010/main" val="2322779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046181D-02E9-48BF-842D-3883CE7359D4}"/>
              </a:ext>
            </a:extLst>
          </p:cNvPr>
          <p:cNvSpPr/>
          <p:nvPr/>
        </p:nvSpPr>
        <p:spPr>
          <a:xfrm>
            <a:off x="64752" y="3815732"/>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31" name="Rectangle 30">
            <a:extLst>
              <a:ext uri="{FF2B5EF4-FFF2-40B4-BE49-F238E27FC236}">
                <a16:creationId xmlns:a16="http://schemas.microsoft.com/office/drawing/2014/main" id="{C9DADA0C-595B-443C-BF2D-83203500AF40}"/>
              </a:ext>
            </a:extLst>
          </p:cNvPr>
          <p:cNvSpPr/>
          <p:nvPr/>
        </p:nvSpPr>
        <p:spPr>
          <a:xfrm>
            <a:off x="135927" y="577310"/>
            <a:ext cx="13408026" cy="24990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Key Ideas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Controller (RNN-LSTM) -&gt; Generate string that specifies layer-parameters of Network Architecture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ucida Grande"/>
                <a:ea typeface="+mn-ea"/>
                <a:cs typeface="+mn-cs"/>
              </a:rPr>
              <a:t>Trainer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-&gt; Train (“Child Network”) </a:t>
            </a:r>
            <a:r>
              <a:rPr kumimoji="0" lang="en-US" sz="1800" b="1" i="0" u="none" strike="noStrike" kern="1200" cap="none" spc="0" normalizeH="0" baseline="0" noProof="0" dirty="0">
                <a:ln>
                  <a:noFill/>
                </a:ln>
                <a:solidFill>
                  <a:srgbClr val="000000"/>
                </a:solidFill>
                <a:effectLst/>
                <a:uLnTx/>
                <a:uFillTx/>
                <a:latin typeface="Lucida Grande"/>
                <a:ea typeface="+mn-ea"/>
                <a:cs typeface="+mn-cs"/>
                <a:sym typeface="Wingdings" panose="05000000000000000000" pitchFamily="2" charset="2"/>
              </a:rPr>
              <a:t> Evaluate performance of model on validation data set</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
        <p:nvSpPr>
          <p:cNvPr id="46" name="TextBox 45">
            <a:extLst>
              <a:ext uri="{FF2B5EF4-FFF2-40B4-BE49-F238E27FC236}">
                <a16:creationId xmlns:a16="http://schemas.microsoft.com/office/drawing/2014/main" id="{80FB1C99-F26A-4859-B46C-097F17EA237A}"/>
              </a:ext>
            </a:extLst>
          </p:cNvPr>
          <p:cNvSpPr txBox="1"/>
          <p:nvPr/>
        </p:nvSpPr>
        <p:spPr>
          <a:xfrm>
            <a:off x="63718" y="4692184"/>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17" name="Rectangle 16">
            <a:extLst>
              <a:ext uri="{FF2B5EF4-FFF2-40B4-BE49-F238E27FC236}">
                <a16:creationId xmlns:a16="http://schemas.microsoft.com/office/drawing/2014/main" id="{C292AFFD-58B0-4161-8A52-DF52891C49F0}"/>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6F7C6B3B-AA21-4B8A-8BEE-58A744EABE90}"/>
              </a:ext>
            </a:extLst>
          </p:cNvPr>
          <p:cNvPicPr>
            <a:picLocks noChangeAspect="1"/>
          </p:cNvPicPr>
          <p:nvPr/>
        </p:nvPicPr>
        <p:blipFill>
          <a:blip r:embed="rId2"/>
          <a:stretch>
            <a:fillRect/>
          </a:stretch>
        </p:blipFill>
        <p:spPr>
          <a:xfrm>
            <a:off x="5076918" y="3815732"/>
            <a:ext cx="6767172" cy="2319607"/>
          </a:xfrm>
          <a:prstGeom prst="rect">
            <a:avLst/>
          </a:prstGeom>
        </p:spPr>
      </p:pic>
      <p:sp>
        <p:nvSpPr>
          <p:cNvPr id="3" name="Rectangle 2">
            <a:extLst>
              <a:ext uri="{FF2B5EF4-FFF2-40B4-BE49-F238E27FC236}">
                <a16:creationId xmlns:a16="http://schemas.microsoft.com/office/drawing/2014/main" id="{4BE29513-5D79-4EF9-BDAB-0B21484C945B}"/>
              </a:ext>
            </a:extLst>
          </p:cNvPr>
          <p:cNvSpPr/>
          <p:nvPr/>
        </p:nvSpPr>
        <p:spPr>
          <a:xfrm>
            <a:off x="2511172" y="2785232"/>
            <a:ext cx="1026368" cy="34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9" name="Rectangle 8">
            <a:extLst>
              <a:ext uri="{FF2B5EF4-FFF2-40B4-BE49-F238E27FC236}">
                <a16:creationId xmlns:a16="http://schemas.microsoft.com/office/drawing/2014/main" id="{835FBB5B-67C5-4BB9-A98D-5E2A24CB948C}"/>
              </a:ext>
            </a:extLst>
          </p:cNvPr>
          <p:cNvSpPr/>
          <p:nvPr/>
        </p:nvSpPr>
        <p:spPr>
          <a:xfrm>
            <a:off x="5770256" y="2775900"/>
            <a:ext cx="1181671" cy="3452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sp>
        <p:nvSpPr>
          <p:cNvPr id="10" name="Rectangle 9">
            <a:extLst>
              <a:ext uri="{FF2B5EF4-FFF2-40B4-BE49-F238E27FC236}">
                <a16:creationId xmlns:a16="http://schemas.microsoft.com/office/drawing/2014/main" id="{86656D30-4321-4A36-8D42-3261DED6F303}"/>
              </a:ext>
            </a:extLst>
          </p:cNvPr>
          <p:cNvSpPr/>
          <p:nvPr/>
        </p:nvSpPr>
        <p:spPr>
          <a:xfrm>
            <a:off x="7415082" y="2775900"/>
            <a:ext cx="1026368" cy="34523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sp>
        <p:nvSpPr>
          <p:cNvPr id="11" name="Rectangle 10">
            <a:extLst>
              <a:ext uri="{FF2B5EF4-FFF2-40B4-BE49-F238E27FC236}">
                <a16:creationId xmlns:a16="http://schemas.microsoft.com/office/drawing/2014/main" id="{043FE5CA-602D-4B52-A03A-0A80BA827A75}"/>
              </a:ext>
            </a:extLst>
          </p:cNvPr>
          <p:cNvSpPr/>
          <p:nvPr/>
        </p:nvSpPr>
        <p:spPr>
          <a:xfrm>
            <a:off x="8991903" y="2758774"/>
            <a:ext cx="1190528" cy="3545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cxnSp>
        <p:nvCxnSpPr>
          <p:cNvPr id="6" name="Straight Arrow Connector 5">
            <a:extLst>
              <a:ext uri="{FF2B5EF4-FFF2-40B4-BE49-F238E27FC236}">
                <a16:creationId xmlns:a16="http://schemas.microsoft.com/office/drawing/2014/main" id="{FDE7194A-D498-4BDA-8DB5-A67FB3E05CB1}"/>
              </a:ext>
            </a:extLst>
          </p:cNvPr>
          <p:cNvCxnSpPr/>
          <p:nvPr/>
        </p:nvCxnSpPr>
        <p:spPr>
          <a:xfrm>
            <a:off x="5353637"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59325-0C72-4405-BFEB-D7A5D18CAFEC}"/>
              </a:ext>
            </a:extLst>
          </p:cNvPr>
          <p:cNvCxnSpPr/>
          <p:nvPr/>
        </p:nvCxnSpPr>
        <p:spPr>
          <a:xfrm>
            <a:off x="7054919"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833EF5-AA98-41EC-B720-B768205EA55C}"/>
              </a:ext>
            </a:extLst>
          </p:cNvPr>
          <p:cNvCxnSpPr>
            <a:cxnSpLocks/>
          </p:cNvCxnSpPr>
          <p:nvPr/>
        </p:nvCxnSpPr>
        <p:spPr>
          <a:xfrm>
            <a:off x="8559839" y="2957848"/>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C837AAB-E3F6-4053-88A2-7B8F7F1BE950}"/>
              </a:ext>
            </a:extLst>
          </p:cNvPr>
          <p:cNvSpPr/>
          <p:nvPr/>
        </p:nvSpPr>
        <p:spPr>
          <a:xfrm>
            <a:off x="10478160" y="2795913"/>
            <a:ext cx="451594"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3DD0E343-9DA4-4416-84A6-ADC6195C96C1}"/>
              </a:ext>
            </a:extLst>
          </p:cNvPr>
          <p:cNvSpPr/>
          <p:nvPr/>
        </p:nvSpPr>
        <p:spPr>
          <a:xfrm>
            <a:off x="4151715" y="2758774"/>
            <a:ext cx="1181671" cy="34523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N-2</a:t>
            </a:r>
          </a:p>
        </p:txBody>
      </p:sp>
      <p:cxnSp>
        <p:nvCxnSpPr>
          <p:cNvPr id="19" name="Straight Arrow Connector 18">
            <a:extLst>
              <a:ext uri="{FF2B5EF4-FFF2-40B4-BE49-F238E27FC236}">
                <a16:creationId xmlns:a16="http://schemas.microsoft.com/office/drawing/2014/main" id="{41A4EFB6-B1F7-4D4D-B12B-90593849B5BC}"/>
              </a:ext>
            </a:extLst>
          </p:cNvPr>
          <p:cNvCxnSpPr/>
          <p:nvPr/>
        </p:nvCxnSpPr>
        <p:spPr>
          <a:xfrm>
            <a:off x="3673736" y="2976553"/>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5A0FA2-9781-4F7F-A00D-2945CA89E632}"/>
              </a:ext>
            </a:extLst>
          </p:cNvPr>
          <p:cNvSpPr/>
          <p:nvPr/>
        </p:nvSpPr>
        <p:spPr>
          <a:xfrm>
            <a:off x="11189632" y="2795913"/>
            <a:ext cx="961723"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cxnSp>
        <p:nvCxnSpPr>
          <p:cNvPr id="22" name="Straight Arrow Connector 21">
            <a:extLst>
              <a:ext uri="{FF2B5EF4-FFF2-40B4-BE49-F238E27FC236}">
                <a16:creationId xmlns:a16="http://schemas.microsoft.com/office/drawing/2014/main" id="{BFF15792-7248-4C85-BDDE-FDF977FD03F0}"/>
              </a:ext>
            </a:extLst>
          </p:cNvPr>
          <p:cNvCxnSpPr>
            <a:cxnSpLocks/>
          </p:cNvCxnSpPr>
          <p:nvPr/>
        </p:nvCxnSpPr>
        <p:spPr>
          <a:xfrm>
            <a:off x="10154159" y="2976553"/>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D2DC4D-E6FF-46A2-91D9-25B0D0B853A3}"/>
              </a:ext>
            </a:extLst>
          </p:cNvPr>
          <p:cNvCxnSpPr>
            <a:cxnSpLocks/>
          </p:cNvCxnSpPr>
          <p:nvPr/>
        </p:nvCxnSpPr>
        <p:spPr>
          <a:xfrm>
            <a:off x="10871573" y="2967221"/>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2660C13-5833-4911-8E75-DB5FBA7D05CE}"/>
              </a:ext>
            </a:extLst>
          </p:cNvPr>
          <p:cNvSpPr/>
          <p:nvPr/>
        </p:nvSpPr>
        <p:spPr>
          <a:xfrm>
            <a:off x="6410131" y="3796410"/>
            <a:ext cx="3744028" cy="223206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6109C69-F654-42CE-B07E-82DB301425B4}"/>
              </a:ext>
            </a:extLst>
          </p:cNvPr>
          <p:cNvSpPr txBox="1"/>
          <p:nvPr/>
        </p:nvSpPr>
        <p:spPr>
          <a:xfrm>
            <a:off x="6387405" y="3436739"/>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1,3,5,7</a:t>
            </a:r>
          </a:p>
        </p:txBody>
      </p:sp>
      <p:sp>
        <p:nvSpPr>
          <p:cNvPr id="25" name="TextBox 24">
            <a:extLst>
              <a:ext uri="{FF2B5EF4-FFF2-40B4-BE49-F238E27FC236}">
                <a16:creationId xmlns:a16="http://schemas.microsoft.com/office/drawing/2014/main" id="{98C967F2-EF72-4931-914D-238A431B9279}"/>
              </a:ext>
            </a:extLst>
          </p:cNvPr>
          <p:cNvSpPr txBox="1"/>
          <p:nvPr/>
        </p:nvSpPr>
        <p:spPr>
          <a:xfrm>
            <a:off x="7213832" y="3427078"/>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1,3,5,7</a:t>
            </a:r>
          </a:p>
        </p:txBody>
      </p:sp>
      <p:sp>
        <p:nvSpPr>
          <p:cNvPr id="26" name="TextBox 25">
            <a:extLst>
              <a:ext uri="{FF2B5EF4-FFF2-40B4-BE49-F238E27FC236}">
                <a16:creationId xmlns:a16="http://schemas.microsoft.com/office/drawing/2014/main" id="{E8ACD76B-A1CA-4F19-829D-61B0DA597F8A}"/>
              </a:ext>
            </a:extLst>
          </p:cNvPr>
          <p:cNvSpPr txBox="1"/>
          <p:nvPr/>
        </p:nvSpPr>
        <p:spPr>
          <a:xfrm>
            <a:off x="7988915" y="3413150"/>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rPr>
              <a:t>1,2,3</a:t>
            </a:r>
          </a:p>
        </p:txBody>
      </p:sp>
      <p:sp>
        <p:nvSpPr>
          <p:cNvPr id="27" name="TextBox 26">
            <a:extLst>
              <a:ext uri="{FF2B5EF4-FFF2-40B4-BE49-F238E27FC236}">
                <a16:creationId xmlns:a16="http://schemas.microsoft.com/office/drawing/2014/main" id="{4912B414-E3BF-44DB-94B5-0FCC627D7D1A}"/>
              </a:ext>
            </a:extLst>
          </p:cNvPr>
          <p:cNvSpPr txBox="1"/>
          <p:nvPr/>
        </p:nvSpPr>
        <p:spPr>
          <a:xfrm>
            <a:off x="8669355" y="3429775"/>
            <a:ext cx="6450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1,2,3</a:t>
            </a:r>
          </a:p>
        </p:txBody>
      </p:sp>
      <p:sp>
        <p:nvSpPr>
          <p:cNvPr id="28" name="TextBox 27">
            <a:extLst>
              <a:ext uri="{FF2B5EF4-FFF2-40B4-BE49-F238E27FC236}">
                <a16:creationId xmlns:a16="http://schemas.microsoft.com/office/drawing/2014/main" id="{FE63D132-F6E9-41FC-9C3F-B8E65237A520}"/>
              </a:ext>
            </a:extLst>
          </p:cNvPr>
          <p:cNvSpPr txBox="1"/>
          <p:nvPr/>
        </p:nvSpPr>
        <p:spPr>
          <a:xfrm>
            <a:off x="9314451" y="3429915"/>
            <a:ext cx="142064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24,36,48,64</a:t>
            </a:r>
          </a:p>
        </p:txBody>
      </p:sp>
      <p:sp>
        <p:nvSpPr>
          <p:cNvPr id="40" name="TextBox 39">
            <a:extLst>
              <a:ext uri="{FF2B5EF4-FFF2-40B4-BE49-F238E27FC236}">
                <a16:creationId xmlns:a16="http://schemas.microsoft.com/office/drawing/2014/main" id="{D1CBA6CC-1EC3-4856-9AAC-10FAD5CACD19}"/>
              </a:ext>
            </a:extLst>
          </p:cNvPr>
          <p:cNvSpPr txBox="1"/>
          <p:nvPr/>
        </p:nvSpPr>
        <p:spPr>
          <a:xfrm>
            <a:off x="5184946" y="6126984"/>
            <a:ext cx="13597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Filter Height</a:t>
            </a:r>
          </a:p>
        </p:txBody>
      </p:sp>
      <p:sp>
        <p:nvSpPr>
          <p:cNvPr id="41" name="TextBox 40">
            <a:extLst>
              <a:ext uri="{FF2B5EF4-FFF2-40B4-BE49-F238E27FC236}">
                <a16:creationId xmlns:a16="http://schemas.microsoft.com/office/drawing/2014/main" id="{25FC66EB-9858-4D06-BD9F-0E5B077A07C0}"/>
              </a:ext>
            </a:extLst>
          </p:cNvPr>
          <p:cNvSpPr txBox="1"/>
          <p:nvPr/>
        </p:nvSpPr>
        <p:spPr>
          <a:xfrm>
            <a:off x="6275550" y="6126984"/>
            <a:ext cx="17823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Filter Width</a:t>
            </a:r>
          </a:p>
        </p:txBody>
      </p:sp>
      <p:sp>
        <p:nvSpPr>
          <p:cNvPr id="42" name="TextBox 41">
            <a:extLst>
              <a:ext uri="{FF2B5EF4-FFF2-40B4-BE49-F238E27FC236}">
                <a16:creationId xmlns:a16="http://schemas.microsoft.com/office/drawing/2014/main" id="{906708A8-6CC9-4A32-A279-EC08D1AD046D}"/>
              </a:ext>
            </a:extLst>
          </p:cNvPr>
          <p:cNvSpPr txBox="1"/>
          <p:nvPr/>
        </p:nvSpPr>
        <p:spPr>
          <a:xfrm>
            <a:off x="7571493" y="6135339"/>
            <a:ext cx="161225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Stride height</a:t>
            </a:r>
          </a:p>
        </p:txBody>
      </p:sp>
      <p:sp>
        <p:nvSpPr>
          <p:cNvPr id="43" name="TextBox 42">
            <a:extLst>
              <a:ext uri="{FF2B5EF4-FFF2-40B4-BE49-F238E27FC236}">
                <a16:creationId xmlns:a16="http://schemas.microsoft.com/office/drawing/2014/main" id="{AA22A331-EA5F-4B1B-AC4E-D997A63F9B22}"/>
              </a:ext>
            </a:extLst>
          </p:cNvPr>
          <p:cNvSpPr txBox="1"/>
          <p:nvPr/>
        </p:nvSpPr>
        <p:spPr>
          <a:xfrm>
            <a:off x="8978470" y="6135339"/>
            <a:ext cx="13331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Stride width</a:t>
            </a:r>
          </a:p>
        </p:txBody>
      </p:sp>
      <p:sp>
        <p:nvSpPr>
          <p:cNvPr id="44" name="TextBox 43">
            <a:extLst>
              <a:ext uri="{FF2B5EF4-FFF2-40B4-BE49-F238E27FC236}">
                <a16:creationId xmlns:a16="http://schemas.microsoft.com/office/drawing/2014/main" id="{D855FF01-B129-4622-8E9B-856B509839DB}"/>
              </a:ext>
            </a:extLst>
          </p:cNvPr>
          <p:cNvSpPr txBox="1"/>
          <p:nvPr/>
        </p:nvSpPr>
        <p:spPr>
          <a:xfrm>
            <a:off x="10311638" y="6110096"/>
            <a:ext cx="18737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36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Number of filters</a:t>
            </a:r>
          </a:p>
        </p:txBody>
      </p:sp>
      <p:sp>
        <p:nvSpPr>
          <p:cNvPr id="2" name="Rectangle 1">
            <a:extLst>
              <a:ext uri="{FF2B5EF4-FFF2-40B4-BE49-F238E27FC236}">
                <a16:creationId xmlns:a16="http://schemas.microsoft.com/office/drawing/2014/main" id="{96DC854A-C933-4934-956D-65E6190306F9}"/>
              </a:ext>
            </a:extLst>
          </p:cNvPr>
          <p:cNvSpPr/>
          <p:nvPr/>
        </p:nvSpPr>
        <p:spPr>
          <a:xfrm>
            <a:off x="7339330" y="2705891"/>
            <a:ext cx="1181671" cy="514099"/>
          </a:xfrm>
          <a:prstGeom prst="rect">
            <a:avLst/>
          </a:prstGeom>
          <a:noFill/>
          <a:ln w="28575">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C9F4F49-CE51-430A-94CF-610957BC750C}"/>
              </a:ext>
            </a:extLst>
          </p:cNvPr>
          <p:cNvCxnSpPr>
            <a:cxnSpLocks/>
            <a:stCxn id="2" idx="3"/>
          </p:cNvCxnSpPr>
          <p:nvPr/>
        </p:nvCxnSpPr>
        <p:spPr>
          <a:xfrm>
            <a:off x="8521001" y="2962941"/>
            <a:ext cx="1661430" cy="8431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77763C-4ECE-4693-B5F3-DE665062B1AF}"/>
              </a:ext>
            </a:extLst>
          </p:cNvPr>
          <p:cNvCxnSpPr>
            <a:stCxn id="2" idx="1"/>
          </p:cNvCxnSpPr>
          <p:nvPr/>
        </p:nvCxnSpPr>
        <p:spPr>
          <a:xfrm flipH="1">
            <a:off x="6410131" y="2962941"/>
            <a:ext cx="929199" cy="8356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7A7DAA1-FBF0-43F1-B8BF-9A8F4CD23828}"/>
              </a:ext>
            </a:extLst>
          </p:cNvPr>
          <p:cNvSpPr/>
          <p:nvPr/>
        </p:nvSpPr>
        <p:spPr>
          <a:xfrm>
            <a:off x="3181838" y="3806071"/>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35" name="Straight Arrow Connector 34">
            <a:extLst>
              <a:ext uri="{FF2B5EF4-FFF2-40B4-BE49-F238E27FC236}">
                <a16:creationId xmlns:a16="http://schemas.microsoft.com/office/drawing/2014/main" id="{D5DF33BD-A603-4178-839E-5A9BD7F724E7}"/>
              </a:ext>
            </a:extLst>
          </p:cNvPr>
          <p:cNvCxnSpPr>
            <a:cxnSpLocks/>
            <a:stCxn id="5" idx="3"/>
          </p:cNvCxnSpPr>
          <p:nvPr/>
        </p:nvCxnSpPr>
        <p:spPr>
          <a:xfrm>
            <a:off x="1508320" y="4239515"/>
            <a:ext cx="16590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1F25CC-3EE3-4749-86C0-286385CAD2FC}"/>
              </a:ext>
            </a:extLst>
          </p:cNvPr>
          <p:cNvSpPr txBox="1"/>
          <p:nvPr/>
        </p:nvSpPr>
        <p:spPr>
          <a:xfrm>
            <a:off x="1449142" y="3543384"/>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pic>
        <p:nvPicPr>
          <p:cNvPr id="47" name="Content Placeholder 4">
            <a:extLst>
              <a:ext uri="{FF2B5EF4-FFF2-40B4-BE49-F238E27FC236}">
                <a16:creationId xmlns:a16="http://schemas.microsoft.com/office/drawing/2014/main" id="{5214F1A1-4E45-4CAA-A02D-DDA00520330B}"/>
              </a:ext>
            </a:extLst>
          </p:cNvPr>
          <p:cNvPicPr>
            <a:picLocks noChangeAspect="1"/>
          </p:cNvPicPr>
          <p:nvPr/>
        </p:nvPicPr>
        <p:blipFill rotWithShape="1">
          <a:blip r:embed="rId3">
            <a:extLst>
              <a:ext uri="{28A0092B-C50C-407E-A947-70E740481C1C}">
                <a14:useLocalDpi xmlns:a14="http://schemas.microsoft.com/office/drawing/2010/main" val="0"/>
              </a:ext>
            </a:extLst>
          </a:blip>
          <a:srcRect l="21358" t="4299" r="16914" b="9635"/>
          <a:stretch/>
        </p:blipFill>
        <p:spPr>
          <a:xfrm>
            <a:off x="2920030" y="4975535"/>
            <a:ext cx="700094" cy="1052941"/>
          </a:xfrm>
          <a:prstGeom prst="rect">
            <a:avLst/>
          </a:prstGeom>
        </p:spPr>
      </p:pic>
      <p:pic>
        <p:nvPicPr>
          <p:cNvPr id="48" name="Content Placeholder 4">
            <a:extLst>
              <a:ext uri="{FF2B5EF4-FFF2-40B4-BE49-F238E27FC236}">
                <a16:creationId xmlns:a16="http://schemas.microsoft.com/office/drawing/2014/main" id="{FC898834-7848-4BE7-96F3-567BAFE55468}"/>
              </a:ext>
            </a:extLst>
          </p:cNvPr>
          <p:cNvPicPr>
            <a:picLocks noChangeAspect="1"/>
          </p:cNvPicPr>
          <p:nvPr/>
        </p:nvPicPr>
        <p:blipFill rotWithShape="1">
          <a:blip r:embed="rId3">
            <a:extLst>
              <a:ext uri="{28A0092B-C50C-407E-A947-70E740481C1C}">
                <a14:useLocalDpi xmlns:a14="http://schemas.microsoft.com/office/drawing/2010/main" val="0"/>
              </a:ext>
            </a:extLst>
          </a:blip>
          <a:srcRect l="21358" t="4299" r="16914" b="9635"/>
          <a:stretch/>
        </p:blipFill>
        <p:spPr>
          <a:xfrm>
            <a:off x="3642850" y="4975535"/>
            <a:ext cx="700094" cy="1052941"/>
          </a:xfrm>
          <a:prstGeom prst="rect">
            <a:avLst/>
          </a:prstGeom>
        </p:spPr>
      </p:pic>
      <p:pic>
        <p:nvPicPr>
          <p:cNvPr id="49" name="Content Placeholder 4">
            <a:extLst>
              <a:ext uri="{FF2B5EF4-FFF2-40B4-BE49-F238E27FC236}">
                <a16:creationId xmlns:a16="http://schemas.microsoft.com/office/drawing/2014/main" id="{B0F58E78-66E9-482A-ADA8-0D15CA363AE8}"/>
              </a:ext>
            </a:extLst>
          </p:cNvPr>
          <p:cNvPicPr>
            <a:picLocks noChangeAspect="1"/>
          </p:cNvPicPr>
          <p:nvPr/>
        </p:nvPicPr>
        <p:blipFill rotWithShape="1">
          <a:blip r:embed="rId3">
            <a:extLst>
              <a:ext uri="{28A0092B-C50C-407E-A947-70E740481C1C}">
                <a14:useLocalDpi xmlns:a14="http://schemas.microsoft.com/office/drawing/2010/main" val="0"/>
              </a:ext>
            </a:extLst>
          </a:blip>
          <a:srcRect l="21358" t="4299" r="16914" b="9635"/>
          <a:stretch/>
        </p:blipFill>
        <p:spPr>
          <a:xfrm>
            <a:off x="4354098" y="4975535"/>
            <a:ext cx="700094" cy="1052941"/>
          </a:xfrm>
          <a:prstGeom prst="rect">
            <a:avLst/>
          </a:prstGeom>
        </p:spPr>
      </p:pic>
    </p:spTree>
    <p:extLst>
      <p:ext uri="{BB962C8B-B14F-4D97-AF65-F5344CB8AC3E}">
        <p14:creationId xmlns:p14="http://schemas.microsoft.com/office/powerpoint/2010/main" val="148207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046181D-02E9-48BF-842D-3883CE7359D4}"/>
              </a:ext>
            </a:extLst>
          </p:cNvPr>
          <p:cNvSpPr/>
          <p:nvPr/>
        </p:nvSpPr>
        <p:spPr>
          <a:xfrm>
            <a:off x="64752" y="3815732"/>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31" name="Rectangle 30">
            <a:extLst>
              <a:ext uri="{FF2B5EF4-FFF2-40B4-BE49-F238E27FC236}">
                <a16:creationId xmlns:a16="http://schemas.microsoft.com/office/drawing/2014/main" id="{C9DADA0C-595B-443C-BF2D-83203500AF40}"/>
              </a:ext>
            </a:extLst>
          </p:cNvPr>
          <p:cNvSpPr/>
          <p:nvPr/>
        </p:nvSpPr>
        <p:spPr>
          <a:xfrm>
            <a:off x="135927" y="577310"/>
            <a:ext cx="13408026" cy="30223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Key Ideas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Controller (RNN-LSTM) -&gt; Generate string that specifies layer-parameters of Network Architecture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ucida Grande"/>
                <a:ea typeface="+mn-ea"/>
                <a:cs typeface="+mn-cs"/>
              </a:rPr>
              <a:t>Trainer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-&gt; Train (“Child Network”) </a:t>
            </a:r>
            <a:r>
              <a:rPr kumimoji="0" lang="en-US" sz="1800" b="1" i="0" u="none" strike="noStrike" kern="1200" cap="none" spc="0" normalizeH="0" baseline="0" noProof="0" dirty="0">
                <a:ln>
                  <a:noFill/>
                </a:ln>
                <a:solidFill>
                  <a:srgbClr val="000000"/>
                </a:solidFill>
                <a:effectLst/>
                <a:uLnTx/>
                <a:uFillTx/>
                <a:latin typeface="Lucida Grande"/>
                <a:ea typeface="+mn-ea"/>
                <a:cs typeface="+mn-cs"/>
                <a:sym typeface="Wingdings" panose="05000000000000000000" pitchFamily="2" charset="2"/>
              </a:rPr>
              <a:t> Evaluate performance of model on validation data set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0000"/>
                </a:solidFill>
                <a:effectLst/>
                <a:uLnTx/>
                <a:uFillTx/>
                <a:latin typeface="Lucida Grande"/>
                <a:ea typeface="+mn-ea"/>
                <a:cs typeface="+mn-cs"/>
                <a:sym typeface="Wingdings" panose="05000000000000000000" pitchFamily="2" charset="2"/>
              </a:rPr>
              <a:t>(</a:t>
            </a:r>
            <a:r>
              <a:rPr kumimoji="0" lang="en-US" sz="1700" b="1" i="0" u="none" strike="noStrike" kern="1200" cap="none" spc="0" normalizeH="0" baseline="0" noProof="0" dirty="0">
                <a:ln>
                  <a:noFill/>
                </a:ln>
                <a:solidFill>
                  <a:srgbClr val="C00000"/>
                </a:solidFill>
                <a:effectLst/>
                <a:uLnTx/>
                <a:uFillTx/>
                <a:latin typeface="Lucida Grande"/>
                <a:ea typeface="+mn-ea"/>
                <a:cs typeface="+mn-cs"/>
                <a:sym typeface="Wingdings" panose="05000000000000000000" pitchFamily="2" charset="2"/>
              </a:rPr>
              <a:t>Policy Gradient</a:t>
            </a:r>
            <a:r>
              <a:rPr kumimoji="0" lang="en-US" sz="1700" b="1" i="0" u="none" strike="noStrike" kern="1200" cap="none" spc="0" normalizeH="0" baseline="0" noProof="0" dirty="0">
                <a:ln>
                  <a:noFill/>
                </a:ln>
                <a:solidFill>
                  <a:srgbClr val="000000"/>
                </a:solidFill>
                <a:effectLst/>
                <a:uLnTx/>
                <a:uFillTx/>
                <a:latin typeface="Lucida Grande"/>
                <a:ea typeface="+mn-ea"/>
                <a:cs typeface="+mn-cs"/>
                <a:sym typeface="Wingdings" panose="05000000000000000000" pitchFamily="2" charset="2"/>
              </a:rPr>
              <a:t>) RL update the parameter of the controller base on model child performance</a:t>
            </a:r>
            <a:endParaRPr kumimoji="0" lang="en-US" sz="17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
        <p:nvSpPr>
          <p:cNvPr id="46" name="TextBox 45">
            <a:extLst>
              <a:ext uri="{FF2B5EF4-FFF2-40B4-BE49-F238E27FC236}">
                <a16:creationId xmlns:a16="http://schemas.microsoft.com/office/drawing/2014/main" id="{80FB1C99-F26A-4859-B46C-097F17EA237A}"/>
              </a:ext>
            </a:extLst>
          </p:cNvPr>
          <p:cNvSpPr txBox="1"/>
          <p:nvPr/>
        </p:nvSpPr>
        <p:spPr>
          <a:xfrm>
            <a:off x="98938" y="3428166"/>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17" name="Rectangle 16">
            <a:extLst>
              <a:ext uri="{FF2B5EF4-FFF2-40B4-BE49-F238E27FC236}">
                <a16:creationId xmlns:a16="http://schemas.microsoft.com/office/drawing/2014/main" id="{C292AFFD-58B0-4161-8A52-DF52891C49F0}"/>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6F7C6B3B-AA21-4B8A-8BEE-58A744EABE90}"/>
              </a:ext>
            </a:extLst>
          </p:cNvPr>
          <p:cNvPicPr>
            <a:picLocks noChangeAspect="1"/>
          </p:cNvPicPr>
          <p:nvPr/>
        </p:nvPicPr>
        <p:blipFill>
          <a:blip r:embed="rId2"/>
          <a:stretch>
            <a:fillRect/>
          </a:stretch>
        </p:blipFill>
        <p:spPr>
          <a:xfrm>
            <a:off x="5076918" y="3815732"/>
            <a:ext cx="6767172" cy="2319607"/>
          </a:xfrm>
          <a:prstGeom prst="rect">
            <a:avLst/>
          </a:prstGeom>
        </p:spPr>
      </p:pic>
      <p:sp>
        <p:nvSpPr>
          <p:cNvPr id="3" name="Rectangle 2">
            <a:extLst>
              <a:ext uri="{FF2B5EF4-FFF2-40B4-BE49-F238E27FC236}">
                <a16:creationId xmlns:a16="http://schemas.microsoft.com/office/drawing/2014/main" id="{4BE29513-5D79-4EF9-BDAB-0B21484C945B}"/>
              </a:ext>
            </a:extLst>
          </p:cNvPr>
          <p:cNvSpPr/>
          <p:nvPr/>
        </p:nvSpPr>
        <p:spPr>
          <a:xfrm>
            <a:off x="2511172" y="2785232"/>
            <a:ext cx="1026368" cy="34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9" name="Rectangle 8">
            <a:extLst>
              <a:ext uri="{FF2B5EF4-FFF2-40B4-BE49-F238E27FC236}">
                <a16:creationId xmlns:a16="http://schemas.microsoft.com/office/drawing/2014/main" id="{835FBB5B-67C5-4BB9-A98D-5E2A24CB948C}"/>
              </a:ext>
            </a:extLst>
          </p:cNvPr>
          <p:cNvSpPr/>
          <p:nvPr/>
        </p:nvSpPr>
        <p:spPr>
          <a:xfrm>
            <a:off x="5770256" y="2775900"/>
            <a:ext cx="1181671" cy="3452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sp>
        <p:nvSpPr>
          <p:cNvPr id="10" name="Rectangle 9">
            <a:extLst>
              <a:ext uri="{FF2B5EF4-FFF2-40B4-BE49-F238E27FC236}">
                <a16:creationId xmlns:a16="http://schemas.microsoft.com/office/drawing/2014/main" id="{86656D30-4321-4A36-8D42-3261DED6F303}"/>
              </a:ext>
            </a:extLst>
          </p:cNvPr>
          <p:cNvSpPr/>
          <p:nvPr/>
        </p:nvSpPr>
        <p:spPr>
          <a:xfrm>
            <a:off x="7415082" y="2775900"/>
            <a:ext cx="1026368" cy="34523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sp>
        <p:nvSpPr>
          <p:cNvPr id="11" name="Rectangle 10">
            <a:extLst>
              <a:ext uri="{FF2B5EF4-FFF2-40B4-BE49-F238E27FC236}">
                <a16:creationId xmlns:a16="http://schemas.microsoft.com/office/drawing/2014/main" id="{043FE5CA-602D-4B52-A03A-0A80BA827A75}"/>
              </a:ext>
            </a:extLst>
          </p:cNvPr>
          <p:cNvSpPr/>
          <p:nvPr/>
        </p:nvSpPr>
        <p:spPr>
          <a:xfrm>
            <a:off x="8991903" y="2758774"/>
            <a:ext cx="1190528" cy="3545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cxnSp>
        <p:nvCxnSpPr>
          <p:cNvPr id="6" name="Straight Arrow Connector 5">
            <a:extLst>
              <a:ext uri="{FF2B5EF4-FFF2-40B4-BE49-F238E27FC236}">
                <a16:creationId xmlns:a16="http://schemas.microsoft.com/office/drawing/2014/main" id="{FDE7194A-D498-4BDA-8DB5-A67FB3E05CB1}"/>
              </a:ext>
            </a:extLst>
          </p:cNvPr>
          <p:cNvCxnSpPr/>
          <p:nvPr/>
        </p:nvCxnSpPr>
        <p:spPr>
          <a:xfrm>
            <a:off x="5353637"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59325-0C72-4405-BFEB-D7A5D18CAFEC}"/>
              </a:ext>
            </a:extLst>
          </p:cNvPr>
          <p:cNvCxnSpPr/>
          <p:nvPr/>
        </p:nvCxnSpPr>
        <p:spPr>
          <a:xfrm>
            <a:off x="7054919"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833EF5-AA98-41EC-B720-B768205EA55C}"/>
              </a:ext>
            </a:extLst>
          </p:cNvPr>
          <p:cNvCxnSpPr>
            <a:cxnSpLocks/>
          </p:cNvCxnSpPr>
          <p:nvPr/>
        </p:nvCxnSpPr>
        <p:spPr>
          <a:xfrm>
            <a:off x="8559839" y="2957848"/>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C837AAB-E3F6-4053-88A2-7B8F7F1BE950}"/>
              </a:ext>
            </a:extLst>
          </p:cNvPr>
          <p:cNvSpPr/>
          <p:nvPr/>
        </p:nvSpPr>
        <p:spPr>
          <a:xfrm>
            <a:off x="10478160" y="2795913"/>
            <a:ext cx="451594"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3DD0E343-9DA4-4416-84A6-ADC6195C96C1}"/>
              </a:ext>
            </a:extLst>
          </p:cNvPr>
          <p:cNvSpPr/>
          <p:nvPr/>
        </p:nvSpPr>
        <p:spPr>
          <a:xfrm>
            <a:off x="4151715" y="2758774"/>
            <a:ext cx="1181671" cy="34523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N-2</a:t>
            </a:r>
          </a:p>
        </p:txBody>
      </p:sp>
      <p:cxnSp>
        <p:nvCxnSpPr>
          <p:cNvPr id="19" name="Straight Arrow Connector 18">
            <a:extLst>
              <a:ext uri="{FF2B5EF4-FFF2-40B4-BE49-F238E27FC236}">
                <a16:creationId xmlns:a16="http://schemas.microsoft.com/office/drawing/2014/main" id="{41A4EFB6-B1F7-4D4D-B12B-90593849B5BC}"/>
              </a:ext>
            </a:extLst>
          </p:cNvPr>
          <p:cNvCxnSpPr/>
          <p:nvPr/>
        </p:nvCxnSpPr>
        <p:spPr>
          <a:xfrm>
            <a:off x="3673736" y="2976553"/>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5A0FA2-9781-4F7F-A00D-2945CA89E632}"/>
              </a:ext>
            </a:extLst>
          </p:cNvPr>
          <p:cNvSpPr/>
          <p:nvPr/>
        </p:nvSpPr>
        <p:spPr>
          <a:xfrm>
            <a:off x="11189632" y="2795913"/>
            <a:ext cx="961723"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cxnSp>
        <p:nvCxnSpPr>
          <p:cNvPr id="22" name="Straight Arrow Connector 21">
            <a:extLst>
              <a:ext uri="{FF2B5EF4-FFF2-40B4-BE49-F238E27FC236}">
                <a16:creationId xmlns:a16="http://schemas.microsoft.com/office/drawing/2014/main" id="{BFF15792-7248-4C85-BDDE-FDF977FD03F0}"/>
              </a:ext>
            </a:extLst>
          </p:cNvPr>
          <p:cNvCxnSpPr>
            <a:cxnSpLocks/>
          </p:cNvCxnSpPr>
          <p:nvPr/>
        </p:nvCxnSpPr>
        <p:spPr>
          <a:xfrm>
            <a:off x="10154159" y="2976553"/>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D2DC4D-E6FF-46A2-91D9-25B0D0B853A3}"/>
              </a:ext>
            </a:extLst>
          </p:cNvPr>
          <p:cNvCxnSpPr>
            <a:cxnSpLocks/>
          </p:cNvCxnSpPr>
          <p:nvPr/>
        </p:nvCxnSpPr>
        <p:spPr>
          <a:xfrm>
            <a:off x="10871573" y="2967221"/>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2660C13-5833-4911-8E75-DB5FBA7D05CE}"/>
              </a:ext>
            </a:extLst>
          </p:cNvPr>
          <p:cNvSpPr/>
          <p:nvPr/>
        </p:nvSpPr>
        <p:spPr>
          <a:xfrm>
            <a:off x="6410131" y="3796410"/>
            <a:ext cx="3744028" cy="223206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6109C69-F654-42CE-B07E-82DB301425B4}"/>
              </a:ext>
            </a:extLst>
          </p:cNvPr>
          <p:cNvSpPr txBox="1"/>
          <p:nvPr/>
        </p:nvSpPr>
        <p:spPr>
          <a:xfrm>
            <a:off x="6387405" y="3436739"/>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1,3,5,7</a:t>
            </a:r>
          </a:p>
        </p:txBody>
      </p:sp>
      <p:sp>
        <p:nvSpPr>
          <p:cNvPr id="25" name="TextBox 24">
            <a:extLst>
              <a:ext uri="{FF2B5EF4-FFF2-40B4-BE49-F238E27FC236}">
                <a16:creationId xmlns:a16="http://schemas.microsoft.com/office/drawing/2014/main" id="{98C967F2-EF72-4931-914D-238A431B9279}"/>
              </a:ext>
            </a:extLst>
          </p:cNvPr>
          <p:cNvSpPr txBox="1"/>
          <p:nvPr/>
        </p:nvSpPr>
        <p:spPr>
          <a:xfrm>
            <a:off x="7213832" y="3427078"/>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1,3,5,7</a:t>
            </a:r>
          </a:p>
        </p:txBody>
      </p:sp>
      <p:sp>
        <p:nvSpPr>
          <p:cNvPr id="26" name="TextBox 25">
            <a:extLst>
              <a:ext uri="{FF2B5EF4-FFF2-40B4-BE49-F238E27FC236}">
                <a16:creationId xmlns:a16="http://schemas.microsoft.com/office/drawing/2014/main" id="{E8ACD76B-A1CA-4F19-829D-61B0DA597F8A}"/>
              </a:ext>
            </a:extLst>
          </p:cNvPr>
          <p:cNvSpPr txBox="1"/>
          <p:nvPr/>
        </p:nvSpPr>
        <p:spPr>
          <a:xfrm>
            <a:off x="7988915" y="3413150"/>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rPr>
              <a:t>1,2,3</a:t>
            </a:r>
          </a:p>
        </p:txBody>
      </p:sp>
      <p:sp>
        <p:nvSpPr>
          <p:cNvPr id="27" name="TextBox 26">
            <a:extLst>
              <a:ext uri="{FF2B5EF4-FFF2-40B4-BE49-F238E27FC236}">
                <a16:creationId xmlns:a16="http://schemas.microsoft.com/office/drawing/2014/main" id="{4912B414-E3BF-44DB-94B5-0FCC627D7D1A}"/>
              </a:ext>
            </a:extLst>
          </p:cNvPr>
          <p:cNvSpPr txBox="1"/>
          <p:nvPr/>
        </p:nvSpPr>
        <p:spPr>
          <a:xfrm>
            <a:off x="8669355" y="3429775"/>
            <a:ext cx="6450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1,2,3</a:t>
            </a:r>
          </a:p>
        </p:txBody>
      </p:sp>
      <p:sp>
        <p:nvSpPr>
          <p:cNvPr id="28" name="TextBox 27">
            <a:extLst>
              <a:ext uri="{FF2B5EF4-FFF2-40B4-BE49-F238E27FC236}">
                <a16:creationId xmlns:a16="http://schemas.microsoft.com/office/drawing/2014/main" id="{FE63D132-F6E9-41FC-9C3F-B8E65237A520}"/>
              </a:ext>
            </a:extLst>
          </p:cNvPr>
          <p:cNvSpPr txBox="1"/>
          <p:nvPr/>
        </p:nvSpPr>
        <p:spPr>
          <a:xfrm>
            <a:off x="9314451" y="3429915"/>
            <a:ext cx="142064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24,36,48,64</a:t>
            </a:r>
          </a:p>
        </p:txBody>
      </p:sp>
      <p:sp>
        <p:nvSpPr>
          <p:cNvPr id="40" name="TextBox 39">
            <a:extLst>
              <a:ext uri="{FF2B5EF4-FFF2-40B4-BE49-F238E27FC236}">
                <a16:creationId xmlns:a16="http://schemas.microsoft.com/office/drawing/2014/main" id="{D1CBA6CC-1EC3-4856-9AAC-10FAD5CACD19}"/>
              </a:ext>
            </a:extLst>
          </p:cNvPr>
          <p:cNvSpPr txBox="1"/>
          <p:nvPr/>
        </p:nvSpPr>
        <p:spPr>
          <a:xfrm>
            <a:off x="5184946" y="6126984"/>
            <a:ext cx="13597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Filter Height</a:t>
            </a:r>
          </a:p>
        </p:txBody>
      </p:sp>
      <p:sp>
        <p:nvSpPr>
          <p:cNvPr id="41" name="TextBox 40">
            <a:extLst>
              <a:ext uri="{FF2B5EF4-FFF2-40B4-BE49-F238E27FC236}">
                <a16:creationId xmlns:a16="http://schemas.microsoft.com/office/drawing/2014/main" id="{25FC66EB-9858-4D06-BD9F-0E5B077A07C0}"/>
              </a:ext>
            </a:extLst>
          </p:cNvPr>
          <p:cNvSpPr txBox="1"/>
          <p:nvPr/>
        </p:nvSpPr>
        <p:spPr>
          <a:xfrm>
            <a:off x="6275550" y="6126984"/>
            <a:ext cx="17823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Filter Width</a:t>
            </a:r>
          </a:p>
        </p:txBody>
      </p:sp>
      <p:sp>
        <p:nvSpPr>
          <p:cNvPr id="42" name="TextBox 41">
            <a:extLst>
              <a:ext uri="{FF2B5EF4-FFF2-40B4-BE49-F238E27FC236}">
                <a16:creationId xmlns:a16="http://schemas.microsoft.com/office/drawing/2014/main" id="{906708A8-6CC9-4A32-A279-EC08D1AD046D}"/>
              </a:ext>
            </a:extLst>
          </p:cNvPr>
          <p:cNvSpPr txBox="1"/>
          <p:nvPr/>
        </p:nvSpPr>
        <p:spPr>
          <a:xfrm>
            <a:off x="7571493" y="6135339"/>
            <a:ext cx="161225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Stride height</a:t>
            </a:r>
          </a:p>
        </p:txBody>
      </p:sp>
      <p:sp>
        <p:nvSpPr>
          <p:cNvPr id="43" name="TextBox 42">
            <a:extLst>
              <a:ext uri="{FF2B5EF4-FFF2-40B4-BE49-F238E27FC236}">
                <a16:creationId xmlns:a16="http://schemas.microsoft.com/office/drawing/2014/main" id="{AA22A331-EA5F-4B1B-AC4E-D997A63F9B22}"/>
              </a:ext>
            </a:extLst>
          </p:cNvPr>
          <p:cNvSpPr txBox="1"/>
          <p:nvPr/>
        </p:nvSpPr>
        <p:spPr>
          <a:xfrm>
            <a:off x="8978470" y="6135339"/>
            <a:ext cx="13331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Stride width</a:t>
            </a:r>
          </a:p>
        </p:txBody>
      </p:sp>
      <p:sp>
        <p:nvSpPr>
          <p:cNvPr id="44" name="TextBox 43">
            <a:extLst>
              <a:ext uri="{FF2B5EF4-FFF2-40B4-BE49-F238E27FC236}">
                <a16:creationId xmlns:a16="http://schemas.microsoft.com/office/drawing/2014/main" id="{D855FF01-B129-4622-8E9B-856B509839DB}"/>
              </a:ext>
            </a:extLst>
          </p:cNvPr>
          <p:cNvSpPr txBox="1"/>
          <p:nvPr/>
        </p:nvSpPr>
        <p:spPr>
          <a:xfrm>
            <a:off x="10311638" y="6110096"/>
            <a:ext cx="18737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36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Number of filters</a:t>
            </a:r>
          </a:p>
        </p:txBody>
      </p:sp>
      <p:sp>
        <p:nvSpPr>
          <p:cNvPr id="2" name="Rectangle 1">
            <a:extLst>
              <a:ext uri="{FF2B5EF4-FFF2-40B4-BE49-F238E27FC236}">
                <a16:creationId xmlns:a16="http://schemas.microsoft.com/office/drawing/2014/main" id="{96DC854A-C933-4934-956D-65E6190306F9}"/>
              </a:ext>
            </a:extLst>
          </p:cNvPr>
          <p:cNvSpPr/>
          <p:nvPr/>
        </p:nvSpPr>
        <p:spPr>
          <a:xfrm>
            <a:off x="7339330" y="2705891"/>
            <a:ext cx="1181671" cy="514099"/>
          </a:xfrm>
          <a:prstGeom prst="rect">
            <a:avLst/>
          </a:prstGeom>
          <a:noFill/>
          <a:ln w="28575">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C9F4F49-CE51-430A-94CF-610957BC750C}"/>
              </a:ext>
            </a:extLst>
          </p:cNvPr>
          <p:cNvCxnSpPr>
            <a:cxnSpLocks/>
            <a:stCxn id="2" idx="3"/>
          </p:cNvCxnSpPr>
          <p:nvPr/>
        </p:nvCxnSpPr>
        <p:spPr>
          <a:xfrm>
            <a:off x="8521001" y="2962941"/>
            <a:ext cx="1661430" cy="8431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77763C-4ECE-4693-B5F3-DE665062B1AF}"/>
              </a:ext>
            </a:extLst>
          </p:cNvPr>
          <p:cNvCxnSpPr>
            <a:stCxn id="2" idx="1"/>
          </p:cNvCxnSpPr>
          <p:nvPr/>
        </p:nvCxnSpPr>
        <p:spPr>
          <a:xfrm flipH="1">
            <a:off x="6410131" y="2962941"/>
            <a:ext cx="929199" cy="8356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7A7DAA1-FBF0-43F1-B8BF-9A8F4CD23828}"/>
              </a:ext>
            </a:extLst>
          </p:cNvPr>
          <p:cNvSpPr/>
          <p:nvPr/>
        </p:nvSpPr>
        <p:spPr>
          <a:xfrm>
            <a:off x="3181838" y="3806071"/>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35" name="Straight Arrow Connector 34">
            <a:extLst>
              <a:ext uri="{FF2B5EF4-FFF2-40B4-BE49-F238E27FC236}">
                <a16:creationId xmlns:a16="http://schemas.microsoft.com/office/drawing/2014/main" id="{D5DF33BD-A603-4178-839E-5A9BD7F724E7}"/>
              </a:ext>
            </a:extLst>
          </p:cNvPr>
          <p:cNvCxnSpPr>
            <a:cxnSpLocks/>
            <a:stCxn id="5" idx="3"/>
          </p:cNvCxnSpPr>
          <p:nvPr/>
        </p:nvCxnSpPr>
        <p:spPr>
          <a:xfrm>
            <a:off x="1508320" y="4239515"/>
            <a:ext cx="16590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1F25CC-3EE3-4749-86C0-286385CAD2FC}"/>
              </a:ext>
            </a:extLst>
          </p:cNvPr>
          <p:cNvSpPr txBox="1"/>
          <p:nvPr/>
        </p:nvSpPr>
        <p:spPr>
          <a:xfrm>
            <a:off x="1449142" y="3543384"/>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sp>
        <p:nvSpPr>
          <p:cNvPr id="37" name="Oval 36">
            <a:extLst>
              <a:ext uri="{FF2B5EF4-FFF2-40B4-BE49-F238E27FC236}">
                <a16:creationId xmlns:a16="http://schemas.microsoft.com/office/drawing/2014/main" id="{A6193A88-567D-4923-AC20-76ADBE37A258}"/>
              </a:ext>
            </a:extLst>
          </p:cNvPr>
          <p:cNvSpPr/>
          <p:nvPr/>
        </p:nvSpPr>
        <p:spPr>
          <a:xfrm>
            <a:off x="2804638" y="5724623"/>
            <a:ext cx="2088289" cy="60770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Reward</a:t>
            </a:r>
          </a:p>
        </p:txBody>
      </p:sp>
      <p:cxnSp>
        <p:nvCxnSpPr>
          <p:cNvPr id="38" name="Straight Arrow Connector 37">
            <a:extLst>
              <a:ext uri="{FF2B5EF4-FFF2-40B4-BE49-F238E27FC236}">
                <a16:creationId xmlns:a16="http://schemas.microsoft.com/office/drawing/2014/main" id="{31C62AF5-774C-4894-BD49-47B5F54C163A}"/>
              </a:ext>
            </a:extLst>
          </p:cNvPr>
          <p:cNvCxnSpPr>
            <a:cxnSpLocks/>
            <a:stCxn id="34" idx="2"/>
            <a:endCxn id="37" idx="0"/>
          </p:cNvCxnSpPr>
          <p:nvPr/>
        </p:nvCxnSpPr>
        <p:spPr>
          <a:xfrm>
            <a:off x="3841193" y="4663297"/>
            <a:ext cx="7590" cy="1061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181C8FE-5494-40F1-BE99-44DAC7C74098}"/>
              </a:ext>
            </a:extLst>
          </p:cNvPr>
          <p:cNvSpPr txBox="1"/>
          <p:nvPr/>
        </p:nvSpPr>
        <p:spPr>
          <a:xfrm>
            <a:off x="3857204" y="5084719"/>
            <a:ext cx="10281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47" name="TextBox 46">
            <a:extLst>
              <a:ext uri="{FF2B5EF4-FFF2-40B4-BE49-F238E27FC236}">
                <a16:creationId xmlns:a16="http://schemas.microsoft.com/office/drawing/2014/main" id="{6697874A-CEA4-4AE2-BA43-C2E1B512CD29}"/>
              </a:ext>
            </a:extLst>
          </p:cNvPr>
          <p:cNvSpPr txBox="1"/>
          <p:nvPr/>
        </p:nvSpPr>
        <p:spPr>
          <a:xfrm>
            <a:off x="-70171" y="6211669"/>
            <a:ext cx="39010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Gradient of P and scale it by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update the controller</a:t>
            </a:r>
          </a:p>
        </p:txBody>
      </p:sp>
      <p:cxnSp>
        <p:nvCxnSpPr>
          <p:cNvPr id="29" name="Connector: Curved 28">
            <a:extLst>
              <a:ext uri="{FF2B5EF4-FFF2-40B4-BE49-F238E27FC236}">
                <a16:creationId xmlns:a16="http://schemas.microsoft.com/office/drawing/2014/main" id="{9EA1AE30-C21C-493D-9CB6-3DABD6D5757B}"/>
              </a:ext>
            </a:extLst>
          </p:cNvPr>
          <p:cNvCxnSpPr>
            <a:stCxn id="37" idx="2"/>
            <a:endCxn id="5" idx="2"/>
          </p:cNvCxnSpPr>
          <p:nvPr/>
        </p:nvCxnSpPr>
        <p:spPr>
          <a:xfrm rot="10800000">
            <a:off x="786536" y="4663297"/>
            <a:ext cx="2018102" cy="1365180"/>
          </a:xfrm>
          <a:prstGeom prst="curvedConnector2">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513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046181D-02E9-48BF-842D-3883CE7359D4}"/>
              </a:ext>
            </a:extLst>
          </p:cNvPr>
          <p:cNvSpPr/>
          <p:nvPr/>
        </p:nvSpPr>
        <p:spPr>
          <a:xfrm>
            <a:off x="64752" y="3815732"/>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31" name="Rectangle 30">
            <a:extLst>
              <a:ext uri="{FF2B5EF4-FFF2-40B4-BE49-F238E27FC236}">
                <a16:creationId xmlns:a16="http://schemas.microsoft.com/office/drawing/2014/main" id="{C9DADA0C-595B-443C-BF2D-83203500AF40}"/>
              </a:ext>
            </a:extLst>
          </p:cNvPr>
          <p:cNvSpPr/>
          <p:nvPr/>
        </p:nvSpPr>
        <p:spPr>
          <a:xfrm>
            <a:off x="135927" y="577310"/>
            <a:ext cx="13408026" cy="30223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Key Ideas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Controller (RNN-LSTM) -&gt; Generate string that specifies layer-parameters of Network Architecture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ucida Grande"/>
                <a:ea typeface="+mn-ea"/>
                <a:cs typeface="+mn-cs"/>
              </a:rPr>
              <a:t>Trainer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-&gt; Train (“Child Network”) </a:t>
            </a:r>
            <a:r>
              <a:rPr kumimoji="0" lang="en-US" sz="1800" b="1" i="0" u="none" strike="noStrike" kern="1200" cap="none" spc="0" normalizeH="0" baseline="0" noProof="0" dirty="0">
                <a:ln>
                  <a:noFill/>
                </a:ln>
                <a:solidFill>
                  <a:srgbClr val="000000"/>
                </a:solidFill>
                <a:effectLst/>
                <a:uLnTx/>
                <a:uFillTx/>
                <a:latin typeface="Lucida Grande"/>
                <a:ea typeface="+mn-ea"/>
                <a:cs typeface="+mn-cs"/>
                <a:sym typeface="Wingdings" panose="05000000000000000000" pitchFamily="2" charset="2"/>
              </a:rPr>
              <a:t> Evaluate performance of model on validation data set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0000"/>
                </a:solidFill>
                <a:effectLst/>
                <a:uLnTx/>
                <a:uFillTx/>
                <a:latin typeface="Lucida Grande"/>
                <a:ea typeface="+mn-ea"/>
                <a:cs typeface="+mn-cs"/>
                <a:sym typeface="Wingdings" panose="05000000000000000000" pitchFamily="2" charset="2"/>
              </a:rPr>
              <a:t>(</a:t>
            </a:r>
            <a:r>
              <a:rPr kumimoji="0" lang="en-US" sz="1700" b="1" i="0" u="none" strike="noStrike" kern="1200" cap="none" spc="0" normalizeH="0" baseline="0" noProof="0" dirty="0">
                <a:ln>
                  <a:noFill/>
                </a:ln>
                <a:solidFill>
                  <a:srgbClr val="C00000"/>
                </a:solidFill>
                <a:effectLst/>
                <a:uLnTx/>
                <a:uFillTx/>
                <a:latin typeface="Lucida Grande"/>
                <a:ea typeface="+mn-ea"/>
                <a:cs typeface="+mn-cs"/>
                <a:sym typeface="Wingdings" panose="05000000000000000000" pitchFamily="2" charset="2"/>
              </a:rPr>
              <a:t>Policy Gradient</a:t>
            </a:r>
            <a:r>
              <a:rPr kumimoji="0" lang="en-US" sz="1700" b="1" i="0" u="none" strike="noStrike" kern="1200" cap="none" spc="0" normalizeH="0" baseline="0" noProof="0" dirty="0">
                <a:ln>
                  <a:noFill/>
                </a:ln>
                <a:solidFill>
                  <a:srgbClr val="000000"/>
                </a:solidFill>
                <a:effectLst/>
                <a:uLnTx/>
                <a:uFillTx/>
                <a:latin typeface="Lucida Grande"/>
                <a:ea typeface="+mn-ea"/>
                <a:cs typeface="+mn-cs"/>
                <a:sym typeface="Wingdings" panose="05000000000000000000" pitchFamily="2" charset="2"/>
              </a:rPr>
              <a:t>) RL update the parameter of the controller base on model child performance</a:t>
            </a:r>
            <a:endParaRPr kumimoji="0" lang="en-US" sz="17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
        <p:nvSpPr>
          <p:cNvPr id="46" name="TextBox 45">
            <a:extLst>
              <a:ext uri="{FF2B5EF4-FFF2-40B4-BE49-F238E27FC236}">
                <a16:creationId xmlns:a16="http://schemas.microsoft.com/office/drawing/2014/main" id="{80FB1C99-F26A-4859-B46C-097F17EA237A}"/>
              </a:ext>
            </a:extLst>
          </p:cNvPr>
          <p:cNvSpPr txBox="1"/>
          <p:nvPr/>
        </p:nvSpPr>
        <p:spPr>
          <a:xfrm>
            <a:off x="98938" y="3428166"/>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17" name="Rectangle 16">
            <a:extLst>
              <a:ext uri="{FF2B5EF4-FFF2-40B4-BE49-F238E27FC236}">
                <a16:creationId xmlns:a16="http://schemas.microsoft.com/office/drawing/2014/main" id="{C292AFFD-58B0-4161-8A52-DF52891C49F0}"/>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6F7C6B3B-AA21-4B8A-8BEE-58A744EABE90}"/>
              </a:ext>
            </a:extLst>
          </p:cNvPr>
          <p:cNvPicPr>
            <a:picLocks noChangeAspect="1"/>
          </p:cNvPicPr>
          <p:nvPr/>
        </p:nvPicPr>
        <p:blipFill>
          <a:blip r:embed="rId2"/>
          <a:stretch>
            <a:fillRect/>
          </a:stretch>
        </p:blipFill>
        <p:spPr>
          <a:xfrm>
            <a:off x="5076918" y="3815732"/>
            <a:ext cx="6767172" cy="2319607"/>
          </a:xfrm>
          <a:prstGeom prst="rect">
            <a:avLst/>
          </a:prstGeom>
        </p:spPr>
      </p:pic>
      <p:sp>
        <p:nvSpPr>
          <p:cNvPr id="3" name="Rectangle 2">
            <a:extLst>
              <a:ext uri="{FF2B5EF4-FFF2-40B4-BE49-F238E27FC236}">
                <a16:creationId xmlns:a16="http://schemas.microsoft.com/office/drawing/2014/main" id="{4BE29513-5D79-4EF9-BDAB-0B21484C945B}"/>
              </a:ext>
            </a:extLst>
          </p:cNvPr>
          <p:cNvSpPr/>
          <p:nvPr/>
        </p:nvSpPr>
        <p:spPr>
          <a:xfrm>
            <a:off x="2511172" y="2785232"/>
            <a:ext cx="1026368" cy="34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9" name="Rectangle 8">
            <a:extLst>
              <a:ext uri="{FF2B5EF4-FFF2-40B4-BE49-F238E27FC236}">
                <a16:creationId xmlns:a16="http://schemas.microsoft.com/office/drawing/2014/main" id="{835FBB5B-67C5-4BB9-A98D-5E2A24CB948C}"/>
              </a:ext>
            </a:extLst>
          </p:cNvPr>
          <p:cNvSpPr/>
          <p:nvPr/>
        </p:nvSpPr>
        <p:spPr>
          <a:xfrm>
            <a:off x="5770256" y="2775900"/>
            <a:ext cx="1181671" cy="3452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sp>
        <p:nvSpPr>
          <p:cNvPr id="10" name="Rectangle 9">
            <a:extLst>
              <a:ext uri="{FF2B5EF4-FFF2-40B4-BE49-F238E27FC236}">
                <a16:creationId xmlns:a16="http://schemas.microsoft.com/office/drawing/2014/main" id="{86656D30-4321-4A36-8D42-3261DED6F303}"/>
              </a:ext>
            </a:extLst>
          </p:cNvPr>
          <p:cNvSpPr/>
          <p:nvPr/>
        </p:nvSpPr>
        <p:spPr>
          <a:xfrm>
            <a:off x="7415082" y="2775900"/>
            <a:ext cx="1026368" cy="34523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sp>
        <p:nvSpPr>
          <p:cNvPr id="11" name="Rectangle 10">
            <a:extLst>
              <a:ext uri="{FF2B5EF4-FFF2-40B4-BE49-F238E27FC236}">
                <a16:creationId xmlns:a16="http://schemas.microsoft.com/office/drawing/2014/main" id="{043FE5CA-602D-4B52-A03A-0A80BA827A75}"/>
              </a:ext>
            </a:extLst>
          </p:cNvPr>
          <p:cNvSpPr/>
          <p:nvPr/>
        </p:nvSpPr>
        <p:spPr>
          <a:xfrm>
            <a:off x="8991903" y="2758774"/>
            <a:ext cx="1190528" cy="3545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p:txBody>
      </p:sp>
      <p:cxnSp>
        <p:nvCxnSpPr>
          <p:cNvPr id="6" name="Straight Arrow Connector 5">
            <a:extLst>
              <a:ext uri="{FF2B5EF4-FFF2-40B4-BE49-F238E27FC236}">
                <a16:creationId xmlns:a16="http://schemas.microsoft.com/office/drawing/2014/main" id="{FDE7194A-D498-4BDA-8DB5-A67FB3E05CB1}"/>
              </a:ext>
            </a:extLst>
          </p:cNvPr>
          <p:cNvCxnSpPr/>
          <p:nvPr/>
        </p:nvCxnSpPr>
        <p:spPr>
          <a:xfrm>
            <a:off x="5353637"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59325-0C72-4405-BFEB-D7A5D18CAFEC}"/>
              </a:ext>
            </a:extLst>
          </p:cNvPr>
          <p:cNvCxnSpPr/>
          <p:nvPr/>
        </p:nvCxnSpPr>
        <p:spPr>
          <a:xfrm>
            <a:off x="7054919" y="2948516"/>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833EF5-AA98-41EC-B720-B768205EA55C}"/>
              </a:ext>
            </a:extLst>
          </p:cNvPr>
          <p:cNvCxnSpPr>
            <a:cxnSpLocks/>
          </p:cNvCxnSpPr>
          <p:nvPr/>
        </p:nvCxnSpPr>
        <p:spPr>
          <a:xfrm>
            <a:off x="8559839" y="2957848"/>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C837AAB-E3F6-4053-88A2-7B8F7F1BE950}"/>
              </a:ext>
            </a:extLst>
          </p:cNvPr>
          <p:cNvSpPr/>
          <p:nvPr/>
        </p:nvSpPr>
        <p:spPr>
          <a:xfrm>
            <a:off x="10478160" y="2795913"/>
            <a:ext cx="451594"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8" name="Rectangle 17">
            <a:extLst>
              <a:ext uri="{FF2B5EF4-FFF2-40B4-BE49-F238E27FC236}">
                <a16:creationId xmlns:a16="http://schemas.microsoft.com/office/drawing/2014/main" id="{3DD0E343-9DA4-4416-84A6-ADC6195C96C1}"/>
              </a:ext>
            </a:extLst>
          </p:cNvPr>
          <p:cNvSpPr/>
          <p:nvPr/>
        </p:nvSpPr>
        <p:spPr>
          <a:xfrm>
            <a:off x="4151715" y="2758774"/>
            <a:ext cx="1181671" cy="34523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N-2</a:t>
            </a:r>
          </a:p>
        </p:txBody>
      </p:sp>
      <p:cxnSp>
        <p:nvCxnSpPr>
          <p:cNvPr id="19" name="Straight Arrow Connector 18">
            <a:extLst>
              <a:ext uri="{FF2B5EF4-FFF2-40B4-BE49-F238E27FC236}">
                <a16:creationId xmlns:a16="http://schemas.microsoft.com/office/drawing/2014/main" id="{41A4EFB6-B1F7-4D4D-B12B-90593849B5BC}"/>
              </a:ext>
            </a:extLst>
          </p:cNvPr>
          <p:cNvCxnSpPr/>
          <p:nvPr/>
        </p:nvCxnSpPr>
        <p:spPr>
          <a:xfrm>
            <a:off x="3673736" y="2976553"/>
            <a:ext cx="257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5A0FA2-9781-4F7F-A00D-2945CA89E632}"/>
              </a:ext>
            </a:extLst>
          </p:cNvPr>
          <p:cNvSpPr/>
          <p:nvPr/>
        </p:nvSpPr>
        <p:spPr>
          <a:xfrm>
            <a:off x="11189632" y="2795913"/>
            <a:ext cx="961723" cy="323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cxnSp>
        <p:nvCxnSpPr>
          <p:cNvPr id="22" name="Straight Arrow Connector 21">
            <a:extLst>
              <a:ext uri="{FF2B5EF4-FFF2-40B4-BE49-F238E27FC236}">
                <a16:creationId xmlns:a16="http://schemas.microsoft.com/office/drawing/2014/main" id="{BFF15792-7248-4C85-BDDE-FDF977FD03F0}"/>
              </a:ext>
            </a:extLst>
          </p:cNvPr>
          <p:cNvCxnSpPr>
            <a:cxnSpLocks/>
          </p:cNvCxnSpPr>
          <p:nvPr/>
        </p:nvCxnSpPr>
        <p:spPr>
          <a:xfrm>
            <a:off x="10154159" y="2976553"/>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D2DC4D-E6FF-46A2-91D9-25B0D0B853A3}"/>
              </a:ext>
            </a:extLst>
          </p:cNvPr>
          <p:cNvCxnSpPr>
            <a:cxnSpLocks/>
          </p:cNvCxnSpPr>
          <p:nvPr/>
        </p:nvCxnSpPr>
        <p:spPr>
          <a:xfrm>
            <a:off x="10871573" y="2967221"/>
            <a:ext cx="285163" cy="9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2660C13-5833-4911-8E75-DB5FBA7D05CE}"/>
              </a:ext>
            </a:extLst>
          </p:cNvPr>
          <p:cNvSpPr/>
          <p:nvPr/>
        </p:nvSpPr>
        <p:spPr>
          <a:xfrm>
            <a:off x="6410131" y="3796410"/>
            <a:ext cx="3744028" cy="223206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6109C69-F654-42CE-B07E-82DB301425B4}"/>
              </a:ext>
            </a:extLst>
          </p:cNvPr>
          <p:cNvSpPr txBox="1"/>
          <p:nvPr/>
        </p:nvSpPr>
        <p:spPr>
          <a:xfrm>
            <a:off x="6387405" y="3436739"/>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1,3,5,7</a:t>
            </a:r>
          </a:p>
        </p:txBody>
      </p:sp>
      <p:sp>
        <p:nvSpPr>
          <p:cNvPr id="25" name="TextBox 24">
            <a:extLst>
              <a:ext uri="{FF2B5EF4-FFF2-40B4-BE49-F238E27FC236}">
                <a16:creationId xmlns:a16="http://schemas.microsoft.com/office/drawing/2014/main" id="{98C967F2-EF72-4931-914D-238A431B9279}"/>
              </a:ext>
            </a:extLst>
          </p:cNvPr>
          <p:cNvSpPr txBox="1"/>
          <p:nvPr/>
        </p:nvSpPr>
        <p:spPr>
          <a:xfrm>
            <a:off x="7213832" y="3427078"/>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1,3,5,7</a:t>
            </a:r>
          </a:p>
        </p:txBody>
      </p:sp>
      <p:sp>
        <p:nvSpPr>
          <p:cNvPr id="26" name="TextBox 25">
            <a:extLst>
              <a:ext uri="{FF2B5EF4-FFF2-40B4-BE49-F238E27FC236}">
                <a16:creationId xmlns:a16="http://schemas.microsoft.com/office/drawing/2014/main" id="{E8ACD76B-A1CA-4F19-829D-61B0DA597F8A}"/>
              </a:ext>
            </a:extLst>
          </p:cNvPr>
          <p:cNvSpPr txBox="1"/>
          <p:nvPr/>
        </p:nvSpPr>
        <p:spPr>
          <a:xfrm>
            <a:off x="7988915" y="3413150"/>
            <a:ext cx="90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rPr>
              <a:t>1,2,3</a:t>
            </a:r>
          </a:p>
        </p:txBody>
      </p:sp>
      <p:sp>
        <p:nvSpPr>
          <p:cNvPr id="27" name="TextBox 26">
            <a:extLst>
              <a:ext uri="{FF2B5EF4-FFF2-40B4-BE49-F238E27FC236}">
                <a16:creationId xmlns:a16="http://schemas.microsoft.com/office/drawing/2014/main" id="{4912B414-E3BF-44DB-94B5-0FCC627D7D1A}"/>
              </a:ext>
            </a:extLst>
          </p:cNvPr>
          <p:cNvSpPr txBox="1"/>
          <p:nvPr/>
        </p:nvSpPr>
        <p:spPr>
          <a:xfrm>
            <a:off x="8669355" y="3429775"/>
            <a:ext cx="6450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1,2,3</a:t>
            </a:r>
          </a:p>
        </p:txBody>
      </p:sp>
      <p:sp>
        <p:nvSpPr>
          <p:cNvPr id="28" name="TextBox 27">
            <a:extLst>
              <a:ext uri="{FF2B5EF4-FFF2-40B4-BE49-F238E27FC236}">
                <a16:creationId xmlns:a16="http://schemas.microsoft.com/office/drawing/2014/main" id="{FE63D132-F6E9-41FC-9C3F-B8E65237A520}"/>
              </a:ext>
            </a:extLst>
          </p:cNvPr>
          <p:cNvSpPr txBox="1"/>
          <p:nvPr/>
        </p:nvSpPr>
        <p:spPr>
          <a:xfrm>
            <a:off x="9314451" y="3429915"/>
            <a:ext cx="1420644"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24,36,48,64</a:t>
            </a:r>
          </a:p>
        </p:txBody>
      </p:sp>
      <p:sp>
        <p:nvSpPr>
          <p:cNvPr id="40" name="TextBox 39">
            <a:extLst>
              <a:ext uri="{FF2B5EF4-FFF2-40B4-BE49-F238E27FC236}">
                <a16:creationId xmlns:a16="http://schemas.microsoft.com/office/drawing/2014/main" id="{D1CBA6CC-1EC3-4856-9AAC-10FAD5CACD19}"/>
              </a:ext>
            </a:extLst>
          </p:cNvPr>
          <p:cNvSpPr txBox="1"/>
          <p:nvPr/>
        </p:nvSpPr>
        <p:spPr>
          <a:xfrm>
            <a:off x="5184946" y="6126984"/>
            <a:ext cx="13597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Filter Height</a:t>
            </a:r>
          </a:p>
        </p:txBody>
      </p:sp>
      <p:sp>
        <p:nvSpPr>
          <p:cNvPr id="41" name="TextBox 40">
            <a:extLst>
              <a:ext uri="{FF2B5EF4-FFF2-40B4-BE49-F238E27FC236}">
                <a16:creationId xmlns:a16="http://schemas.microsoft.com/office/drawing/2014/main" id="{25FC66EB-9858-4D06-BD9F-0E5B077A07C0}"/>
              </a:ext>
            </a:extLst>
          </p:cNvPr>
          <p:cNvSpPr txBox="1"/>
          <p:nvPr/>
        </p:nvSpPr>
        <p:spPr>
          <a:xfrm>
            <a:off x="6275550" y="6126984"/>
            <a:ext cx="17823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Filter Width</a:t>
            </a:r>
          </a:p>
        </p:txBody>
      </p:sp>
      <p:sp>
        <p:nvSpPr>
          <p:cNvPr id="42" name="TextBox 41">
            <a:extLst>
              <a:ext uri="{FF2B5EF4-FFF2-40B4-BE49-F238E27FC236}">
                <a16:creationId xmlns:a16="http://schemas.microsoft.com/office/drawing/2014/main" id="{906708A8-6CC9-4A32-A279-EC08D1AD046D}"/>
              </a:ext>
            </a:extLst>
          </p:cNvPr>
          <p:cNvSpPr txBox="1"/>
          <p:nvPr/>
        </p:nvSpPr>
        <p:spPr>
          <a:xfrm>
            <a:off x="7571493" y="6135339"/>
            <a:ext cx="161225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alibri" panose="020F0502020204030204"/>
                <a:ea typeface="+mn-ea"/>
                <a:cs typeface="+mn-cs"/>
              </a:rPr>
              <a:t>Stride height</a:t>
            </a:r>
          </a:p>
        </p:txBody>
      </p:sp>
      <p:sp>
        <p:nvSpPr>
          <p:cNvPr id="43" name="TextBox 42">
            <a:extLst>
              <a:ext uri="{FF2B5EF4-FFF2-40B4-BE49-F238E27FC236}">
                <a16:creationId xmlns:a16="http://schemas.microsoft.com/office/drawing/2014/main" id="{AA22A331-EA5F-4B1B-AC4E-D997A63F9B22}"/>
              </a:ext>
            </a:extLst>
          </p:cNvPr>
          <p:cNvSpPr txBox="1"/>
          <p:nvPr/>
        </p:nvSpPr>
        <p:spPr>
          <a:xfrm>
            <a:off x="8978470" y="6135339"/>
            <a:ext cx="13331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Stride width</a:t>
            </a:r>
          </a:p>
        </p:txBody>
      </p:sp>
      <p:sp>
        <p:nvSpPr>
          <p:cNvPr id="44" name="TextBox 43">
            <a:extLst>
              <a:ext uri="{FF2B5EF4-FFF2-40B4-BE49-F238E27FC236}">
                <a16:creationId xmlns:a16="http://schemas.microsoft.com/office/drawing/2014/main" id="{D855FF01-B129-4622-8E9B-856B509839DB}"/>
              </a:ext>
            </a:extLst>
          </p:cNvPr>
          <p:cNvSpPr txBox="1"/>
          <p:nvPr/>
        </p:nvSpPr>
        <p:spPr>
          <a:xfrm>
            <a:off x="10311638" y="6110096"/>
            <a:ext cx="18737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36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Calibri" panose="020F0502020204030204"/>
                <a:ea typeface="+mn-ea"/>
                <a:cs typeface="+mn-cs"/>
              </a:rPr>
              <a:t>Number of filters</a:t>
            </a:r>
          </a:p>
        </p:txBody>
      </p:sp>
      <p:sp>
        <p:nvSpPr>
          <p:cNvPr id="2" name="Rectangle 1">
            <a:extLst>
              <a:ext uri="{FF2B5EF4-FFF2-40B4-BE49-F238E27FC236}">
                <a16:creationId xmlns:a16="http://schemas.microsoft.com/office/drawing/2014/main" id="{96DC854A-C933-4934-956D-65E6190306F9}"/>
              </a:ext>
            </a:extLst>
          </p:cNvPr>
          <p:cNvSpPr/>
          <p:nvPr/>
        </p:nvSpPr>
        <p:spPr>
          <a:xfrm>
            <a:off x="7339330" y="2705891"/>
            <a:ext cx="1181671" cy="514099"/>
          </a:xfrm>
          <a:prstGeom prst="rect">
            <a:avLst/>
          </a:prstGeom>
          <a:noFill/>
          <a:ln w="28575">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7C9F4F49-CE51-430A-94CF-610957BC750C}"/>
              </a:ext>
            </a:extLst>
          </p:cNvPr>
          <p:cNvCxnSpPr>
            <a:cxnSpLocks/>
            <a:stCxn id="2" idx="3"/>
          </p:cNvCxnSpPr>
          <p:nvPr/>
        </p:nvCxnSpPr>
        <p:spPr>
          <a:xfrm>
            <a:off x="8521001" y="2962941"/>
            <a:ext cx="1661430" cy="8431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77763C-4ECE-4693-B5F3-DE665062B1AF}"/>
              </a:ext>
            </a:extLst>
          </p:cNvPr>
          <p:cNvCxnSpPr>
            <a:stCxn id="2" idx="1"/>
          </p:cNvCxnSpPr>
          <p:nvPr/>
        </p:nvCxnSpPr>
        <p:spPr>
          <a:xfrm flipH="1">
            <a:off x="6410131" y="2962941"/>
            <a:ext cx="929199" cy="8356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7A7DAA1-FBF0-43F1-B8BF-9A8F4CD23828}"/>
              </a:ext>
            </a:extLst>
          </p:cNvPr>
          <p:cNvSpPr/>
          <p:nvPr/>
        </p:nvSpPr>
        <p:spPr>
          <a:xfrm>
            <a:off x="3181838" y="3806071"/>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35" name="Straight Arrow Connector 34">
            <a:extLst>
              <a:ext uri="{FF2B5EF4-FFF2-40B4-BE49-F238E27FC236}">
                <a16:creationId xmlns:a16="http://schemas.microsoft.com/office/drawing/2014/main" id="{D5DF33BD-A603-4178-839E-5A9BD7F724E7}"/>
              </a:ext>
            </a:extLst>
          </p:cNvPr>
          <p:cNvCxnSpPr>
            <a:cxnSpLocks/>
            <a:stCxn id="5" idx="3"/>
          </p:cNvCxnSpPr>
          <p:nvPr/>
        </p:nvCxnSpPr>
        <p:spPr>
          <a:xfrm>
            <a:off x="1508320" y="4239515"/>
            <a:ext cx="16590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1F25CC-3EE3-4749-86C0-286385CAD2FC}"/>
              </a:ext>
            </a:extLst>
          </p:cNvPr>
          <p:cNvSpPr txBox="1"/>
          <p:nvPr/>
        </p:nvSpPr>
        <p:spPr>
          <a:xfrm>
            <a:off x="1449142" y="3543384"/>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sp>
        <p:nvSpPr>
          <p:cNvPr id="37" name="Oval 36">
            <a:extLst>
              <a:ext uri="{FF2B5EF4-FFF2-40B4-BE49-F238E27FC236}">
                <a16:creationId xmlns:a16="http://schemas.microsoft.com/office/drawing/2014/main" id="{A6193A88-567D-4923-AC20-76ADBE37A258}"/>
              </a:ext>
            </a:extLst>
          </p:cNvPr>
          <p:cNvSpPr/>
          <p:nvPr/>
        </p:nvSpPr>
        <p:spPr>
          <a:xfrm>
            <a:off x="2804638" y="5724623"/>
            <a:ext cx="2088289" cy="60770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Reward</a:t>
            </a:r>
          </a:p>
        </p:txBody>
      </p:sp>
      <p:cxnSp>
        <p:nvCxnSpPr>
          <p:cNvPr id="38" name="Straight Arrow Connector 37">
            <a:extLst>
              <a:ext uri="{FF2B5EF4-FFF2-40B4-BE49-F238E27FC236}">
                <a16:creationId xmlns:a16="http://schemas.microsoft.com/office/drawing/2014/main" id="{31C62AF5-774C-4894-BD49-47B5F54C163A}"/>
              </a:ext>
            </a:extLst>
          </p:cNvPr>
          <p:cNvCxnSpPr>
            <a:cxnSpLocks/>
            <a:stCxn id="34" idx="2"/>
            <a:endCxn id="37" idx="0"/>
          </p:cNvCxnSpPr>
          <p:nvPr/>
        </p:nvCxnSpPr>
        <p:spPr>
          <a:xfrm>
            <a:off x="3841193" y="4663297"/>
            <a:ext cx="7590" cy="1061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181C8FE-5494-40F1-BE99-44DAC7C74098}"/>
              </a:ext>
            </a:extLst>
          </p:cNvPr>
          <p:cNvSpPr txBox="1"/>
          <p:nvPr/>
        </p:nvSpPr>
        <p:spPr>
          <a:xfrm>
            <a:off x="3857204" y="5084719"/>
            <a:ext cx="10281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47" name="TextBox 46">
            <a:extLst>
              <a:ext uri="{FF2B5EF4-FFF2-40B4-BE49-F238E27FC236}">
                <a16:creationId xmlns:a16="http://schemas.microsoft.com/office/drawing/2014/main" id="{6697874A-CEA4-4AE2-BA43-C2E1B512CD29}"/>
              </a:ext>
            </a:extLst>
          </p:cNvPr>
          <p:cNvSpPr txBox="1"/>
          <p:nvPr/>
        </p:nvSpPr>
        <p:spPr>
          <a:xfrm>
            <a:off x="-70171" y="6211669"/>
            <a:ext cx="39010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Gradient of P and scale it by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update the controller</a:t>
            </a:r>
          </a:p>
        </p:txBody>
      </p:sp>
      <p:cxnSp>
        <p:nvCxnSpPr>
          <p:cNvPr id="29" name="Connector: Curved 28">
            <a:extLst>
              <a:ext uri="{FF2B5EF4-FFF2-40B4-BE49-F238E27FC236}">
                <a16:creationId xmlns:a16="http://schemas.microsoft.com/office/drawing/2014/main" id="{9EA1AE30-C21C-493D-9CB6-3DABD6D5757B}"/>
              </a:ext>
            </a:extLst>
          </p:cNvPr>
          <p:cNvCxnSpPr>
            <a:stCxn id="37" idx="2"/>
            <a:endCxn id="5" idx="2"/>
          </p:cNvCxnSpPr>
          <p:nvPr/>
        </p:nvCxnSpPr>
        <p:spPr>
          <a:xfrm rot="10800000">
            <a:off x="786536" y="4663297"/>
            <a:ext cx="2018102" cy="1365180"/>
          </a:xfrm>
          <a:prstGeom prst="curvedConnector2">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184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C66082A-19FE-4D89-A5AA-D2C5AF6D3C65}"/>
              </a:ext>
            </a:extLst>
          </p:cNvPr>
          <p:cNvSpPr/>
          <p:nvPr/>
        </p:nvSpPr>
        <p:spPr>
          <a:xfrm>
            <a:off x="4024193" y="2040198"/>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5" name="TextBox 4">
            <a:extLst>
              <a:ext uri="{FF2B5EF4-FFF2-40B4-BE49-F238E27FC236}">
                <a16:creationId xmlns:a16="http://schemas.microsoft.com/office/drawing/2014/main" id="{BA4BED82-C1E8-4A75-8420-C3501F563590}"/>
              </a:ext>
            </a:extLst>
          </p:cNvPr>
          <p:cNvSpPr txBox="1"/>
          <p:nvPr/>
        </p:nvSpPr>
        <p:spPr>
          <a:xfrm>
            <a:off x="4058379" y="1652632"/>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6" name="Rectangle 5">
            <a:extLst>
              <a:ext uri="{FF2B5EF4-FFF2-40B4-BE49-F238E27FC236}">
                <a16:creationId xmlns:a16="http://schemas.microsoft.com/office/drawing/2014/main" id="{01643E58-1144-46D6-A341-D69785E2C47B}"/>
              </a:ext>
            </a:extLst>
          </p:cNvPr>
          <p:cNvSpPr/>
          <p:nvPr/>
        </p:nvSpPr>
        <p:spPr>
          <a:xfrm>
            <a:off x="7141279" y="2030537"/>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7" name="Straight Arrow Connector 6">
            <a:extLst>
              <a:ext uri="{FF2B5EF4-FFF2-40B4-BE49-F238E27FC236}">
                <a16:creationId xmlns:a16="http://schemas.microsoft.com/office/drawing/2014/main" id="{A682A27C-F3A6-4CFE-A548-4EF0CAE59B39}"/>
              </a:ext>
            </a:extLst>
          </p:cNvPr>
          <p:cNvCxnSpPr>
            <a:cxnSpLocks/>
            <a:stCxn id="4" idx="3"/>
          </p:cNvCxnSpPr>
          <p:nvPr/>
        </p:nvCxnSpPr>
        <p:spPr>
          <a:xfrm>
            <a:off x="5467761" y="2463981"/>
            <a:ext cx="16590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0876FF-23CD-465A-851B-9D669C6BA25D}"/>
              </a:ext>
            </a:extLst>
          </p:cNvPr>
          <p:cNvSpPr txBox="1"/>
          <p:nvPr/>
        </p:nvSpPr>
        <p:spPr>
          <a:xfrm>
            <a:off x="5408583" y="1767850"/>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sp>
        <p:nvSpPr>
          <p:cNvPr id="9" name="Oval 8">
            <a:extLst>
              <a:ext uri="{FF2B5EF4-FFF2-40B4-BE49-F238E27FC236}">
                <a16:creationId xmlns:a16="http://schemas.microsoft.com/office/drawing/2014/main" id="{9D1F2353-A4C6-46D3-B1DF-25F9807D1B0E}"/>
              </a:ext>
            </a:extLst>
          </p:cNvPr>
          <p:cNvSpPr/>
          <p:nvPr/>
        </p:nvSpPr>
        <p:spPr>
          <a:xfrm>
            <a:off x="6764079" y="3949089"/>
            <a:ext cx="2088289" cy="60770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Reward</a:t>
            </a:r>
          </a:p>
        </p:txBody>
      </p:sp>
      <p:cxnSp>
        <p:nvCxnSpPr>
          <p:cNvPr id="10" name="Straight Arrow Connector 9">
            <a:extLst>
              <a:ext uri="{FF2B5EF4-FFF2-40B4-BE49-F238E27FC236}">
                <a16:creationId xmlns:a16="http://schemas.microsoft.com/office/drawing/2014/main" id="{ECA22D01-6655-4F70-8D96-A8BABAB16489}"/>
              </a:ext>
            </a:extLst>
          </p:cNvPr>
          <p:cNvCxnSpPr>
            <a:cxnSpLocks/>
            <a:stCxn id="6" idx="2"/>
            <a:endCxn id="9" idx="0"/>
          </p:cNvCxnSpPr>
          <p:nvPr/>
        </p:nvCxnSpPr>
        <p:spPr>
          <a:xfrm>
            <a:off x="7800634" y="2887763"/>
            <a:ext cx="7590" cy="1061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DBFCE-4A80-4787-A5AA-537B79028A90}"/>
              </a:ext>
            </a:extLst>
          </p:cNvPr>
          <p:cNvSpPr txBox="1"/>
          <p:nvPr/>
        </p:nvSpPr>
        <p:spPr>
          <a:xfrm>
            <a:off x="7816645" y="3309185"/>
            <a:ext cx="10281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12" name="TextBox 11">
            <a:extLst>
              <a:ext uri="{FF2B5EF4-FFF2-40B4-BE49-F238E27FC236}">
                <a16:creationId xmlns:a16="http://schemas.microsoft.com/office/drawing/2014/main" id="{FE78A0EE-1631-4EAC-AF77-97074B42F733}"/>
              </a:ext>
            </a:extLst>
          </p:cNvPr>
          <p:cNvSpPr txBox="1"/>
          <p:nvPr/>
        </p:nvSpPr>
        <p:spPr>
          <a:xfrm>
            <a:off x="3915579" y="4473488"/>
            <a:ext cx="39010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Gradient of P and scale it by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update the controller</a:t>
            </a:r>
          </a:p>
        </p:txBody>
      </p:sp>
      <p:cxnSp>
        <p:nvCxnSpPr>
          <p:cNvPr id="14" name="Connector: Curved 13">
            <a:extLst>
              <a:ext uri="{FF2B5EF4-FFF2-40B4-BE49-F238E27FC236}">
                <a16:creationId xmlns:a16="http://schemas.microsoft.com/office/drawing/2014/main" id="{89509038-1FDD-4646-A90C-60E5D643C996}"/>
              </a:ext>
            </a:extLst>
          </p:cNvPr>
          <p:cNvCxnSpPr>
            <a:stCxn id="9" idx="2"/>
            <a:endCxn id="4" idx="2"/>
          </p:cNvCxnSpPr>
          <p:nvPr/>
        </p:nvCxnSpPr>
        <p:spPr>
          <a:xfrm rot="10800000">
            <a:off x="4745977" y="2887763"/>
            <a:ext cx="2018102" cy="1365180"/>
          </a:xfrm>
          <a:prstGeom prst="curvedConnector2">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16" name="Content Placeholder 4">
            <a:extLst>
              <a:ext uri="{FF2B5EF4-FFF2-40B4-BE49-F238E27FC236}">
                <a16:creationId xmlns:a16="http://schemas.microsoft.com/office/drawing/2014/main" id="{04DDE255-DD9E-4A5A-9D9D-4AC3251A8D31}"/>
              </a:ext>
            </a:extLst>
          </p:cNvPr>
          <p:cNvPicPr>
            <a:picLocks noChangeAspect="1"/>
          </p:cNvPicPr>
          <p:nvPr/>
        </p:nvPicPr>
        <p:blipFill rotWithShape="1">
          <a:blip r:embed="rId2">
            <a:extLst>
              <a:ext uri="{28A0092B-C50C-407E-A947-70E740481C1C}">
                <a14:useLocalDpi xmlns:a14="http://schemas.microsoft.com/office/drawing/2010/main" val="0"/>
              </a:ext>
            </a:extLst>
          </a:blip>
          <a:srcRect l="21358" t="4299" r="16914" b="9635"/>
          <a:stretch/>
        </p:blipFill>
        <p:spPr>
          <a:xfrm>
            <a:off x="8974601" y="2030537"/>
            <a:ext cx="700094" cy="1052941"/>
          </a:xfrm>
          <a:prstGeom prst="rect">
            <a:avLst/>
          </a:prstGeom>
        </p:spPr>
      </p:pic>
      <p:pic>
        <p:nvPicPr>
          <p:cNvPr id="17" name="Content Placeholder 4">
            <a:extLst>
              <a:ext uri="{FF2B5EF4-FFF2-40B4-BE49-F238E27FC236}">
                <a16:creationId xmlns:a16="http://schemas.microsoft.com/office/drawing/2014/main" id="{2BCAE87E-EF3D-4369-B3B0-EADBA0F694CB}"/>
              </a:ext>
            </a:extLst>
          </p:cNvPr>
          <p:cNvPicPr>
            <a:picLocks noChangeAspect="1"/>
          </p:cNvPicPr>
          <p:nvPr/>
        </p:nvPicPr>
        <p:blipFill rotWithShape="1">
          <a:blip r:embed="rId2">
            <a:extLst>
              <a:ext uri="{28A0092B-C50C-407E-A947-70E740481C1C}">
                <a14:useLocalDpi xmlns:a14="http://schemas.microsoft.com/office/drawing/2010/main" val="0"/>
              </a:ext>
            </a:extLst>
          </a:blip>
          <a:srcRect l="21358" t="4299" r="16914" b="9635"/>
          <a:stretch/>
        </p:blipFill>
        <p:spPr>
          <a:xfrm>
            <a:off x="9697421" y="2030537"/>
            <a:ext cx="700094" cy="1052941"/>
          </a:xfrm>
          <a:prstGeom prst="rect">
            <a:avLst/>
          </a:prstGeom>
        </p:spPr>
      </p:pic>
      <p:pic>
        <p:nvPicPr>
          <p:cNvPr id="18" name="Content Placeholder 4">
            <a:extLst>
              <a:ext uri="{FF2B5EF4-FFF2-40B4-BE49-F238E27FC236}">
                <a16:creationId xmlns:a16="http://schemas.microsoft.com/office/drawing/2014/main" id="{2718608B-E733-4EC8-B9D8-45D43D580DA7}"/>
              </a:ext>
            </a:extLst>
          </p:cNvPr>
          <p:cNvPicPr>
            <a:picLocks noChangeAspect="1"/>
          </p:cNvPicPr>
          <p:nvPr/>
        </p:nvPicPr>
        <p:blipFill rotWithShape="1">
          <a:blip r:embed="rId2">
            <a:extLst>
              <a:ext uri="{28A0092B-C50C-407E-A947-70E740481C1C}">
                <a14:useLocalDpi xmlns:a14="http://schemas.microsoft.com/office/drawing/2010/main" val="0"/>
              </a:ext>
            </a:extLst>
          </a:blip>
          <a:srcRect l="21358" t="4299" r="16914" b="9635"/>
          <a:stretch/>
        </p:blipFill>
        <p:spPr>
          <a:xfrm>
            <a:off x="10408669" y="2030537"/>
            <a:ext cx="700094" cy="1052941"/>
          </a:xfrm>
          <a:prstGeom prst="rect">
            <a:avLst/>
          </a:prstGeom>
        </p:spPr>
      </p:pic>
      <p:sp>
        <p:nvSpPr>
          <p:cNvPr id="19" name="Rectangle 18">
            <a:extLst>
              <a:ext uri="{FF2B5EF4-FFF2-40B4-BE49-F238E27FC236}">
                <a16:creationId xmlns:a16="http://schemas.microsoft.com/office/drawing/2014/main" id="{1E7E7E93-5808-4B02-B728-CF975836E222}"/>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20" name="Arrow: Down 19">
            <a:extLst>
              <a:ext uri="{FF2B5EF4-FFF2-40B4-BE49-F238E27FC236}">
                <a16:creationId xmlns:a16="http://schemas.microsoft.com/office/drawing/2014/main" id="{E1519D27-9B7E-47A4-BB78-3D2FD9041461}"/>
              </a:ext>
            </a:extLst>
          </p:cNvPr>
          <p:cNvSpPr/>
          <p:nvPr/>
        </p:nvSpPr>
        <p:spPr>
          <a:xfrm rot="5400000">
            <a:off x="8573658" y="2382573"/>
            <a:ext cx="298427" cy="503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Curved Down 20">
            <a:extLst>
              <a:ext uri="{FF2B5EF4-FFF2-40B4-BE49-F238E27FC236}">
                <a16:creationId xmlns:a16="http://schemas.microsoft.com/office/drawing/2014/main" id="{3C100496-E1D1-42B4-AB47-468A0C0B5C98}"/>
              </a:ext>
            </a:extLst>
          </p:cNvPr>
          <p:cNvSpPr/>
          <p:nvPr/>
        </p:nvSpPr>
        <p:spPr>
          <a:xfrm>
            <a:off x="4171310" y="784518"/>
            <a:ext cx="4136995" cy="415084"/>
          </a:xfrm>
          <a:prstGeom prst="curvedDownArrow">
            <a:avLst>
              <a:gd name="adj1" fmla="val 25000"/>
              <a:gd name="adj2" fmla="val 50000"/>
              <a:gd name="adj3" fmla="val 121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row: Curved Down 21">
            <a:extLst>
              <a:ext uri="{FF2B5EF4-FFF2-40B4-BE49-F238E27FC236}">
                <a16:creationId xmlns:a16="http://schemas.microsoft.com/office/drawing/2014/main" id="{D11BD93C-6860-4DF0-A66D-E76092395821}"/>
              </a:ext>
            </a:extLst>
          </p:cNvPr>
          <p:cNvSpPr/>
          <p:nvPr/>
        </p:nvSpPr>
        <p:spPr>
          <a:xfrm rot="10800000">
            <a:off x="4171310" y="5784080"/>
            <a:ext cx="4443306" cy="415084"/>
          </a:xfrm>
          <a:prstGeom prst="curvedDownArrow">
            <a:avLst>
              <a:gd name="adj1" fmla="val 25000"/>
              <a:gd name="adj2" fmla="val 78026"/>
              <a:gd name="adj3" fmla="val 25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FE25791-6A9E-4120-9188-E3389C6FD453}"/>
              </a:ext>
            </a:extLst>
          </p:cNvPr>
          <p:cNvSpPr/>
          <p:nvPr/>
        </p:nvSpPr>
        <p:spPr>
          <a:xfrm>
            <a:off x="64752" y="2781176"/>
            <a:ext cx="3761524" cy="194508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Iteration N times find the best Architecture</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Tree>
    <p:extLst>
      <p:ext uri="{BB962C8B-B14F-4D97-AF65-F5344CB8AC3E}">
        <p14:creationId xmlns:p14="http://schemas.microsoft.com/office/powerpoint/2010/main" val="39974327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4805575-5B5C-436D-96EC-1C8CCAF560E9}"/>
              </a:ext>
            </a:extLst>
          </p:cNvPr>
          <p:cNvSpPr/>
          <p:nvPr/>
        </p:nvSpPr>
        <p:spPr>
          <a:xfrm>
            <a:off x="366593" y="1853767"/>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7" name="TextBox 6">
            <a:extLst>
              <a:ext uri="{FF2B5EF4-FFF2-40B4-BE49-F238E27FC236}">
                <a16:creationId xmlns:a16="http://schemas.microsoft.com/office/drawing/2014/main" id="{07AE73C3-6E1C-47BF-9605-F07B1B8771E9}"/>
              </a:ext>
            </a:extLst>
          </p:cNvPr>
          <p:cNvSpPr txBox="1"/>
          <p:nvPr/>
        </p:nvSpPr>
        <p:spPr>
          <a:xfrm>
            <a:off x="400779" y="1466201"/>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8" name="Rectangle 7">
            <a:extLst>
              <a:ext uri="{FF2B5EF4-FFF2-40B4-BE49-F238E27FC236}">
                <a16:creationId xmlns:a16="http://schemas.microsoft.com/office/drawing/2014/main" id="{BA9E8EC7-C99D-4501-90EB-86C1F0D338F7}"/>
              </a:ext>
            </a:extLst>
          </p:cNvPr>
          <p:cNvSpPr/>
          <p:nvPr/>
        </p:nvSpPr>
        <p:spPr>
          <a:xfrm>
            <a:off x="3483679" y="1844106"/>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9" name="Straight Arrow Connector 8">
            <a:extLst>
              <a:ext uri="{FF2B5EF4-FFF2-40B4-BE49-F238E27FC236}">
                <a16:creationId xmlns:a16="http://schemas.microsoft.com/office/drawing/2014/main" id="{2F752E96-1168-49AF-AD88-531B8B4374FE}"/>
              </a:ext>
            </a:extLst>
          </p:cNvPr>
          <p:cNvCxnSpPr>
            <a:cxnSpLocks/>
            <a:stCxn id="6" idx="3"/>
          </p:cNvCxnSpPr>
          <p:nvPr/>
        </p:nvCxnSpPr>
        <p:spPr>
          <a:xfrm>
            <a:off x="1810161" y="2277550"/>
            <a:ext cx="16590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DE4CCD-43AD-46F9-82EE-F9A8962747CC}"/>
              </a:ext>
            </a:extLst>
          </p:cNvPr>
          <p:cNvSpPr txBox="1"/>
          <p:nvPr/>
        </p:nvSpPr>
        <p:spPr>
          <a:xfrm>
            <a:off x="1750983" y="1581419"/>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sp>
        <p:nvSpPr>
          <p:cNvPr id="11" name="Oval 10">
            <a:extLst>
              <a:ext uri="{FF2B5EF4-FFF2-40B4-BE49-F238E27FC236}">
                <a16:creationId xmlns:a16="http://schemas.microsoft.com/office/drawing/2014/main" id="{39A48DA8-3D44-4D8A-A878-34BC548348D2}"/>
              </a:ext>
            </a:extLst>
          </p:cNvPr>
          <p:cNvSpPr/>
          <p:nvPr/>
        </p:nvSpPr>
        <p:spPr>
          <a:xfrm>
            <a:off x="3106479" y="3762658"/>
            <a:ext cx="2088289" cy="60770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Reward</a:t>
            </a:r>
          </a:p>
        </p:txBody>
      </p:sp>
      <p:cxnSp>
        <p:nvCxnSpPr>
          <p:cNvPr id="12" name="Straight Arrow Connector 11">
            <a:extLst>
              <a:ext uri="{FF2B5EF4-FFF2-40B4-BE49-F238E27FC236}">
                <a16:creationId xmlns:a16="http://schemas.microsoft.com/office/drawing/2014/main" id="{1975E909-E535-4310-9425-9F6284699E65}"/>
              </a:ext>
            </a:extLst>
          </p:cNvPr>
          <p:cNvCxnSpPr>
            <a:cxnSpLocks/>
            <a:stCxn id="8" idx="2"/>
            <a:endCxn id="11" idx="0"/>
          </p:cNvCxnSpPr>
          <p:nvPr/>
        </p:nvCxnSpPr>
        <p:spPr>
          <a:xfrm>
            <a:off x="4143034" y="2701332"/>
            <a:ext cx="7590" cy="1061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CFE31C-3F62-489B-965D-158617663AFA}"/>
              </a:ext>
            </a:extLst>
          </p:cNvPr>
          <p:cNvSpPr txBox="1"/>
          <p:nvPr/>
        </p:nvSpPr>
        <p:spPr>
          <a:xfrm>
            <a:off x="4159045" y="3122754"/>
            <a:ext cx="10281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14" name="TextBox 13">
            <a:extLst>
              <a:ext uri="{FF2B5EF4-FFF2-40B4-BE49-F238E27FC236}">
                <a16:creationId xmlns:a16="http://schemas.microsoft.com/office/drawing/2014/main" id="{46D10A2E-2374-4F53-B351-7B832F0DBEC5}"/>
              </a:ext>
            </a:extLst>
          </p:cNvPr>
          <p:cNvSpPr txBox="1"/>
          <p:nvPr/>
        </p:nvSpPr>
        <p:spPr>
          <a:xfrm>
            <a:off x="257979" y="4287057"/>
            <a:ext cx="39010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Gradient of P and scale it by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update the controller</a:t>
            </a:r>
          </a:p>
        </p:txBody>
      </p:sp>
      <p:cxnSp>
        <p:nvCxnSpPr>
          <p:cNvPr id="15" name="Connector: Curved 14">
            <a:extLst>
              <a:ext uri="{FF2B5EF4-FFF2-40B4-BE49-F238E27FC236}">
                <a16:creationId xmlns:a16="http://schemas.microsoft.com/office/drawing/2014/main" id="{D9A272AF-880D-43D0-A228-6C83F1F3D5D9}"/>
              </a:ext>
            </a:extLst>
          </p:cNvPr>
          <p:cNvCxnSpPr>
            <a:stCxn id="11" idx="2"/>
            <a:endCxn id="6" idx="2"/>
          </p:cNvCxnSpPr>
          <p:nvPr/>
        </p:nvCxnSpPr>
        <p:spPr>
          <a:xfrm rot="10800000">
            <a:off x="1088377" y="2701332"/>
            <a:ext cx="2018102" cy="1365180"/>
          </a:xfrm>
          <a:prstGeom prst="curvedConnector2">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1E6F867-D5D6-4DC3-A8F4-3E448CD20530}"/>
              </a:ext>
            </a:extLst>
          </p:cNvPr>
          <p:cNvSpPr/>
          <p:nvPr/>
        </p:nvSpPr>
        <p:spPr>
          <a:xfrm>
            <a:off x="5992251" y="1773978"/>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7" name="TextBox 16">
            <a:extLst>
              <a:ext uri="{FF2B5EF4-FFF2-40B4-BE49-F238E27FC236}">
                <a16:creationId xmlns:a16="http://schemas.microsoft.com/office/drawing/2014/main" id="{2115AE45-2F6A-4FD0-A3AF-1935FBAFE264}"/>
              </a:ext>
            </a:extLst>
          </p:cNvPr>
          <p:cNvSpPr txBox="1"/>
          <p:nvPr/>
        </p:nvSpPr>
        <p:spPr>
          <a:xfrm>
            <a:off x="6026437" y="1386412"/>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18" name="Rectangle 17">
            <a:extLst>
              <a:ext uri="{FF2B5EF4-FFF2-40B4-BE49-F238E27FC236}">
                <a16:creationId xmlns:a16="http://schemas.microsoft.com/office/drawing/2014/main" id="{EE1AF9C3-8DED-4078-8485-0728352980EF}"/>
              </a:ext>
            </a:extLst>
          </p:cNvPr>
          <p:cNvSpPr/>
          <p:nvPr/>
        </p:nvSpPr>
        <p:spPr>
          <a:xfrm>
            <a:off x="8625681" y="1773978"/>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19" name="Straight Arrow Connector 18">
            <a:extLst>
              <a:ext uri="{FF2B5EF4-FFF2-40B4-BE49-F238E27FC236}">
                <a16:creationId xmlns:a16="http://schemas.microsoft.com/office/drawing/2014/main" id="{1574B827-7D19-4916-AF86-2BBC0469DAA9}"/>
              </a:ext>
            </a:extLst>
          </p:cNvPr>
          <p:cNvCxnSpPr>
            <a:cxnSpLocks/>
            <a:stCxn id="16" idx="3"/>
          </p:cNvCxnSpPr>
          <p:nvPr/>
        </p:nvCxnSpPr>
        <p:spPr>
          <a:xfrm flipV="1">
            <a:off x="7435819" y="2197760"/>
            <a:ext cx="109562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5C3F82-ADC5-425B-8BCF-2C80D657DC98}"/>
              </a:ext>
            </a:extLst>
          </p:cNvPr>
          <p:cNvSpPr txBox="1"/>
          <p:nvPr/>
        </p:nvSpPr>
        <p:spPr>
          <a:xfrm>
            <a:off x="7367945" y="1228209"/>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sp>
        <p:nvSpPr>
          <p:cNvPr id="21" name="Oval 20">
            <a:extLst>
              <a:ext uri="{FF2B5EF4-FFF2-40B4-BE49-F238E27FC236}">
                <a16:creationId xmlns:a16="http://schemas.microsoft.com/office/drawing/2014/main" id="{BE6FD7E8-996D-44B7-9CB9-E3434F0DA6FE}"/>
              </a:ext>
            </a:extLst>
          </p:cNvPr>
          <p:cNvSpPr/>
          <p:nvPr/>
        </p:nvSpPr>
        <p:spPr>
          <a:xfrm>
            <a:off x="9131632" y="3701986"/>
            <a:ext cx="2462605" cy="60770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Multi-Objective Reward</a:t>
            </a:r>
          </a:p>
        </p:txBody>
      </p:sp>
      <p:cxnSp>
        <p:nvCxnSpPr>
          <p:cNvPr id="22" name="Straight Arrow Connector 21">
            <a:extLst>
              <a:ext uri="{FF2B5EF4-FFF2-40B4-BE49-F238E27FC236}">
                <a16:creationId xmlns:a16="http://schemas.microsoft.com/office/drawing/2014/main" id="{93878C6E-BF4C-474F-9B2C-4DAA9F7FEAC8}"/>
              </a:ext>
            </a:extLst>
          </p:cNvPr>
          <p:cNvCxnSpPr>
            <a:cxnSpLocks/>
            <a:stCxn id="18" idx="2"/>
          </p:cNvCxnSpPr>
          <p:nvPr/>
        </p:nvCxnSpPr>
        <p:spPr>
          <a:xfrm>
            <a:off x="9285036" y="2631204"/>
            <a:ext cx="920193" cy="1070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CF04F73-7CB4-4966-9A3D-722F97EAD29E}"/>
              </a:ext>
            </a:extLst>
          </p:cNvPr>
          <p:cNvSpPr txBox="1"/>
          <p:nvPr/>
        </p:nvSpPr>
        <p:spPr>
          <a:xfrm>
            <a:off x="8442324" y="2849110"/>
            <a:ext cx="10281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24" name="TextBox 23">
            <a:extLst>
              <a:ext uri="{FF2B5EF4-FFF2-40B4-BE49-F238E27FC236}">
                <a16:creationId xmlns:a16="http://schemas.microsoft.com/office/drawing/2014/main" id="{E70A0086-AF6A-4511-B035-24DB016227D4}"/>
              </a:ext>
            </a:extLst>
          </p:cNvPr>
          <p:cNvSpPr txBox="1"/>
          <p:nvPr/>
        </p:nvSpPr>
        <p:spPr>
          <a:xfrm>
            <a:off x="6103315" y="4047199"/>
            <a:ext cx="39010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Gradient of P and scale it by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update the controller</a:t>
            </a:r>
          </a:p>
        </p:txBody>
      </p:sp>
      <p:cxnSp>
        <p:nvCxnSpPr>
          <p:cNvPr id="25" name="Connector: Curved 24">
            <a:extLst>
              <a:ext uri="{FF2B5EF4-FFF2-40B4-BE49-F238E27FC236}">
                <a16:creationId xmlns:a16="http://schemas.microsoft.com/office/drawing/2014/main" id="{DC0980CE-419F-49A0-9B9C-623E203A6C8C}"/>
              </a:ext>
            </a:extLst>
          </p:cNvPr>
          <p:cNvCxnSpPr>
            <a:cxnSpLocks/>
            <a:stCxn id="21" idx="2"/>
            <a:endCxn id="16" idx="2"/>
          </p:cNvCxnSpPr>
          <p:nvPr/>
        </p:nvCxnSpPr>
        <p:spPr>
          <a:xfrm rot="10800000">
            <a:off x="6714036" y="2621544"/>
            <a:ext cx="2417597" cy="1384297"/>
          </a:xfrm>
          <a:prstGeom prst="curvedConnector2">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74F1EB-8069-4C85-BC97-C39C592D317D}"/>
              </a:ext>
            </a:extLst>
          </p:cNvPr>
          <p:cNvSpPr/>
          <p:nvPr/>
        </p:nvSpPr>
        <p:spPr>
          <a:xfrm>
            <a:off x="10643782" y="1737680"/>
            <a:ext cx="1511553" cy="9201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Platform</a:t>
            </a:r>
          </a:p>
        </p:txBody>
      </p:sp>
      <p:cxnSp>
        <p:nvCxnSpPr>
          <p:cNvPr id="27" name="Straight Arrow Connector 26">
            <a:extLst>
              <a:ext uri="{FF2B5EF4-FFF2-40B4-BE49-F238E27FC236}">
                <a16:creationId xmlns:a16="http://schemas.microsoft.com/office/drawing/2014/main" id="{F09AD55E-B32F-4826-86FC-5AFF54EE461D}"/>
              </a:ext>
            </a:extLst>
          </p:cNvPr>
          <p:cNvCxnSpPr>
            <a:cxnSpLocks/>
            <a:stCxn id="26" idx="2"/>
            <a:endCxn id="21" idx="0"/>
          </p:cNvCxnSpPr>
          <p:nvPr/>
        </p:nvCxnSpPr>
        <p:spPr>
          <a:xfrm flipH="1">
            <a:off x="10362935" y="2657840"/>
            <a:ext cx="1036624" cy="1044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62F7F24-D578-47A2-AC06-3E2762D76495}"/>
              </a:ext>
            </a:extLst>
          </p:cNvPr>
          <p:cNvSpPr txBox="1"/>
          <p:nvPr/>
        </p:nvSpPr>
        <p:spPr>
          <a:xfrm>
            <a:off x="11125421" y="2799074"/>
            <a:ext cx="12922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Latency</a:t>
            </a:r>
          </a:p>
        </p:txBody>
      </p:sp>
      <p:cxnSp>
        <p:nvCxnSpPr>
          <p:cNvPr id="29" name="Straight Arrow Connector 28">
            <a:extLst>
              <a:ext uri="{FF2B5EF4-FFF2-40B4-BE49-F238E27FC236}">
                <a16:creationId xmlns:a16="http://schemas.microsoft.com/office/drawing/2014/main" id="{70F96F0F-F059-42CA-A6CC-653AF84012C7}"/>
              </a:ext>
            </a:extLst>
          </p:cNvPr>
          <p:cNvCxnSpPr>
            <a:cxnSpLocks/>
            <a:stCxn id="18" idx="3"/>
            <a:endCxn id="26" idx="1"/>
          </p:cNvCxnSpPr>
          <p:nvPr/>
        </p:nvCxnSpPr>
        <p:spPr>
          <a:xfrm flipV="1">
            <a:off x="9944391" y="2197760"/>
            <a:ext cx="699391" cy="4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127A3A8-22B2-4C61-83E7-86CB452D3BD5}"/>
              </a:ext>
            </a:extLst>
          </p:cNvPr>
          <p:cNvSpPr txBox="1"/>
          <p:nvPr/>
        </p:nvSpPr>
        <p:spPr>
          <a:xfrm>
            <a:off x="11113658" y="3114263"/>
            <a:ext cx="12922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Memory</a:t>
            </a:r>
          </a:p>
        </p:txBody>
      </p:sp>
      <p:sp>
        <p:nvSpPr>
          <p:cNvPr id="48" name="Rectangle 47">
            <a:extLst>
              <a:ext uri="{FF2B5EF4-FFF2-40B4-BE49-F238E27FC236}">
                <a16:creationId xmlns:a16="http://schemas.microsoft.com/office/drawing/2014/main" id="{A86003E4-1403-4771-ACF6-DE1899A0E070}"/>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09CF9C85-3C89-4115-9B2F-13E95D835C10}"/>
              </a:ext>
            </a:extLst>
          </p:cNvPr>
          <p:cNvSpPr/>
          <p:nvPr/>
        </p:nvSpPr>
        <p:spPr>
          <a:xfrm>
            <a:off x="7400336" y="5108331"/>
            <a:ext cx="4560973"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MnasNet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Platform-Aware Neural Architecture Search for Mobile </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Tan et al.2019</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A5FAD26F-BC78-4C49-AFD3-C7524D44A814}"/>
              </a:ext>
            </a:extLst>
          </p:cNvPr>
          <p:cNvSpPr/>
          <p:nvPr/>
        </p:nvSpPr>
        <p:spPr>
          <a:xfrm>
            <a:off x="181387" y="5268611"/>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Reinforcement Learning  </a:t>
            </a:r>
            <a:r>
              <a:rPr kumimoji="0" lang="en-US" sz="1800" b="0" i="0" u="none" strike="noStrike" kern="1200" cap="none" spc="0" normalizeH="0" baseline="0" noProof="0" dirty="0" err="1">
                <a:ln>
                  <a:noFill/>
                </a:ln>
                <a:solidFill>
                  <a:srgbClr val="E7E6E6">
                    <a:lumMod val="5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754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077D75-4498-4E43-9915-74E30E6499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5381" y="530558"/>
            <a:ext cx="8678776" cy="5986077"/>
          </a:xfrm>
        </p:spPr>
      </p:pic>
      <p:sp>
        <p:nvSpPr>
          <p:cNvPr id="6" name="TextBox 5">
            <a:extLst>
              <a:ext uri="{FF2B5EF4-FFF2-40B4-BE49-F238E27FC236}">
                <a16:creationId xmlns:a16="http://schemas.microsoft.com/office/drawing/2014/main" id="{3A1A8C9E-7B0E-4E0D-A375-B35A6246A661}"/>
              </a:ext>
            </a:extLst>
          </p:cNvPr>
          <p:cNvSpPr txBox="1"/>
          <p:nvPr/>
        </p:nvSpPr>
        <p:spPr>
          <a:xfrm>
            <a:off x="5322207" y="6147303"/>
            <a:ext cx="44543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Link access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8C67A1C-02C3-4F95-A625-5F861BD4343F}"/>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2371B16F-DF77-4B50-900D-209B85108C55}"/>
              </a:ext>
            </a:extLst>
          </p:cNvPr>
          <p:cNvSpPr/>
          <p:nvPr/>
        </p:nvSpPr>
        <p:spPr>
          <a:xfrm>
            <a:off x="224760" y="2477051"/>
            <a:ext cx="2940613"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Sequential Layers-Wise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a:ea typeface="+mn-ea"/>
                <a:cs typeface="+mn-cs"/>
              </a:rPr>
              <a:t>Neural Network Architecture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952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AFBE46-A5B0-44CF-B635-A694F5B6B3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7114" y="870989"/>
            <a:ext cx="8371641" cy="5769507"/>
          </a:xfrm>
        </p:spPr>
      </p:pic>
      <p:sp>
        <p:nvSpPr>
          <p:cNvPr id="4" name="TextBox 3">
            <a:extLst>
              <a:ext uri="{FF2B5EF4-FFF2-40B4-BE49-F238E27FC236}">
                <a16:creationId xmlns:a16="http://schemas.microsoft.com/office/drawing/2014/main" id="{C2178A0F-ABC6-4FBE-B668-69420C443FAB}"/>
              </a:ext>
            </a:extLst>
          </p:cNvPr>
          <p:cNvSpPr txBox="1"/>
          <p:nvPr/>
        </p:nvSpPr>
        <p:spPr>
          <a:xfrm>
            <a:off x="312477" y="3075057"/>
            <a:ext cx="33646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Block -&gt; Cell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Neural Network Architecture</a:t>
            </a:r>
          </a:p>
        </p:txBody>
      </p:sp>
      <p:sp>
        <p:nvSpPr>
          <p:cNvPr id="6" name="Rectangle 5">
            <a:extLst>
              <a:ext uri="{FF2B5EF4-FFF2-40B4-BE49-F238E27FC236}">
                <a16:creationId xmlns:a16="http://schemas.microsoft.com/office/drawing/2014/main" id="{87855CA9-777F-4554-A68F-E14A3950701D}"/>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555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71DB47-DAA3-4D52-B92F-46A52F07E1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32601"/>
            <a:ext cx="8892073" cy="5282702"/>
          </a:xfrm>
        </p:spPr>
      </p:pic>
      <p:sp>
        <p:nvSpPr>
          <p:cNvPr id="6" name="Title 1">
            <a:extLst>
              <a:ext uri="{FF2B5EF4-FFF2-40B4-BE49-F238E27FC236}">
                <a16:creationId xmlns:a16="http://schemas.microsoft.com/office/drawing/2014/main" id="{8EA9F597-3684-4CBC-8193-38A4E6F9BA0A}"/>
              </a:ext>
            </a:extLst>
          </p:cNvPr>
          <p:cNvSpPr>
            <a:spLocks noGrp="1"/>
          </p:cNvSpPr>
          <p:nvPr>
            <p:ph type="title"/>
          </p:nvPr>
        </p:nvSpPr>
        <p:spPr>
          <a:xfrm>
            <a:off x="704558" y="0"/>
            <a:ext cx="10515600" cy="558937"/>
          </a:xfrm>
        </p:spPr>
        <p:txBody>
          <a:bodyPr>
            <a:normAutofit fontScale="90000"/>
          </a:bodyPr>
          <a:lstStyle/>
          <a:p>
            <a:pPr algn="ctr"/>
            <a:r>
              <a:rPr lang="en-US" dirty="0" err="1">
                <a:solidFill>
                  <a:srgbClr val="0052D6"/>
                </a:solidFill>
              </a:rPr>
              <a:t>AutoML</a:t>
            </a:r>
            <a:r>
              <a:rPr lang="en-US" dirty="0">
                <a:solidFill>
                  <a:srgbClr val="0052D6"/>
                </a:solidFill>
              </a:rPr>
              <a:t> (NAS) – Task Domains </a:t>
            </a:r>
          </a:p>
        </p:txBody>
      </p:sp>
      <p:sp>
        <p:nvSpPr>
          <p:cNvPr id="7" name="Rectangle 6">
            <a:extLst>
              <a:ext uri="{FF2B5EF4-FFF2-40B4-BE49-F238E27FC236}">
                <a16:creationId xmlns:a16="http://schemas.microsoft.com/office/drawing/2014/main" id="{99D2499A-B7F1-4D4C-9645-46A19C7089A1}"/>
              </a:ext>
            </a:extLst>
          </p:cNvPr>
          <p:cNvSpPr/>
          <p:nvPr/>
        </p:nvSpPr>
        <p:spPr>
          <a:xfrm>
            <a:off x="1018083" y="6340579"/>
            <a:ext cx="79528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4292E"/>
                </a:solidFill>
                <a:effectLst/>
                <a:uLnTx/>
                <a:uFillTx/>
                <a:latin typeface="-apple-system"/>
                <a:ea typeface="+mn-ea"/>
                <a:cs typeface="+mn-cs"/>
              </a:rPr>
              <a:t>The Number of NAS for Different Domains Tasks Area in Recent Years (2017-2020).</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3CFC086-7E58-40E6-A6E0-AD8CAD037B34}"/>
              </a:ext>
            </a:extLst>
          </p:cNvPr>
          <p:cNvSpPr/>
          <p:nvPr/>
        </p:nvSpPr>
        <p:spPr>
          <a:xfrm>
            <a:off x="8676900" y="1074394"/>
            <a:ext cx="3625160" cy="545085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pple-system"/>
                <a:ea typeface="+mn-ea"/>
                <a:cs typeface="+mn-cs"/>
              </a:rPr>
              <a:t>ASR (Automatic Speech Recognition)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CL(Scene, Point Cloud, Classification)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IC (Image Classification)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IR (Image Recognition)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IRT (Image Restoration)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LM (Language Model)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MT (Machine Translation)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NER (Named Entity Recognition)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OD (Object Detection)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SE (Instance Segmentation)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SS (Semantic Segmentation)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VU (Video Understanding)</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hlinkClick r:id="rId3"/>
            <a:extLst>
              <a:ext uri="{FF2B5EF4-FFF2-40B4-BE49-F238E27FC236}">
                <a16:creationId xmlns:a16="http://schemas.microsoft.com/office/drawing/2014/main" id="{55C59CD7-22B9-4984-AD7B-AE1B7F6D0B31}"/>
              </a:ext>
            </a:extLst>
          </p:cNvPr>
          <p:cNvSpPr txBox="1"/>
          <p:nvPr/>
        </p:nvSpPr>
        <p:spPr>
          <a:xfrm>
            <a:off x="5266913" y="5318419"/>
            <a:ext cx="26498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Image- public domain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Access</a:t>
            </a:r>
          </a:p>
        </p:txBody>
      </p:sp>
    </p:spTree>
    <p:extLst>
      <p:ext uri="{BB962C8B-B14F-4D97-AF65-F5344CB8AC3E}">
        <p14:creationId xmlns:p14="http://schemas.microsoft.com/office/powerpoint/2010/main" val="4231780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6571D4-6DED-46BB-A4DA-0303D343A2D3}"/>
              </a:ext>
            </a:extLst>
          </p:cNvPr>
          <p:cNvPicPr>
            <a:picLocks noChangeAspect="1"/>
          </p:cNvPicPr>
          <p:nvPr/>
        </p:nvPicPr>
        <p:blipFill>
          <a:blip r:embed="rId2"/>
          <a:stretch>
            <a:fillRect/>
          </a:stretch>
        </p:blipFill>
        <p:spPr>
          <a:xfrm>
            <a:off x="6712625" y="0"/>
            <a:ext cx="5479375" cy="6858000"/>
          </a:xfrm>
          <a:prstGeom prst="rect">
            <a:avLst/>
          </a:prstGeom>
        </p:spPr>
      </p:pic>
      <p:sp>
        <p:nvSpPr>
          <p:cNvPr id="7" name="Rectangle 6">
            <a:extLst>
              <a:ext uri="{FF2B5EF4-FFF2-40B4-BE49-F238E27FC236}">
                <a16:creationId xmlns:a16="http://schemas.microsoft.com/office/drawing/2014/main" id="{0C3CF997-FC60-446F-8A3A-6DC0A3F66DD2}"/>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A785D23-B478-47AB-92DA-919DAA3FF985}"/>
              </a:ext>
            </a:extLst>
          </p:cNvPr>
          <p:cNvSpPr/>
          <p:nvPr/>
        </p:nvSpPr>
        <p:spPr>
          <a:xfrm>
            <a:off x="281973" y="5685861"/>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Reinforcement Learning  </a:t>
            </a:r>
            <a:r>
              <a:rPr kumimoji="0" lang="en-US" sz="1800" b="0" i="0" u="none" strike="noStrike" kern="1200" cap="none" spc="0" normalizeH="0" baseline="0" noProof="0" dirty="0" err="1">
                <a:ln>
                  <a:noFill/>
                </a:ln>
                <a:solidFill>
                  <a:srgbClr val="E7E6E6">
                    <a:lumMod val="5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17D45FC-416F-45A0-9018-92B21065516D}"/>
              </a:ext>
            </a:extLst>
          </p:cNvPr>
          <p:cNvSpPr txBox="1"/>
          <p:nvPr/>
        </p:nvSpPr>
        <p:spPr>
          <a:xfrm>
            <a:off x="435007" y="1100830"/>
            <a:ext cx="55722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Architecture Discover By Reinforcement  Learning</a:t>
            </a:r>
          </a:p>
        </p:txBody>
      </p:sp>
    </p:spTree>
    <p:extLst>
      <p:ext uri="{BB962C8B-B14F-4D97-AF65-F5344CB8AC3E}">
        <p14:creationId xmlns:p14="http://schemas.microsoft.com/office/powerpoint/2010/main" val="2402570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639F52-A835-48C5-885E-2008F37E629B}"/>
              </a:ext>
            </a:extLst>
          </p:cNvPr>
          <p:cNvPicPr>
            <a:picLocks noChangeAspect="1"/>
          </p:cNvPicPr>
          <p:nvPr/>
        </p:nvPicPr>
        <p:blipFill>
          <a:blip r:embed="rId2"/>
          <a:stretch>
            <a:fillRect/>
          </a:stretch>
        </p:blipFill>
        <p:spPr>
          <a:xfrm>
            <a:off x="7206559" y="428500"/>
            <a:ext cx="4738492" cy="5673536"/>
          </a:xfrm>
          <a:prstGeom prst="rect">
            <a:avLst/>
          </a:prstGeom>
        </p:spPr>
      </p:pic>
      <p:sp>
        <p:nvSpPr>
          <p:cNvPr id="7" name="Rectangle 6">
            <a:extLst>
              <a:ext uri="{FF2B5EF4-FFF2-40B4-BE49-F238E27FC236}">
                <a16:creationId xmlns:a16="http://schemas.microsoft.com/office/drawing/2014/main" id="{62309788-C4D6-473A-A1BE-0B011C851E13}"/>
              </a:ext>
            </a:extLst>
          </p:cNvPr>
          <p:cNvSpPr/>
          <p:nvPr/>
        </p:nvSpPr>
        <p:spPr>
          <a:xfrm>
            <a:off x="64752" y="-8764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A581BAD-5FA4-4EFB-9881-E156711FB825}"/>
              </a:ext>
            </a:extLst>
          </p:cNvPr>
          <p:cNvSpPr txBox="1"/>
          <p:nvPr/>
        </p:nvSpPr>
        <p:spPr>
          <a:xfrm>
            <a:off x="435007" y="1100830"/>
            <a:ext cx="55722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Architecture Discover By Reinforcement  Learning</a:t>
            </a:r>
          </a:p>
        </p:txBody>
      </p:sp>
      <p:sp>
        <p:nvSpPr>
          <p:cNvPr id="9" name="Rectangle 8">
            <a:extLst>
              <a:ext uri="{FF2B5EF4-FFF2-40B4-BE49-F238E27FC236}">
                <a16:creationId xmlns:a16="http://schemas.microsoft.com/office/drawing/2014/main" id="{EB69EBA4-CF25-461B-94C7-BC47626212B9}"/>
              </a:ext>
            </a:extLst>
          </p:cNvPr>
          <p:cNvSpPr/>
          <p:nvPr/>
        </p:nvSpPr>
        <p:spPr>
          <a:xfrm>
            <a:off x="64752" y="5658747"/>
            <a:ext cx="6093722"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MnasNet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Platform-Aware Neural Architecture Search for Mobile </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Tan et al.2019</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1309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D32F4B-A28E-4609-ABBF-A3F5AA4541BD}"/>
              </a:ext>
            </a:extLst>
          </p:cNvPr>
          <p:cNvPicPr>
            <a:picLocks noGrp="1" noChangeAspect="1"/>
          </p:cNvPicPr>
          <p:nvPr>
            <p:ph idx="1"/>
          </p:nvPr>
        </p:nvPicPr>
        <p:blipFill>
          <a:blip r:embed="rId2"/>
          <a:stretch>
            <a:fillRect/>
          </a:stretch>
        </p:blipFill>
        <p:spPr>
          <a:xfrm>
            <a:off x="3350320" y="1470162"/>
            <a:ext cx="7983934" cy="4057733"/>
          </a:xfrm>
          <a:prstGeom prst="rect">
            <a:avLst/>
          </a:prstGeom>
        </p:spPr>
      </p:pic>
      <p:sp>
        <p:nvSpPr>
          <p:cNvPr id="5" name="Title 1">
            <a:extLst>
              <a:ext uri="{FF2B5EF4-FFF2-40B4-BE49-F238E27FC236}">
                <a16:creationId xmlns:a16="http://schemas.microsoft.com/office/drawing/2014/main" id="{DE837D80-A206-4A14-B165-79D9AD50236B}"/>
              </a:ext>
            </a:extLst>
          </p:cNvPr>
          <p:cNvSpPr txBox="1">
            <a:spLocks/>
          </p:cNvSpPr>
          <p:nvPr/>
        </p:nvSpPr>
        <p:spPr>
          <a:xfrm>
            <a:off x="857746" y="18615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Discovered Cell (LSTM Cell)</a:t>
            </a:r>
          </a:p>
        </p:txBody>
      </p:sp>
      <p:sp>
        <p:nvSpPr>
          <p:cNvPr id="7" name="Rectangle 6">
            <a:extLst>
              <a:ext uri="{FF2B5EF4-FFF2-40B4-BE49-F238E27FC236}">
                <a16:creationId xmlns:a16="http://schemas.microsoft.com/office/drawing/2014/main" id="{A334A3C8-4DD5-4BA1-A0B1-4806F37B5EA5}"/>
              </a:ext>
            </a:extLst>
          </p:cNvPr>
          <p:cNvSpPr/>
          <p:nvPr/>
        </p:nvSpPr>
        <p:spPr>
          <a:xfrm>
            <a:off x="0" y="-233024"/>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6F77112-A707-41AE-AD05-09DE92DCF3DD}"/>
              </a:ext>
            </a:extLst>
          </p:cNvPr>
          <p:cNvSpPr txBox="1"/>
          <p:nvPr/>
        </p:nvSpPr>
        <p:spPr>
          <a:xfrm>
            <a:off x="435007" y="1100830"/>
            <a:ext cx="55722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Architecture Discover By Reinforcement  Learning</a:t>
            </a:r>
          </a:p>
        </p:txBody>
      </p:sp>
      <p:sp>
        <p:nvSpPr>
          <p:cNvPr id="9" name="Rectangle 8">
            <a:extLst>
              <a:ext uri="{FF2B5EF4-FFF2-40B4-BE49-F238E27FC236}">
                <a16:creationId xmlns:a16="http://schemas.microsoft.com/office/drawing/2014/main" id="{F5F6F4DF-2851-444B-9661-22459BFF3419}"/>
              </a:ext>
            </a:extLst>
          </p:cNvPr>
          <p:cNvSpPr/>
          <p:nvPr/>
        </p:nvSpPr>
        <p:spPr>
          <a:xfrm>
            <a:off x="281973" y="5685861"/>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Reinforcement Learning  </a:t>
            </a:r>
            <a:r>
              <a:rPr kumimoji="0" lang="en-US" sz="1800" b="0" i="0" u="none" strike="noStrike" kern="1200" cap="none" spc="0" normalizeH="0" baseline="0" noProof="0" dirty="0" err="1">
                <a:ln>
                  <a:noFill/>
                </a:ln>
                <a:solidFill>
                  <a:srgbClr val="E7E6E6">
                    <a:lumMod val="5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9259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EB84D8-935A-4A4E-9457-579BA2EFDE06}"/>
              </a:ext>
            </a:extLst>
          </p:cNvPr>
          <p:cNvPicPr>
            <a:picLocks noChangeAspect="1"/>
          </p:cNvPicPr>
          <p:nvPr/>
        </p:nvPicPr>
        <p:blipFill>
          <a:blip r:embed="rId2"/>
          <a:stretch>
            <a:fillRect/>
          </a:stretch>
        </p:blipFill>
        <p:spPr>
          <a:xfrm>
            <a:off x="121731" y="999855"/>
            <a:ext cx="5887862" cy="4369298"/>
          </a:xfrm>
          <a:prstGeom prst="rect">
            <a:avLst/>
          </a:prstGeom>
        </p:spPr>
      </p:pic>
      <p:sp>
        <p:nvSpPr>
          <p:cNvPr id="7" name="TextBox 6">
            <a:extLst>
              <a:ext uri="{FF2B5EF4-FFF2-40B4-BE49-F238E27FC236}">
                <a16:creationId xmlns:a16="http://schemas.microsoft.com/office/drawing/2014/main" id="{09560EDB-130D-4C4D-9673-A35759195878}"/>
              </a:ext>
            </a:extLst>
          </p:cNvPr>
          <p:cNvSpPr txBox="1"/>
          <p:nvPr/>
        </p:nvSpPr>
        <p:spPr>
          <a:xfrm>
            <a:off x="710206" y="5367267"/>
            <a:ext cx="47140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Classification tasks (CIFAR-10 dataset)</a:t>
            </a:r>
          </a:p>
        </p:txBody>
      </p:sp>
      <p:sp>
        <p:nvSpPr>
          <p:cNvPr id="8" name="TextBox 7">
            <a:extLst>
              <a:ext uri="{FF2B5EF4-FFF2-40B4-BE49-F238E27FC236}">
                <a16:creationId xmlns:a16="http://schemas.microsoft.com/office/drawing/2014/main" id="{7A15D7C7-584D-4EE0-A796-F4575FD00E2F}"/>
              </a:ext>
            </a:extLst>
          </p:cNvPr>
          <p:cNvSpPr txBox="1"/>
          <p:nvPr/>
        </p:nvSpPr>
        <p:spPr>
          <a:xfrm>
            <a:off x="7085677" y="5056014"/>
            <a:ext cx="4789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Language modeling tasks (Treebank dataset)</a:t>
            </a:r>
          </a:p>
        </p:txBody>
      </p:sp>
      <p:pic>
        <p:nvPicPr>
          <p:cNvPr id="9" name="Picture 8">
            <a:extLst>
              <a:ext uri="{FF2B5EF4-FFF2-40B4-BE49-F238E27FC236}">
                <a16:creationId xmlns:a16="http://schemas.microsoft.com/office/drawing/2014/main" id="{DF65FD1F-3719-4000-A4F6-C6FE2DB0C5D0}"/>
              </a:ext>
            </a:extLst>
          </p:cNvPr>
          <p:cNvPicPr>
            <a:picLocks noChangeAspect="1"/>
          </p:cNvPicPr>
          <p:nvPr/>
        </p:nvPicPr>
        <p:blipFill>
          <a:blip r:embed="rId3"/>
          <a:stretch>
            <a:fillRect/>
          </a:stretch>
        </p:blipFill>
        <p:spPr>
          <a:xfrm>
            <a:off x="6096000" y="894254"/>
            <a:ext cx="5974269" cy="4136822"/>
          </a:xfrm>
          <a:prstGeom prst="rect">
            <a:avLst/>
          </a:prstGeom>
        </p:spPr>
      </p:pic>
      <p:sp>
        <p:nvSpPr>
          <p:cNvPr id="10" name="Rectangle 9">
            <a:extLst>
              <a:ext uri="{FF2B5EF4-FFF2-40B4-BE49-F238E27FC236}">
                <a16:creationId xmlns:a16="http://schemas.microsoft.com/office/drawing/2014/main" id="{A2119082-F964-4248-851B-C0297666446C}"/>
              </a:ext>
            </a:extLst>
          </p:cNvPr>
          <p:cNvSpPr/>
          <p:nvPr/>
        </p:nvSpPr>
        <p:spPr>
          <a:xfrm>
            <a:off x="0" y="-233024"/>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DE7C099-6C36-44AA-AE08-489D8DF16516}"/>
              </a:ext>
            </a:extLst>
          </p:cNvPr>
          <p:cNvSpPr/>
          <p:nvPr/>
        </p:nvSpPr>
        <p:spPr>
          <a:xfrm>
            <a:off x="2812109" y="5963746"/>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Reinforcement Learning  </a:t>
            </a:r>
            <a:r>
              <a:rPr kumimoji="0" lang="en-US" sz="1800" b="0" i="0" u="none" strike="noStrike" kern="1200" cap="none" spc="0" normalizeH="0" baseline="0" noProof="0" dirty="0" err="1">
                <a:ln>
                  <a:noFill/>
                </a:ln>
                <a:solidFill>
                  <a:srgbClr val="E7E6E6">
                    <a:lumMod val="50000"/>
                  </a:srgb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3047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B17365-4B82-4C33-8008-A80A2377739C}"/>
              </a:ext>
            </a:extLst>
          </p:cNvPr>
          <p:cNvPicPr>
            <a:picLocks noChangeAspect="1"/>
          </p:cNvPicPr>
          <p:nvPr/>
        </p:nvPicPr>
        <p:blipFill>
          <a:blip r:embed="rId2"/>
          <a:stretch>
            <a:fillRect/>
          </a:stretch>
        </p:blipFill>
        <p:spPr>
          <a:xfrm>
            <a:off x="44142" y="4632036"/>
            <a:ext cx="7508758" cy="1893513"/>
          </a:xfrm>
          <a:prstGeom prst="rect">
            <a:avLst/>
          </a:prstGeom>
        </p:spPr>
      </p:pic>
      <p:sp>
        <p:nvSpPr>
          <p:cNvPr id="8" name="Rectangle 7">
            <a:extLst>
              <a:ext uri="{FF2B5EF4-FFF2-40B4-BE49-F238E27FC236}">
                <a16:creationId xmlns:a16="http://schemas.microsoft.com/office/drawing/2014/main" id="{282CBB09-7FE8-406F-8C7F-6D6FE5C3B3C8}"/>
              </a:ext>
            </a:extLst>
          </p:cNvPr>
          <p:cNvSpPr/>
          <p:nvPr/>
        </p:nvSpPr>
        <p:spPr>
          <a:xfrm>
            <a:off x="273174" y="4562523"/>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Object detection tasks– ImageNet dataset</a:t>
            </a:r>
          </a:p>
        </p:txBody>
      </p:sp>
      <p:pic>
        <p:nvPicPr>
          <p:cNvPr id="9" name="Picture 8">
            <a:extLst>
              <a:ext uri="{FF2B5EF4-FFF2-40B4-BE49-F238E27FC236}">
                <a16:creationId xmlns:a16="http://schemas.microsoft.com/office/drawing/2014/main" id="{5D9836A3-5D4A-4AAD-A463-ACE36B007CE8}"/>
              </a:ext>
            </a:extLst>
          </p:cNvPr>
          <p:cNvPicPr>
            <a:picLocks noChangeAspect="1"/>
          </p:cNvPicPr>
          <p:nvPr/>
        </p:nvPicPr>
        <p:blipFill>
          <a:blip r:embed="rId3"/>
          <a:stretch>
            <a:fillRect/>
          </a:stretch>
        </p:blipFill>
        <p:spPr>
          <a:xfrm>
            <a:off x="87109" y="747249"/>
            <a:ext cx="7465791" cy="3648640"/>
          </a:xfrm>
          <a:prstGeom prst="rect">
            <a:avLst/>
          </a:prstGeom>
        </p:spPr>
      </p:pic>
      <p:sp>
        <p:nvSpPr>
          <p:cNvPr id="6" name="Rectangle 5">
            <a:extLst>
              <a:ext uri="{FF2B5EF4-FFF2-40B4-BE49-F238E27FC236}">
                <a16:creationId xmlns:a16="http://schemas.microsoft.com/office/drawing/2014/main" id="{F7EE12C6-394D-47B8-A530-7F7EACA01BDD}"/>
              </a:ext>
            </a:extLst>
          </p:cNvPr>
          <p:cNvSpPr/>
          <p:nvPr/>
        </p:nvSpPr>
        <p:spPr>
          <a:xfrm>
            <a:off x="273174" y="51110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Accuracy vs. Latency Comparison – ImageNet dataset</a:t>
            </a:r>
          </a:p>
        </p:txBody>
      </p:sp>
      <p:sp>
        <p:nvSpPr>
          <p:cNvPr id="11" name="Rectangle 10">
            <a:extLst>
              <a:ext uri="{FF2B5EF4-FFF2-40B4-BE49-F238E27FC236}">
                <a16:creationId xmlns:a16="http://schemas.microsoft.com/office/drawing/2014/main" id="{EA5F31C8-65D1-461A-93E6-669E0F98550E}"/>
              </a:ext>
            </a:extLst>
          </p:cNvPr>
          <p:cNvSpPr/>
          <p:nvPr/>
        </p:nvSpPr>
        <p:spPr>
          <a:xfrm>
            <a:off x="7490756" y="5787585"/>
            <a:ext cx="4791313"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MnasNet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Platform-Aware Neural Architecture Search for Mobile </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Tan et al.2019</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626D0E9-0420-4B45-B445-469096B4D145}"/>
              </a:ext>
            </a:extLst>
          </p:cNvPr>
          <p:cNvSpPr/>
          <p:nvPr/>
        </p:nvSpPr>
        <p:spPr>
          <a:xfrm>
            <a:off x="3007156" y="-357088"/>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887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5E4C66-2F8E-4988-9EDA-3077276D5BDE}"/>
              </a:ext>
            </a:extLst>
          </p:cNvPr>
          <p:cNvSpPr>
            <a:spLocks noGrp="1"/>
          </p:cNvSpPr>
          <p:nvPr>
            <p:ph type="title"/>
          </p:nvPr>
        </p:nvSpPr>
        <p:spPr>
          <a:xfrm>
            <a:off x="1069019" y="2273824"/>
            <a:ext cx="10515600" cy="1325563"/>
          </a:xfrm>
        </p:spPr>
        <p:txBody>
          <a:bodyPr/>
          <a:lstStyle/>
          <a:p>
            <a:pPr algn="ctr"/>
            <a:r>
              <a:rPr lang="en-US" dirty="0"/>
              <a:t>What is the Issue with Reinforcement Learning for NAS??</a:t>
            </a:r>
          </a:p>
        </p:txBody>
      </p:sp>
    </p:spTree>
    <p:extLst>
      <p:ext uri="{BB962C8B-B14F-4D97-AF65-F5344CB8AC3E}">
        <p14:creationId xmlns:p14="http://schemas.microsoft.com/office/powerpoint/2010/main" val="3661527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798FD9-7677-4779-9CFD-DA72D4C11E0C}"/>
              </a:ext>
            </a:extLst>
          </p:cNvPr>
          <p:cNvPicPr>
            <a:picLocks noChangeAspect="1"/>
          </p:cNvPicPr>
          <p:nvPr/>
        </p:nvPicPr>
        <p:blipFill>
          <a:blip r:embed="rId2"/>
          <a:stretch>
            <a:fillRect/>
          </a:stretch>
        </p:blipFill>
        <p:spPr>
          <a:xfrm>
            <a:off x="0" y="1170708"/>
            <a:ext cx="12176720" cy="3159321"/>
          </a:xfrm>
          <a:prstGeom prst="rect">
            <a:avLst/>
          </a:prstGeom>
        </p:spPr>
      </p:pic>
      <p:sp>
        <p:nvSpPr>
          <p:cNvPr id="5" name="TextBox 4">
            <a:extLst>
              <a:ext uri="{FF2B5EF4-FFF2-40B4-BE49-F238E27FC236}">
                <a16:creationId xmlns:a16="http://schemas.microsoft.com/office/drawing/2014/main" id="{4D8F3AB3-5260-4AFF-A5F5-BCD15905DC61}"/>
              </a:ext>
            </a:extLst>
          </p:cNvPr>
          <p:cNvSpPr txBox="1"/>
          <p:nvPr/>
        </p:nvSpPr>
        <p:spPr>
          <a:xfrm>
            <a:off x="843290" y="4397259"/>
            <a:ext cx="31868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Computation Bottleneck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800 GPUs –28 days GPUs hours </a:t>
            </a:r>
          </a:p>
        </p:txBody>
      </p:sp>
      <p:sp>
        <p:nvSpPr>
          <p:cNvPr id="6" name="Rectangle 5">
            <a:extLst>
              <a:ext uri="{FF2B5EF4-FFF2-40B4-BE49-F238E27FC236}">
                <a16:creationId xmlns:a16="http://schemas.microsoft.com/office/drawing/2014/main" id="{328D077A-31AA-4440-ACC9-5ACA1E4ADFCA}"/>
              </a:ext>
            </a:extLst>
          </p:cNvPr>
          <p:cNvSpPr/>
          <p:nvPr/>
        </p:nvSpPr>
        <p:spPr>
          <a:xfrm>
            <a:off x="8525" y="-250660"/>
            <a:ext cx="6879256"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2. Reinforcement Learning Algorithm for </a:t>
            </a:r>
            <a:r>
              <a:rPr kumimoji="0" lang="en-US" sz="2800" b="0" i="0" u="none" strike="noStrike" kern="1200" cap="none" spc="0" normalizeH="0" baseline="0" noProof="0" dirty="0">
                <a:ln>
                  <a:noFill/>
                </a:ln>
                <a:solidFill>
                  <a:srgbClr val="0052D6"/>
                </a:solidFill>
                <a:effectLst/>
                <a:uLnTx/>
                <a:uFillTx/>
                <a:latin typeface="Calibri" panose="020F0502020204030204"/>
                <a:ea typeface="+mn-ea"/>
                <a:cs typeface="+mn-cs"/>
              </a:rPr>
              <a:t>NAS</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DF1A0C1-0565-4B98-AA94-C129B0513470}"/>
              </a:ext>
            </a:extLst>
          </p:cNvPr>
          <p:cNvSpPr/>
          <p:nvPr/>
        </p:nvSpPr>
        <p:spPr>
          <a:xfrm>
            <a:off x="5883783" y="4917964"/>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Reinforcement Learning  </a:t>
            </a:r>
            <a:r>
              <a:rPr kumimoji="0" lang="en-US" sz="1800" b="0" i="0" u="none" strike="noStrike" kern="1200" cap="none" spc="0" normalizeH="0" baseline="0" noProof="0" dirty="0" err="1">
                <a:ln>
                  <a:noFill/>
                </a:ln>
                <a:solidFill>
                  <a:srgbClr val="E7E6E6">
                    <a:lumMod val="5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5589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C4A7-4813-4BEC-9DD7-6C15AF111348}"/>
              </a:ext>
            </a:extLst>
          </p:cNvPr>
          <p:cNvSpPr>
            <a:spLocks noGrp="1"/>
          </p:cNvSpPr>
          <p:nvPr>
            <p:ph type="title"/>
          </p:nvPr>
        </p:nvSpPr>
        <p:spPr/>
        <p:txBody>
          <a:bodyPr/>
          <a:lstStyle/>
          <a:p>
            <a:r>
              <a:rPr lang="en-US" dirty="0"/>
              <a:t>ENAS Efficient Reinforcement Design for NAS </a:t>
            </a:r>
          </a:p>
        </p:txBody>
      </p:sp>
      <p:sp>
        <p:nvSpPr>
          <p:cNvPr id="3" name="Content Placeholder 2">
            <a:extLst>
              <a:ext uri="{FF2B5EF4-FFF2-40B4-BE49-F238E27FC236}">
                <a16:creationId xmlns:a16="http://schemas.microsoft.com/office/drawing/2014/main" id="{BA9542BC-D92E-4BB4-8172-9465293F4A5F}"/>
              </a:ext>
            </a:extLst>
          </p:cNvPr>
          <p:cNvSpPr>
            <a:spLocks noGrp="1"/>
          </p:cNvSpPr>
          <p:nvPr>
            <p:ph idx="1"/>
          </p:nvPr>
        </p:nvSpPr>
        <p:spPr/>
        <p:txBody>
          <a:bodyPr/>
          <a:lstStyle/>
          <a:p>
            <a:r>
              <a:rPr lang="en-US" dirty="0">
                <a:hlinkClick r:id="rId2"/>
              </a:rPr>
              <a:t>https://smartlabai.medium.com/introduction-to-neural-architecture-search-reinforcement-learning-approach-55604772f173</a:t>
            </a:r>
            <a:r>
              <a:rPr lang="en-US" dirty="0"/>
              <a:t> </a:t>
            </a:r>
          </a:p>
        </p:txBody>
      </p:sp>
    </p:spTree>
    <p:extLst>
      <p:ext uri="{BB962C8B-B14F-4D97-AF65-F5344CB8AC3E}">
        <p14:creationId xmlns:p14="http://schemas.microsoft.com/office/powerpoint/2010/main" val="1519525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18F5-08FB-4AF8-98B2-4E7C6B57A990}"/>
              </a:ext>
            </a:extLst>
          </p:cNvPr>
          <p:cNvSpPr>
            <a:spLocks noGrp="1"/>
          </p:cNvSpPr>
          <p:nvPr>
            <p:ph type="title"/>
          </p:nvPr>
        </p:nvSpPr>
        <p:spPr>
          <a:xfrm>
            <a:off x="545237" y="0"/>
            <a:ext cx="10515600" cy="1325563"/>
          </a:xfrm>
        </p:spPr>
        <p:txBody>
          <a:bodyPr/>
          <a:lstStyle/>
          <a:p>
            <a:r>
              <a:rPr lang="en-US" dirty="0"/>
              <a:t>ENAS weight Parameter sharing Grate Improvement</a:t>
            </a:r>
          </a:p>
        </p:txBody>
      </p:sp>
      <p:pic>
        <p:nvPicPr>
          <p:cNvPr id="5" name="Picture 4">
            <a:extLst>
              <a:ext uri="{FF2B5EF4-FFF2-40B4-BE49-F238E27FC236}">
                <a16:creationId xmlns:a16="http://schemas.microsoft.com/office/drawing/2014/main" id="{B082881C-2079-4CBB-9698-1B9DD91BB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219" y="970456"/>
            <a:ext cx="7868544" cy="5427230"/>
          </a:xfrm>
          <a:prstGeom prst="rect">
            <a:avLst/>
          </a:prstGeom>
        </p:spPr>
      </p:pic>
    </p:spTree>
    <p:extLst>
      <p:ext uri="{BB962C8B-B14F-4D97-AF65-F5344CB8AC3E}">
        <p14:creationId xmlns:p14="http://schemas.microsoft.com/office/powerpoint/2010/main" val="4360752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9F03-E33C-4F46-9745-3AEA396CD94E}"/>
              </a:ext>
            </a:extLst>
          </p:cNvPr>
          <p:cNvSpPr>
            <a:spLocks noGrp="1"/>
          </p:cNvSpPr>
          <p:nvPr>
            <p:ph type="title"/>
          </p:nvPr>
        </p:nvSpPr>
        <p:spPr/>
        <p:txBody>
          <a:bodyPr/>
          <a:lstStyle/>
          <a:p>
            <a:r>
              <a:rPr lang="en-US" dirty="0"/>
              <a:t>ENAS searching Result</a:t>
            </a:r>
          </a:p>
        </p:txBody>
      </p:sp>
      <p:pic>
        <p:nvPicPr>
          <p:cNvPr id="5" name="Content Placeholder 4">
            <a:extLst>
              <a:ext uri="{FF2B5EF4-FFF2-40B4-BE49-F238E27FC236}">
                <a16:creationId xmlns:a16="http://schemas.microsoft.com/office/drawing/2014/main" id="{C0426486-C596-4E76-B684-2A09651F7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6037" y="1630764"/>
            <a:ext cx="3320149" cy="4351338"/>
          </a:xfrm>
        </p:spPr>
      </p:pic>
    </p:spTree>
    <p:extLst>
      <p:ext uri="{BB962C8B-B14F-4D97-AF65-F5344CB8AC3E}">
        <p14:creationId xmlns:p14="http://schemas.microsoft.com/office/powerpoint/2010/main" val="1468388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9265</Words>
  <Application>Microsoft Office PowerPoint</Application>
  <PresentationFormat>Widescreen</PresentationFormat>
  <Paragraphs>1513</Paragraphs>
  <Slides>254</Slides>
  <Notes>9</Notes>
  <HiddenSlides>5</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254</vt:i4>
      </vt:variant>
    </vt:vector>
  </HeadingPairs>
  <TitlesOfParts>
    <vt:vector size="274" baseType="lpstr">
      <vt:lpstr>-apple-system</vt:lpstr>
      <vt:lpstr>Charter</vt:lpstr>
      <vt:lpstr>Charter</vt:lpstr>
      <vt:lpstr>Helvetica Neue</vt:lpstr>
      <vt:lpstr>Karnak Bold</vt:lpstr>
      <vt:lpstr>Lora</vt:lpstr>
      <vt:lpstr>Lucida Grande</vt:lpstr>
      <vt:lpstr>MathJax_Main</vt:lpstr>
      <vt:lpstr>MathJax_Math</vt:lpstr>
      <vt:lpstr>sofia-pro</vt:lpstr>
      <vt:lpstr>Source Serif Pro</vt:lpstr>
      <vt:lpstr>Arial</vt:lpstr>
      <vt:lpstr>Bahnschrift</vt:lpstr>
      <vt:lpstr>Calibri</vt:lpstr>
      <vt:lpstr>Calibri Light</vt:lpstr>
      <vt:lpstr>Georgia</vt:lpstr>
      <vt:lpstr>Roboto</vt:lpstr>
      <vt:lpstr>Sylfaen</vt:lpstr>
      <vt:lpstr>Wingdings</vt:lpstr>
      <vt:lpstr>Office Theme</vt:lpstr>
      <vt:lpstr>PowerPoint Presentation</vt:lpstr>
      <vt:lpstr>PowerPoint Presentation</vt:lpstr>
      <vt:lpstr>Deep Learning General Pipeline Design</vt:lpstr>
      <vt:lpstr>Decades of Development Deep Neural Net</vt:lpstr>
      <vt:lpstr>Design Deep Neural Architecture</vt:lpstr>
      <vt:lpstr>PowerPoint Presentation</vt:lpstr>
      <vt:lpstr>AutoML (NAS)   General Pipeline </vt:lpstr>
      <vt:lpstr>Overview Auto ML – Timeline Development</vt:lpstr>
      <vt:lpstr>AutoML (NAS) – Task Domains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combine different type layer &amp; Hyperparameter ??? </vt:lpstr>
      <vt:lpstr>Manual Sequentially iterate through all steps(Trial &amp; Error )</vt:lpstr>
      <vt:lpstr>PowerPoint Presentation</vt:lpstr>
      <vt:lpstr>PowerPoint Presentation</vt:lpstr>
      <vt:lpstr>Grid - Random Searching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Search Strong baseline method</vt:lpstr>
      <vt:lpstr>Grid and Random Search for NAS</vt:lpstr>
      <vt:lpstr>Grid and Random Search for NAS</vt:lpstr>
      <vt:lpstr>PowerPoint Presentation</vt:lpstr>
      <vt:lpstr>PowerPoint Presentation</vt:lpstr>
      <vt:lpstr>PowerPoint Presentation</vt:lpstr>
      <vt:lpstr>PowerPoint Presentation</vt:lpstr>
      <vt:lpstr>PowerPoint Presentation</vt:lpstr>
      <vt:lpstr>Random Search for NAS computer vision task (CIFAR-10 dataset)</vt:lpstr>
      <vt:lpstr>PowerPoint Presentation</vt:lpstr>
      <vt:lpstr>PowerPoint Presentation</vt:lpstr>
      <vt:lpstr>Reinforcement Learning Searching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Issue with Reinforcement Learning for NAS??</vt:lpstr>
      <vt:lpstr>PowerPoint Presentation</vt:lpstr>
      <vt:lpstr>ENAS Efficient Reinforcement Design for NAS </vt:lpstr>
      <vt:lpstr>ENAS weight Parameter sharing Grate Improvement</vt:lpstr>
      <vt:lpstr>ENAS searching Result</vt:lpstr>
      <vt:lpstr>Edit Slides for ENAS</vt:lpstr>
      <vt:lpstr>Evolutionary Searching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Evolutionary computation Requirment</vt:lpstr>
      <vt:lpstr>Comparing benchmark (Random Search – Reinforcement learning – Evolutionary so search method</vt:lpstr>
      <vt:lpstr>Working and Evaluating with all Candidates in my Search spaces Define Above</vt:lpstr>
      <vt:lpstr>PowerPoint Presentation</vt:lpstr>
      <vt:lpstr>Bayesian Optimization</vt:lpstr>
      <vt:lpstr>Bayesian Optimization</vt:lpstr>
      <vt:lpstr>Bayesian Optimization Concept</vt:lpstr>
      <vt:lpstr>Bayesian Optimization Concept</vt:lpstr>
      <vt:lpstr>Bayesian Optimization Concept</vt:lpstr>
      <vt:lpstr>Bayesian Optimization Concept</vt:lpstr>
      <vt:lpstr>Bayesian Optimization Concept</vt:lpstr>
      <vt:lpstr>Bayesian Optimization Concept</vt:lpstr>
      <vt:lpstr>Bayesian Optimization Concept</vt:lpstr>
      <vt:lpstr>Bayesian Optimization Concept</vt:lpstr>
      <vt:lpstr>Bayesian for Hyperparameter Optimization </vt:lpstr>
      <vt:lpstr>(Independence - Dependent)  Probability </vt:lpstr>
      <vt:lpstr>Probability (Independence - Dependent) </vt:lpstr>
      <vt:lpstr>Probability (Independence - Dependent) </vt:lpstr>
      <vt:lpstr>Probability (Independence - Dependent) </vt:lpstr>
      <vt:lpstr>Probability (Independence - Dependent) </vt:lpstr>
      <vt:lpstr>Bayes’ Theorem</vt:lpstr>
      <vt:lpstr>Bayes’ Theorem</vt:lpstr>
      <vt:lpstr>Bayes’ Theorem</vt:lpstr>
      <vt:lpstr>Bayes’ Theorem</vt:lpstr>
      <vt:lpstr>Bayes’ Theorem</vt:lpstr>
      <vt:lpstr>We Try to Apply Bayes’ Theorem  Hyperparameter Optimization</vt:lpstr>
      <vt:lpstr>We Try to Apply Bayes’ Theorem  Hyperparameter Optimization</vt:lpstr>
      <vt:lpstr>We Try to Apply Bayes’ Theorem  Hyperparameter Optimization</vt:lpstr>
      <vt:lpstr>We Try to Apply Bayes’ Theorem  Hyperparameter Optimization</vt:lpstr>
      <vt:lpstr>We Try to Apply Bayes’ Theorem  Hyperparameter Optimization</vt:lpstr>
      <vt:lpstr>Bayesian optimization</vt:lpstr>
      <vt:lpstr>Bayesian optimization</vt:lpstr>
      <vt:lpstr>The Example Using Bayesian Optimization </vt:lpstr>
      <vt:lpstr>Bayesian Optimization the Target function</vt:lpstr>
      <vt:lpstr>Bayesian Optimization the Target function</vt:lpstr>
      <vt:lpstr>Bayesian Optimization Gaussian Process 2  Steps</vt:lpstr>
      <vt:lpstr>Bayesian Optimization Gaussian Process 2  Steps</vt:lpstr>
      <vt:lpstr>PowerPoint Presentation</vt:lpstr>
      <vt:lpstr>Bayesian Optimization Gaussian Process 4 Steps</vt:lpstr>
      <vt:lpstr>Bayesian Optimization Gaussian Process 5  Steps</vt:lpstr>
      <vt:lpstr>Bayesian Optimization Gaussian Process 6  Steps</vt:lpstr>
      <vt:lpstr>Bayesian Optimization Gaussian Process 7  Steps</vt:lpstr>
      <vt:lpstr>Bayesian Optimization Gaussian Process 8  Steps</vt:lpstr>
      <vt:lpstr>Bayesian Optimization Gaussian Process 9  Steps</vt:lpstr>
      <vt:lpstr>Comparison Bayesian Optimization vs Grid and Random Search</vt:lpstr>
      <vt:lpstr>Bayesian optimization for NAS</vt:lpstr>
      <vt:lpstr>Bayesian optimization for NAS</vt:lpstr>
      <vt:lpstr>Bayesian optimization for NAS</vt:lpstr>
      <vt:lpstr>Bayesian optimization for NAS</vt:lpstr>
      <vt:lpstr>Bayesian optimization for NAS</vt:lpstr>
      <vt:lpstr>Bayesian optimization for 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Evaluate Model Search Proxy Task Performance</vt:lpstr>
      <vt:lpstr>Model Evaluate Training on a few Epochs</vt:lpstr>
      <vt:lpstr>PowerPoint Presentation</vt:lpstr>
      <vt:lpstr>Showing improvemtn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Short NAS</vt:lpstr>
      <vt:lpstr>Building Block for each model Graph</vt:lpstr>
      <vt:lpstr>PowerPoint Presentation</vt:lpstr>
      <vt:lpstr>The issue of Bender et al 2018 one shot model</vt:lpstr>
      <vt:lpstr>Small Fine-tuning could be very large impact on model performance</vt:lpstr>
      <vt:lpstr>Small Fine-tuning could be very large impact on model performance</vt:lpstr>
      <vt:lpstr>Differentiable Architecture Search (DARTS)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Proxyless NAS – Once For All </vt:lpstr>
      <vt:lpstr>PowerPoint Presentation</vt:lpstr>
      <vt:lpstr>PowerPoint Presentation</vt:lpstr>
      <vt:lpstr>PowerPoint Presentation</vt:lpstr>
      <vt:lpstr>PowerPoint Presentation</vt:lpstr>
      <vt:lpstr>Sum Up about NAS AutoML Searching</vt:lpstr>
      <vt:lpstr>From google ai AutoML_Zero</vt:lpstr>
      <vt:lpstr>Sum Up about NAS for ML Architecture Design</vt:lpstr>
      <vt:lpstr>PowerPoint Presentation</vt:lpstr>
      <vt:lpstr>NAS –Library – NAS Network Design – NAS Implementations</vt:lpstr>
      <vt:lpstr>NAS in Practice and Design Framwork</vt:lpstr>
      <vt:lpstr>NAS Without training base on NAS-Benchmark population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Rick</dc:creator>
  <cp:lastModifiedBy>Tran Rick</cp:lastModifiedBy>
  <cp:revision>1</cp:revision>
  <dcterms:created xsi:type="dcterms:W3CDTF">2021-10-02T08:04:33Z</dcterms:created>
  <dcterms:modified xsi:type="dcterms:W3CDTF">2021-10-02T08:04:53Z</dcterms:modified>
</cp:coreProperties>
</file>